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FFF03_117AE272.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FFFFF17_242996F6.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7FFFFF19_DECF1B51.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7FFFFF23_14745B6E.xml" ContentType="application/vnd.ms-powerpoint.comments+xml"/>
  <Override PartName="/ppt/notesSlides/notesSlide23.xml" ContentType="application/vnd.openxmlformats-officedocument.presentationml.notesSlide+xml"/>
  <Override PartName="/ppt/comments/modernComment_7FFFFF16_91F11EC4.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FFFFF04_868F3921.xml" ContentType="application/vnd.ms-powerpoint.comments+xml"/>
  <Override PartName="/ppt/notesSlides/notesSlide44.xml" ContentType="application/vnd.openxmlformats-officedocument.presentationml.notesSlide+xml"/>
  <Override PartName="/ppt/comments/modernComment_7FFFDC92_B8FAB71C.xml" ContentType="application/vnd.ms-powerpoint.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modernComment_7FFFDC93_CE0B293.xml" ContentType="application/vnd.ms-powerpoint.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modernComment_7FFFFF07_DD19DAD1.xml" ContentType="application/vnd.ms-powerpoint.comments+xml"/>
  <Override PartName="/ppt/notesSlides/notesSlide4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slides/slide410.xml" ContentType="application/vnd.openxmlformats-officedocument.presentationml.slide+xml"/>
  <Override PartName="/ppt/slideLayouts/slideLayout210.xml" ContentType="application/vnd.openxmlformats-officedocument.presentationml.slideLayout+xml"/>
  <Override PartName="/ppt/slideMasters/slideMaster20.xml" ContentType="application/vnd.openxmlformats-officedocument.presentationml.slideMaster+xml"/>
  <Override PartName="/ppt/slideLayouts/slideLayout260.xml" ContentType="application/vnd.openxmlformats-officedocument.presentationml.slideLayout+xml"/>
  <Override PartName="/ppt/slideLayouts/slideLayout310.xml" ContentType="application/vnd.openxmlformats-officedocument.presentationml.slideLayout+xml"/>
  <Override PartName="/ppt/slideLayouts/slideLayout160.xml" ContentType="application/vnd.openxmlformats-officedocument.presentationml.slideLayout+xml"/>
  <Override PartName="/ppt/slideLayouts/slideLayout340.xml" ContentType="application/vnd.openxmlformats-officedocument.presentationml.slideLayout+xml"/>
  <Override PartName="/ppt/slideLayouts/slideLayout200.xml" ContentType="application/vnd.openxmlformats-officedocument.presentationml.slideLayout+xml"/>
  <Override PartName="/ppt/slideLayouts/slideLayout250.xml" ContentType="application/vnd.openxmlformats-officedocument.presentationml.slideLayout+xml"/>
  <Override PartName="/ppt/slideLayouts/slideLayout300.xml" ContentType="application/vnd.openxmlformats-officedocument.presentationml.slideLayout+xml"/>
  <Override PartName="/ppt/slideLayouts/slideLayout150.xml" ContentType="application/vnd.openxmlformats-officedocument.presentationml.slideLayout+xml"/>
  <Override PartName="/ppt/slideLayouts/slideLayout290.xml" ContentType="application/vnd.openxmlformats-officedocument.presentationml.slideLayout+xml"/>
  <Override PartName="/ppt/slideLayouts/slideLayout330.xml" ContentType="application/vnd.openxmlformats-officedocument.presentationml.slideLayout+xml"/>
  <Override PartName="/ppt/slideLayouts/slideLayout140.xml" ContentType="application/vnd.openxmlformats-officedocument.presentationml.slideLayout+xml"/>
  <Override PartName="/ppt/slideLayouts/slideLayout190.xml" ContentType="application/vnd.openxmlformats-officedocument.presentationml.slideLayout+xml"/>
  <Override PartName="/ppt/slideLayouts/slideLayout240.xml" ContentType="application/vnd.openxmlformats-officedocument.presentationml.slideLayout+xml"/>
  <Override PartName="/ppt/slideLayouts/slideLayout180.xml" ContentType="application/vnd.openxmlformats-officedocument.presentationml.slideLayout+xml"/>
  <Override PartName="/ppt/slideLayouts/slideLayout280.xml" ContentType="application/vnd.openxmlformats-officedocument.presentationml.slideLayout+xml"/>
  <Override PartName="/ppt/slideLayouts/slideLayout230.xml" ContentType="application/vnd.openxmlformats-officedocument.presentationml.slideLayout+xml"/>
  <Override PartName="/ppt/slideLayouts/slideLayout320.xml" ContentType="application/vnd.openxmlformats-officedocument.presentationml.slideLayout+xml"/>
  <Override PartName="/ppt/slideLayouts/slideLayout170.xml" ContentType="application/vnd.openxmlformats-officedocument.presentationml.slideLayout+xml"/>
  <Override PartName="/ppt/slideLayouts/slideLayout220.xml" ContentType="application/vnd.openxmlformats-officedocument.presentationml.slideLayout+xml"/>
  <Override PartName="/ppt/slideLayouts/slideLayout270.xml" ContentType="application/vnd.openxmlformats-officedocument.presentationml.slideLayout+xml"/>
  <Override PartName="/ppt/slideLayouts/slideLayout35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 id="2147483697" r:id="rId6"/>
    <p:sldMasterId id="2147483711" r:id="rId7"/>
    <p:sldMasterId id="2147483734" r:id="rId8"/>
  </p:sldMasterIdLst>
  <p:notesMasterIdLst>
    <p:notesMasterId r:id="rId69"/>
  </p:notesMasterIdLst>
  <p:sldIdLst>
    <p:sldId id="671" r:id="rId9"/>
    <p:sldId id="2147474565" r:id="rId10"/>
    <p:sldId id="3280" r:id="rId11"/>
    <p:sldId id="2147474566" r:id="rId12"/>
    <p:sldId id="2147376476" r:id="rId13"/>
    <p:sldId id="2147483391" r:id="rId14"/>
    <p:sldId id="2147483425" r:id="rId15"/>
    <p:sldId id="2147483395" r:id="rId16"/>
    <p:sldId id="2147483392" r:id="rId17"/>
    <p:sldId id="390" r:id="rId18"/>
    <p:sldId id="2147483423" r:id="rId19"/>
    <p:sldId id="2147483424" r:id="rId20"/>
    <p:sldId id="2147483398" r:id="rId21"/>
    <p:sldId id="2147483546" r:id="rId22"/>
    <p:sldId id="2147483561" r:id="rId23"/>
    <p:sldId id="2147483562" r:id="rId24"/>
    <p:sldId id="2147483419" r:id="rId25"/>
    <p:sldId id="2147483418" r:id="rId26"/>
    <p:sldId id="2147483415" r:id="rId27"/>
    <p:sldId id="2147483411" r:id="rId28"/>
    <p:sldId id="2147483412" r:id="rId29"/>
    <p:sldId id="2147483416" r:id="rId30"/>
    <p:sldId id="2147483417" r:id="rId31"/>
    <p:sldId id="2147483413" r:id="rId32"/>
    <p:sldId id="2147483426" r:id="rId33"/>
    <p:sldId id="2147483539" r:id="rId34"/>
    <p:sldId id="2147483538" r:id="rId35"/>
    <p:sldId id="2147483537" r:id="rId36"/>
    <p:sldId id="2147483427" r:id="rId37"/>
    <p:sldId id="2147483414" r:id="rId38"/>
    <p:sldId id="2147483558" r:id="rId39"/>
    <p:sldId id="2147483559" r:id="rId40"/>
    <p:sldId id="2147483560" r:id="rId41"/>
    <p:sldId id="2147483557" r:id="rId42"/>
    <p:sldId id="2147483549" r:id="rId43"/>
    <p:sldId id="2147483541" r:id="rId44"/>
    <p:sldId id="2147483551" r:id="rId45"/>
    <p:sldId id="2147483552" r:id="rId46"/>
    <p:sldId id="2147483553" r:id="rId47"/>
    <p:sldId id="2147483548" r:id="rId48"/>
    <p:sldId id="2147483540" r:id="rId49"/>
    <p:sldId id="2147483554" r:id="rId50"/>
    <p:sldId id="2147483555" r:id="rId51"/>
    <p:sldId id="2147483556" r:id="rId52"/>
    <p:sldId id="2147483542" r:id="rId53"/>
    <p:sldId id="2147483547" r:id="rId54"/>
    <p:sldId id="2147483544" r:id="rId55"/>
    <p:sldId id="2147483545" r:id="rId56"/>
    <p:sldId id="2147474375" r:id="rId57"/>
    <p:sldId id="2147483421" r:id="rId58"/>
    <p:sldId id="263" r:id="rId59"/>
    <p:sldId id="2147474563" r:id="rId60"/>
    <p:sldId id="2147483397" r:id="rId61"/>
    <p:sldId id="2147483396" r:id="rId62"/>
    <p:sldId id="2147474578" r:id="rId63"/>
    <p:sldId id="2147474587" r:id="rId64"/>
    <p:sldId id="2147474579" r:id="rId65"/>
    <p:sldId id="2147474580" r:id="rId66"/>
    <p:sldId id="2147483399" r:id="rId67"/>
    <p:sldId id="214748339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EA02AF-5829-4A78-A786-E07A544E2847}">
          <p14:sldIdLst>
            <p14:sldId id="671"/>
            <p14:sldId id="2147474565"/>
            <p14:sldId id="3280"/>
            <p14:sldId id="2147474566"/>
            <p14:sldId id="2147376476"/>
            <p14:sldId id="2147483391"/>
            <p14:sldId id="2147483425"/>
            <p14:sldId id="2147483395"/>
            <p14:sldId id="2147483392"/>
            <p14:sldId id="390"/>
            <p14:sldId id="2147483423"/>
            <p14:sldId id="2147483424"/>
            <p14:sldId id="2147483398"/>
            <p14:sldId id="2147483546"/>
            <p14:sldId id="2147483561"/>
            <p14:sldId id="2147483562"/>
            <p14:sldId id="2147483419"/>
            <p14:sldId id="2147483418"/>
            <p14:sldId id="2147483415"/>
            <p14:sldId id="2147483411"/>
            <p14:sldId id="2147483412"/>
            <p14:sldId id="2147483416"/>
            <p14:sldId id="2147483417"/>
            <p14:sldId id="2147483413"/>
            <p14:sldId id="2147483426"/>
            <p14:sldId id="2147483539"/>
            <p14:sldId id="2147483538"/>
            <p14:sldId id="2147483537"/>
            <p14:sldId id="2147483427"/>
            <p14:sldId id="2147483414"/>
            <p14:sldId id="2147483558"/>
            <p14:sldId id="2147483559"/>
            <p14:sldId id="2147483560"/>
            <p14:sldId id="2147483557"/>
            <p14:sldId id="2147483549"/>
            <p14:sldId id="2147483541"/>
            <p14:sldId id="2147483551"/>
            <p14:sldId id="2147483552"/>
            <p14:sldId id="2147483553"/>
            <p14:sldId id="2147483548"/>
            <p14:sldId id="2147483540"/>
            <p14:sldId id="2147483554"/>
            <p14:sldId id="2147483555"/>
            <p14:sldId id="2147483556"/>
            <p14:sldId id="2147483542"/>
            <p14:sldId id="2147483547"/>
            <p14:sldId id="2147483544"/>
          </p14:sldIdLst>
        </p14:section>
        <p14:section name="Appendix" id="{1B7C1C07-A691-4615-B8DD-FE2601516449}">
          <p14:sldIdLst>
            <p14:sldId id="2147483545"/>
          </p14:sldIdLst>
        </p14:section>
        <p14:section name="Graveyard" id="{2D3B55C9-DF1E-43A3-B9AC-D6134A774517}">
          <p14:sldIdLst>
            <p14:sldId id="2147474375"/>
            <p14:sldId id="2147483421"/>
            <p14:sldId id="263"/>
            <p14:sldId id="2147474563"/>
            <p14:sldId id="2147483397"/>
            <p14:sldId id="2147483396"/>
            <p14:sldId id="2147474578"/>
            <p14:sldId id="2147474587"/>
            <p14:sldId id="2147474579"/>
            <p14:sldId id="2147474580"/>
            <p14:sldId id="2147483399"/>
            <p14:sldId id="214748339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2CF806-BB42-EAAF-065F-6A73DDAF534A}" name="AbuHaidar, Justine" initials="" userId="S::jabuhaidar@deloitte.com::1fc61307-a758-4d22-9ffb-5423c7904e9c" providerId="AD"/>
  <p188:author id="{35E63614-1A74-0C62-979B-89DADBC93744}" name="Majsak, Matthew" initials="MM" userId="S::mmajsak@deloitte.com::7277ec91-bd6e-4d46-a2c3-e2dc95ad656d" providerId="AD"/>
  <p188:author id="{7AF9976A-6375-7F5D-09DC-F5ABE07F7A7C}" name="Himmelberger, Adrienne" initials="AH" userId="Himmelberger, Adrienne" providerId="None"/>
  <p188:author id="{4E4F1EAD-728D-DC2E-16C1-8B0457157310}" name="Himmelberger, Adrienne" initials="HA" userId="S::ahimmelberger@deloitte.com::6639bc4e-5021-4d62-afce-85a39a838ddb" providerId="AD"/>
  <p188:author id="{F7DBE1C3-38AF-8881-0C06-C049D7A4D635}" name="Maling, Jack" initials="JM" userId="S::jmaling@deloitte.com::acd69c83-fa3e-48ac-a441-36a83e96e38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FA0D8"/>
    <a:srgbClr val="62B5E5"/>
    <a:srgbClr val="000000"/>
    <a:srgbClr val="FF5353"/>
    <a:srgbClr val="FFD5D5"/>
    <a:srgbClr val="E8F6C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49B93-C902-4147-A086-917701C26A48}" v="2" dt="2025-12-17T21:27:13.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26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amedeloitte.sharepoint.com/sites/ERIInfrastructureGTM/Shared%20Documents/Planning/Nuclear/Nuclear%20Industry%20Overview.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sz="140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US Nuclear Reactors</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bar"/>
        <c:grouping val="clustered"/>
        <c:varyColors val="0"/>
        <c:ser>
          <c:idx val="0"/>
          <c:order val="0"/>
          <c:tx>
            <c:strRef>
              <c:f>'Operating Reactors'!$L$2</c:f>
              <c:strCache>
                <c:ptCount val="1"/>
                <c:pt idx="0">
                  <c:v>Project Count</c:v>
                </c:pt>
              </c:strCache>
            </c:strRef>
          </c:tx>
          <c:spPr>
            <a:pattFill prst="narVert">
              <a:fgClr>
                <a:schemeClr val="accent1"/>
              </a:fgClr>
              <a:bgClr>
                <a:schemeClr val="accent1">
                  <a:lumMod val="20000"/>
                  <a:lumOff val="80000"/>
                </a:schemeClr>
              </a:bgClr>
            </a:pattFill>
            <a:ln>
              <a:noFill/>
            </a:ln>
            <a:effectLst>
              <a:innerShdw blurRad="114300">
                <a:schemeClr val="accent1"/>
              </a:innerShdw>
            </a:effectLst>
          </c:spPr>
          <c:invertIfNegative val="0"/>
          <c:dPt>
            <c:idx val="5"/>
            <c:invertIfNegative val="0"/>
            <c:bubble3D val="0"/>
            <c:spPr>
              <a:pattFill prst="narVert">
                <a:fgClr>
                  <a:schemeClr val="accent1"/>
                </a:fgClr>
                <a:bgClr>
                  <a:schemeClr val="accent1">
                    <a:lumMod val="20000"/>
                    <a:lumOff val="80000"/>
                  </a:schemeClr>
                </a:bgClr>
              </a:pattFill>
              <a:ln>
                <a:noFill/>
              </a:ln>
              <a:effectLst>
                <a:innerShdw blurRad="114300">
                  <a:schemeClr val="accent1"/>
                </a:innerShdw>
              </a:effectLst>
            </c:spPr>
            <c:extLst>
              <c:ext xmlns:c16="http://schemas.microsoft.com/office/drawing/2014/chart" uri="{C3380CC4-5D6E-409C-BE32-E72D297353CC}">
                <c16:uniqueId val="{00000001-2893-4D60-B419-E19599915EA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('Operating Reactors'!$K$3:$K$7,'Operating Reactors'!$K$24)</c:f>
              <c:strCache>
                <c:ptCount val="6"/>
                <c:pt idx="0">
                  <c:v>Constellation</c:v>
                </c:pt>
                <c:pt idx="1">
                  <c:v>Duke Energy</c:v>
                </c:pt>
                <c:pt idx="2">
                  <c:v>Southern Company</c:v>
                </c:pt>
                <c:pt idx="3">
                  <c:v>Tennessee Valley Authority</c:v>
                </c:pt>
                <c:pt idx="4">
                  <c:v>Dominion Energy</c:v>
                </c:pt>
                <c:pt idx="5">
                  <c:v>Total</c:v>
                </c:pt>
              </c:strCache>
            </c:strRef>
          </c:cat>
          <c:val>
            <c:numRef>
              <c:f>('Operating Reactors'!$L$3:$L$7,'Operating Reactors'!$L$24)</c:f>
              <c:numCache>
                <c:formatCode>General</c:formatCode>
                <c:ptCount val="6"/>
                <c:pt idx="0">
                  <c:v>21</c:v>
                </c:pt>
                <c:pt idx="1">
                  <c:v>11</c:v>
                </c:pt>
                <c:pt idx="2">
                  <c:v>8</c:v>
                </c:pt>
                <c:pt idx="3">
                  <c:v>7</c:v>
                </c:pt>
                <c:pt idx="4">
                  <c:v>7</c:v>
                </c:pt>
                <c:pt idx="5">
                  <c:v>94</c:v>
                </c:pt>
              </c:numCache>
            </c:numRef>
          </c:val>
          <c:extLst>
            <c:ext xmlns:c16="http://schemas.microsoft.com/office/drawing/2014/chart" uri="{C3380CC4-5D6E-409C-BE32-E72D297353CC}">
              <c16:uniqueId val="{00000002-2893-4D60-B419-E19599915EA9}"/>
            </c:ext>
          </c:extLst>
        </c:ser>
        <c:dLbls>
          <c:dLblPos val="outEnd"/>
          <c:showLegendKey val="0"/>
          <c:showVal val="1"/>
          <c:showCatName val="0"/>
          <c:showSerName val="0"/>
          <c:showPercent val="0"/>
          <c:showBubbleSize val="0"/>
        </c:dLbls>
        <c:gapWidth val="227"/>
        <c:overlap val="-48"/>
        <c:axId val="312716511"/>
        <c:axId val="312716991"/>
      </c:barChart>
      <c:catAx>
        <c:axId val="312716511"/>
        <c:scaling>
          <c:orientation val="minMax"/>
        </c:scaling>
        <c:delete val="0"/>
        <c:axPos val="l"/>
        <c:numFmt formatCode="General" sourceLinked="1"/>
        <c:majorTickMark val="out"/>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j-lt"/>
                <a:ea typeface="+mn-ea"/>
                <a:cs typeface="+mn-cs"/>
              </a:defRPr>
            </a:pPr>
            <a:endParaRPr lang="en-US"/>
          </a:p>
        </c:txPr>
        <c:crossAx val="312716991"/>
        <c:crosses val="autoZero"/>
        <c:auto val="1"/>
        <c:lblAlgn val="ctr"/>
        <c:lblOffset val="100"/>
        <c:noMultiLvlLbl val="0"/>
      </c:catAx>
      <c:valAx>
        <c:axId val="312716991"/>
        <c:scaling>
          <c:orientation val="minMax"/>
        </c:scaling>
        <c:delete val="1"/>
        <c:axPos val="b"/>
        <c:numFmt formatCode="General" sourceLinked="1"/>
        <c:majorTickMark val="out"/>
        <c:minorTickMark val="none"/>
        <c:tickLblPos val="nextTo"/>
        <c:crossAx val="312716511"/>
        <c:crosses val="autoZero"/>
        <c:crossBetween val="between"/>
      </c:valAx>
      <c:spPr>
        <a:noFill/>
        <a:ln>
          <a:noFill/>
        </a:ln>
        <a:effectLst/>
      </c:spPr>
    </c:plotArea>
    <c:plotVisOnly val="1"/>
    <c:dispBlanksAs val="gap"/>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7">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omments/modernComment_7FFFDC92_B8FAB71C.xml><?xml version="1.0" encoding="utf-8"?>
<p188:cmLst xmlns:a="http://schemas.openxmlformats.org/drawingml/2006/main" xmlns:r="http://schemas.openxmlformats.org/officeDocument/2006/relationships" xmlns:p188="http://schemas.microsoft.com/office/powerpoint/2018/8/main">
  <p188:cm id="{0FD606D7-2BF5-094C-B5BB-C8EA34057B38}" authorId="{CC2CF806-BB42-EAAF-065F-6A73DDAF534A}" status="resolved" created="2025-01-21T23:08:39.305">
    <ac:txMkLst xmlns:ac="http://schemas.microsoft.com/office/drawing/2013/main/command">
      <pc:docMk xmlns:pc="http://schemas.microsoft.com/office/powerpoint/2013/main/command"/>
      <pc:sldMk xmlns:pc="http://schemas.microsoft.com/office/powerpoint/2013/main/command" cId="3103438620" sldId="2147474578"/>
      <ac:graphicFrameMk id="8" creationId="{0CEBFF9C-7175-5B48-4110-E8753E21B8B0}"/>
      <ac:tblMk/>
      <ac:tcMk rowId="1321380262" colId="8854168"/>
      <ac:txMk cp="132" len="46">
        <ac:context len="224" hash="3366619878"/>
      </ac:txMk>
    </ac:txMkLst>
    <p188:pos x="3640853" y="1799524"/>
    <p188:replyLst>
      <p188:reply id="{B3790844-1943-4CF9-896F-6C8BCD8A1BEB}" authorId="{7AF9976A-6375-7F5D-09DC-F5ABE07F7A7C}" created="2025-01-22T00:59:43.762">
        <p188:txBody>
          <a:bodyPr/>
          <a:lstStyle/>
          <a:p>
            <a:r>
              <a:rPr lang="en-US"/>
              <a:t>I added that it is an aging workforce in that note</a:t>
            </a:r>
          </a:p>
        </p188:txBody>
      </p188:reply>
    </p188:replyLst>
    <p188:txBody>
      <a:bodyPr/>
      <a:lstStyle/>
      <a:p>
        <a:r>
          <a:rPr lang="en-US"/>
          <a:t>Do they actually have this? I think if they are starting out they don’t and given that this is a challenge in the industry this would be an issue for new comers in the space</a:t>
        </a:r>
      </a:p>
    </p188:txBody>
  </p188:cm>
  <p188:cm id="{2449412E-C72C-4586-8222-E079C07EB137}" authorId="{7AF9976A-6375-7F5D-09DC-F5ABE07F7A7C}" status="resolved" created="2025-01-22T01:00:52.638">
    <ac:txMkLst xmlns:ac="http://schemas.microsoft.com/office/drawing/2013/main/command">
      <pc:docMk xmlns:pc="http://schemas.microsoft.com/office/powerpoint/2013/main/command"/>
      <pc:sldMk xmlns:pc="http://schemas.microsoft.com/office/powerpoint/2013/main/command" cId="3103438620" sldId="2147474578"/>
      <ac:graphicFrameMk id="8" creationId="{0CEBFF9C-7175-5B48-4110-E8753E21B8B0}"/>
      <ac:tblMk/>
      <ac:tcMk rowId="291526927" colId="1087724845"/>
      <ac:txMk cp="0" len="26">
        <ac:context len="27" hash="370961001"/>
      </ac:txMk>
    </ac:txMkLst>
    <p188:pos x="10525125" y="270395"/>
    <p188:txBody>
      <a:bodyPr/>
      <a:lstStyle/>
      <a:p>
        <a:r>
          <a:rPr lang="en-US"/>
          <a:t>Now that it's in this format - Engineering &amp; Construction firms would be more partners with us rather than buyers that we target.  We could bring them into a deal - but I would rather position them as companies with sell with into the market</a:t>
        </a:r>
      </a:p>
    </p188:txBody>
  </p188:cm>
  <p188:cm id="{2903EBF3-610F-4A06-BAAB-A2AC211BD5D0}" authorId="{7AF9976A-6375-7F5D-09DC-F5ABE07F7A7C}" status="resolved" created="2025-01-22T01:27:01.544">
    <ac:txMkLst xmlns:ac="http://schemas.microsoft.com/office/drawing/2013/main/command">
      <pc:docMk xmlns:pc="http://schemas.microsoft.com/office/powerpoint/2013/main/command"/>
      <pc:sldMk xmlns:pc="http://schemas.microsoft.com/office/powerpoint/2013/main/command" cId="3103438620" sldId="2147474578"/>
      <ac:graphicFrameMk id="8" creationId="{0CEBFF9C-7175-5B48-4110-E8753E21B8B0}"/>
      <ac:tblMk/>
      <ac:tcMk rowId="3779780800" colId="8854168"/>
      <ac:txMk cp="114" len="45">
        <ac:context len="356" hash="40296680"/>
      </ac:txMk>
    </ac:txMkLst>
    <p188:pos x="2771775" y="4061345"/>
    <p188:txBody>
      <a:bodyPr/>
      <a:lstStyle/>
      <a:p>
        <a:r>
          <a:rPr lang="en-US"/>
          <a:t>End to end service and journey partner would be the same thing 
Let's add: Capital allocation, Operational efficiency, modernizing operations, predictive maintenance/operations</a:t>
        </a:r>
      </a:p>
    </p188:txBody>
  </p188:cm>
  <p188:cm id="{9CF8D814-342F-48C5-A64B-3062D9B112C3}" authorId="{7AF9976A-6375-7F5D-09DC-F5ABE07F7A7C}" status="resolved" created="2025-01-22T01:27:49.796">
    <ac:txMkLst xmlns:ac="http://schemas.microsoft.com/office/drawing/2013/main/command">
      <pc:docMk xmlns:pc="http://schemas.microsoft.com/office/powerpoint/2013/main/command"/>
      <pc:sldMk xmlns:pc="http://schemas.microsoft.com/office/powerpoint/2013/main/command" cId="3103438620" sldId="2147474578"/>
      <ac:graphicFrameMk id="8" creationId="{0CEBFF9C-7175-5B48-4110-E8753E21B8B0}"/>
      <ac:tblMk/>
      <ac:tcMk rowId="3646687449" colId="495769830"/>
      <ac:txMk cp="0">
        <ac:context len="270" hash="665783359"/>
      </ac:txMk>
    </ac:txMkLst>
    <p188:pos x="5343525" y="3165995"/>
    <p188:txBody>
      <a:bodyPr/>
      <a:lstStyle/>
      <a:p>
        <a:r>
          <a:rPr lang="en-US"/>
          <a:t>Let's add here, finding a market or client to buy their product</a:t>
        </a:r>
      </a:p>
    </p188:txBody>
  </p188:cm>
  <p188:cm id="{75A3BBA9-918A-4CBB-8E1F-AF08B82045C7}" authorId="{7AF9976A-6375-7F5D-09DC-F5ABE07F7A7C}" status="resolved" created="2025-01-22T01:30:06.546">
    <ac:txMkLst xmlns:ac="http://schemas.microsoft.com/office/drawing/2013/main/command">
      <pc:docMk xmlns:pc="http://schemas.microsoft.com/office/powerpoint/2013/main/command"/>
      <pc:sldMk xmlns:pc="http://schemas.microsoft.com/office/powerpoint/2013/main/command" cId="3103438620" sldId="2147474578"/>
      <ac:graphicFrameMk id="8" creationId="{0CEBFF9C-7175-5B48-4110-E8753E21B8B0}"/>
      <ac:tblMk/>
      <ac:tcMk rowId="3646687449" colId="464832748"/>
      <ac:txMk cp="0" len="22">
        <ac:context len="99" hash="58618413"/>
      </ac:txMk>
    </ac:txMkLst>
    <p188:pos x="7591425" y="2708795"/>
    <p188:txBody>
      <a:bodyPr/>
      <a:lstStyle/>
      <a:p>
        <a:r>
          <a:rPr lang="en-US"/>
          <a:t>Add here: 
-Opportunity identification
</a:t>
        </a:r>
      </a:p>
    </p188:txBody>
  </p188:cm>
  <p188:cm id="{F2E4C7CB-2F73-45AE-9A80-1B08A4907AA5}" authorId="{7AF9976A-6375-7F5D-09DC-F5ABE07F7A7C}" status="resolved" created="2025-01-22T01:32:58.287">
    <ac:txMkLst xmlns:ac="http://schemas.microsoft.com/office/drawing/2013/main/command">
      <pc:docMk xmlns:pc="http://schemas.microsoft.com/office/powerpoint/2013/main/command"/>
      <pc:sldMk xmlns:pc="http://schemas.microsoft.com/office/powerpoint/2013/main/command" cId="3103438620" sldId="2147474578"/>
      <ac:graphicFrameMk id="8" creationId="{0CEBFF9C-7175-5B48-4110-E8753E21B8B0}"/>
      <ac:tblMk/>
      <ac:tcMk rowId="3779780800" colId="464832748"/>
      <ac:txMk cp="106">
        <ac:context len="272" hash="3134922018"/>
      </ac:txMk>
    </ac:txMkLst>
    <p188:pos x="7311601" y="3953345"/>
    <p188:txBody>
      <a:bodyPr/>
      <a:lstStyle/>
      <a:p>
        <a:r>
          <a:rPr lang="en-US"/>
          <a:t>Add tax planning and strategy
Buy side due diligence
Sell side due diligence
Post-deal Integration
Operational improvement</a:t>
        </a:r>
      </a:p>
    </p188:txBody>
  </p188:cm>
  <p188:cm id="{04340760-633D-496B-8D6B-837041E861B1}" authorId="{4E4F1EAD-728D-DC2E-16C1-8B0457157310}" status="resolved" created="2025-01-22T13:42:17.778">
    <ac:txMkLst xmlns:ac="http://schemas.microsoft.com/office/drawing/2013/main/command">
      <pc:docMk xmlns:pc="http://schemas.microsoft.com/office/powerpoint/2013/main/command"/>
      <pc:sldMk xmlns:pc="http://schemas.microsoft.com/office/powerpoint/2013/main/command" cId="3103438620" sldId="2147474578"/>
      <ac:graphicFrameMk id="8" creationId="{0CEBFF9C-7175-5B48-4110-E8753E21B8B0}"/>
      <ac:tblMk/>
      <ac:tcMk rowId="291526927" colId="464832748"/>
      <ac:txMk cp="0" len="9">
        <ac:context len="10" hash="2386638170"/>
      </ac:txMk>
    </ac:txMkLst>
    <p188:pos x="6932083" y="169333"/>
    <p188:txBody>
      <a:bodyPr/>
      <a:lstStyle/>
      <a:p>
        <a:r>
          <a:rPr lang="en-US"/>
          <a:t>Let's also consider Insurers here too</a:t>
        </a:r>
      </a:p>
    </p188:txBody>
  </p188:cm>
</p188:cmLst>
</file>

<file path=ppt/comments/modernComment_7FFFDC93_CE0B293.xml><?xml version="1.0" encoding="utf-8"?>
<p188:cmLst xmlns:a="http://schemas.openxmlformats.org/drawingml/2006/main" xmlns:r="http://schemas.openxmlformats.org/officeDocument/2006/relationships" xmlns:p188="http://schemas.microsoft.com/office/powerpoint/2018/8/main">
  <p188:cm id="{DA4161F8-E1A2-4F19-A789-A0FCB31CE132}" authorId="{7AF9976A-6375-7F5D-09DC-F5ABE07F7A7C}" status="resolved" created="2025-01-22T01:36:09.704">
    <ac:deMkLst xmlns:ac="http://schemas.microsoft.com/office/drawing/2013/main/command">
      <pc:docMk xmlns:pc="http://schemas.microsoft.com/office/powerpoint/2013/main/command"/>
      <pc:sldMk xmlns:pc="http://schemas.microsoft.com/office/powerpoint/2013/main/command" cId="216052371" sldId="2147474579"/>
      <ac:graphicFrameMk id="8" creationId="{36CAF3BE-0873-D10C-66C0-22C2E301E4C4}"/>
    </ac:deMkLst>
    <p188:txBody>
      <a:bodyPr/>
      <a:lstStyle/>
      <a:p>
        <a:r>
          <a:rPr lang="en-US"/>
          <a:t>Adopting to new technologies and being able to support new parts and equipment needed
Understanding upcoming demand and being able to better predict when parts will be needed
Potential new partnering opportunities due to the expected expansion</a:t>
        </a:r>
      </a:p>
    </p188:txBody>
  </p188:cm>
  <p188:cm id="{4C2519D3-B55C-41D4-9F0A-7FA0367E4453}" authorId="{7AF9976A-6375-7F5D-09DC-F5ABE07F7A7C}" status="resolved" created="2025-01-22T01:36:59.161">
    <ac:txMkLst xmlns:ac="http://schemas.microsoft.com/office/drawing/2013/main/command">
      <pc:docMk xmlns:pc="http://schemas.microsoft.com/office/powerpoint/2013/main/command"/>
      <pc:sldMk xmlns:pc="http://schemas.microsoft.com/office/powerpoint/2013/main/command" cId="216052371" sldId="2147474579"/>
      <ac:graphicFrameMk id="8" creationId="{36CAF3BE-0873-D10C-66C0-22C2E301E4C4}"/>
      <ac:tblMk/>
      <ac:tcMk rowId="291526927" colId="652044353"/>
      <ac:txMk cp="0" len="22">
        <ac:context len="23" hash="1772851558"/>
      </ac:txMk>
    </ac:txMkLst>
    <p188:pos x="9925051" y="270395"/>
    <p188:txBody>
      <a:bodyPr/>
      <a:lstStyle/>
      <a:p>
        <a:r>
          <a:rPr lang="en-US"/>
          <a:t>I think, just like engineering firms, we should move professional services as people we would "sell with" - so maybe move it to another page</a:t>
        </a:r>
      </a:p>
    </p188:txBody>
  </p188:cm>
</p188:cmLst>
</file>

<file path=ppt/comments/modernComment_7FFFFF03_117AE272.xml><?xml version="1.0" encoding="utf-8"?>
<p188:cmLst xmlns:a="http://schemas.openxmlformats.org/drawingml/2006/main" xmlns:r="http://schemas.openxmlformats.org/officeDocument/2006/relationships" xmlns:p188="http://schemas.microsoft.com/office/powerpoint/2018/8/main">
  <p188:cm id="{0FBB333A-0A58-4B4D-896E-D9DCAC5F008D}" authorId="{F7DBE1C3-38AF-8881-0C06-C049D7A4D635}" created="2025-08-11T14:48:43.194">
    <pc:sldMkLst xmlns:pc="http://schemas.microsoft.com/office/powerpoint/2013/main/command">
      <pc:docMk/>
      <pc:sldMk cId="293266034" sldId="2147483395"/>
    </pc:sldMkLst>
    <p188:txBody>
      <a:bodyPr/>
      <a:lstStyle/>
      <a:p>
        <a:r>
          <a:rPr lang="en-US"/>
          <a:t>Can improve the story here</a:t>
        </a:r>
      </a:p>
    </p188:txBody>
  </p188:cm>
</p188:cmLst>
</file>

<file path=ppt/comments/modernComment_7FFFFF04_868F3921.xml><?xml version="1.0" encoding="utf-8"?>
<p188:cmLst xmlns:a="http://schemas.openxmlformats.org/drawingml/2006/main" xmlns:r="http://schemas.openxmlformats.org/officeDocument/2006/relationships" xmlns:p188="http://schemas.microsoft.com/office/powerpoint/2018/8/main">
  <p188:cm id="{EF26DED8-A58E-4590-ABB5-BF1D69CD3CA0}" authorId="{7AF9976A-6375-7F5D-09DC-F5ABE07F7A7C}" status="resolved" created="2025-02-06T02:50:34.260">
    <ac:deMkLst xmlns:ac="http://schemas.microsoft.com/office/drawing/2013/main/command">
      <pc:docMk xmlns:pc="http://schemas.microsoft.com/office/powerpoint/2013/main/command"/>
      <pc:sldMk xmlns:pc="http://schemas.microsoft.com/office/powerpoint/2013/main/command" cId="2257533217" sldId="2147483392"/>
      <ac:spMk id="3" creationId="{0EC74041-458F-7B77-F2B2-9E97132BD95B}"/>
    </ac:deMkLst>
    <p188:txBody>
      <a:bodyPr/>
      <a:lstStyle/>
      <a:p>
        <a:r>
          <a:rPr lang="en-US"/>
          <a:t>Customer, generation and operators should be the largest, then fuel providers transmission and government</a:t>
        </a:r>
      </a:p>
    </p188:txBody>
  </p188:cm>
</p188:cmLst>
</file>

<file path=ppt/comments/modernComment_7FFFFF07_DD19DAD1.xml><?xml version="1.0" encoding="utf-8"?>
<p188:cmLst xmlns:a="http://schemas.openxmlformats.org/drawingml/2006/main" xmlns:r="http://schemas.openxmlformats.org/officeDocument/2006/relationships" xmlns:p188="http://schemas.microsoft.com/office/powerpoint/2018/8/main">
  <p188:cm id="{DDC5D751-24CA-B04B-9B75-C089A3B88400}" authorId="{F7DBE1C3-38AF-8881-0C06-C049D7A4D635}" created="2025-01-24T15:28:21.807">
    <ac:txMkLst xmlns:ac="http://schemas.microsoft.com/office/drawing/2013/main/command">
      <pc:docMk xmlns:pc="http://schemas.microsoft.com/office/powerpoint/2013/main/command"/>
      <pc:sldMk xmlns:pc="http://schemas.microsoft.com/office/powerpoint/2013/main/command" cId="3709459153" sldId="2147483399"/>
      <ac:spMk id="6" creationId="{ECBDF682-DAC1-AC9E-D1FE-9F9D937D7F78}"/>
      <ac:txMk cp="0" len="18">
        <ac:context len="27" hash="4169488852"/>
      </ac:txMk>
    </ac:txMkLst>
    <p188:txBody>
      <a:bodyPr/>
      <a:lstStyle/>
      <a:p>
        <a:r>
          <a:rPr lang="en-US"/>
          <a:t>This includes non-SMR players, but the most popular and fastest growing companies in this group are also the top SMR developers</a:t>
        </a:r>
      </a:p>
    </p188:txBody>
  </p188:cm>
  <p188:cm id="{A3C7AE69-054A-D549-8677-451B93ABA6FB}" authorId="{F7DBE1C3-38AF-8881-0C06-C049D7A4D635}" created="2025-01-24T16:35:45.995">
    <ac:txMkLst xmlns:ac="http://schemas.microsoft.com/office/drawing/2013/main/command">
      <pc:docMk xmlns:pc="http://schemas.microsoft.com/office/powerpoint/2013/main/command"/>
      <pc:sldMk xmlns:pc="http://schemas.microsoft.com/office/powerpoint/2013/main/command" cId="3709459153" sldId="2147483399"/>
      <ac:spMk id="6" creationId="{ECBDF682-DAC1-AC9E-D1FE-9F9D937D7F78}"/>
      <ac:txMk cp="0" len="13">
        <ac:context len="27" hash="4169488852"/>
      </ac:txMk>
    </ac:txMkLst>
    <p188:replyLst>
      <p188:reply id="{8FBCC371-ABC1-449F-97BB-B93BD71FA7A6}" authorId="{F7DBE1C3-38AF-8881-0C06-C049D7A4D635}" created="2025-01-24T16:36:26.200">
        <p188:txBody>
          <a:bodyPr/>
          <a:lstStyle/>
          <a:p>
            <a:r>
              <a:rPr lang="en-US"/>
              <a:t>Most of those would fall under Engineering &amp; Construction, because they’re relying on a host of smaller, specialized suppliers</a:t>
            </a:r>
          </a:p>
        </p188:txBody>
      </p188:reply>
      <p188:reply id="{AE5DD213-CDC1-4F6C-823B-25CAF91D1D39}" authorId="{F7DBE1C3-38AF-8881-0C06-C049D7A4D635}" created="2025-01-24T16:37:04.310">
        <p188:txBody>
          <a:bodyPr/>
          <a:lstStyle/>
          <a:p>
            <a:r>
              <a:rPr lang="en-US"/>
              <a:t>Worley, BWXT, and Westinghouse are the closest to plant / reactor manufacturers. AMS is just a large producer of specialty parts</a:t>
            </a:r>
          </a:p>
        </p188:txBody>
      </p188:reply>
    </p188:replyLst>
    <p188:txBody>
      <a:bodyPr/>
      <a:lstStyle/>
      <a:p>
        <a:r>
          <a:rPr lang="en-US"/>
          <a:t>There are a lot of small players who specialize in individual parts, but there are very few large ones that built out whole plants or reactors</a:t>
        </a:r>
      </a:p>
    </p188:txBody>
  </p188:cm>
</p188:cmLst>
</file>

<file path=ppt/comments/modernComment_7FFFFF16_91F11EC4.xml><?xml version="1.0" encoding="utf-8"?>
<p188:cmLst xmlns:a="http://schemas.openxmlformats.org/drawingml/2006/main" xmlns:r="http://schemas.openxmlformats.org/officeDocument/2006/relationships" xmlns:p188="http://schemas.microsoft.com/office/powerpoint/2018/8/main">
  <p188:cm id="{6AE7FC37-E234-42F8-9D78-68AD650D7435}" authorId="{F7DBE1C3-38AF-8881-0C06-C049D7A4D635}" created="2025-04-21T17:50:17.269">
    <ac:txMkLst xmlns:ac="http://schemas.microsoft.com/office/drawing/2013/main/command">
      <pc:docMk xmlns:pc="http://schemas.microsoft.com/office/powerpoint/2013/main/command"/>
      <pc:sldMk xmlns:pc="http://schemas.microsoft.com/office/powerpoint/2013/main/command" cId="2448498372" sldId="2147483414"/>
      <ac:graphicFrameMk id="5" creationId="{4346B5FD-440D-971E-0D47-2B1E372E091F}"/>
      <ac:tblMk/>
      <ac:tcMk rowId="2890202381" colId="579836320"/>
      <ac:txMk cp="0" len="13">
        <ac:context len="52" hash="696850986"/>
      </ac:txMk>
    </ac:txMkLst>
    <p188:pos x="1444141" y="3201402"/>
    <p188:txBody>
      <a:bodyPr/>
      <a:lstStyle/>
      <a:p>
        <a:r>
          <a:rPr lang="en-US"/>
          <a:t>Deloitte has a significant presence there already, but it could be difficult to generate new work in the nuclear space amidst Constellation’s acquisition and integration of Calpine.</a:t>
        </a:r>
      </a:p>
    </p188:txBody>
  </p188:cm>
  <p188:cm id="{40F54EBE-5709-46AA-990C-B127DED85AE0}" authorId="{F7DBE1C3-38AF-8881-0C06-C049D7A4D635}" created="2025-04-21T17:50:48.606">
    <ac:txMkLst xmlns:ac="http://schemas.microsoft.com/office/drawing/2013/main/command">
      <pc:docMk xmlns:pc="http://schemas.microsoft.com/office/powerpoint/2013/main/command"/>
      <pc:sldMk xmlns:pc="http://schemas.microsoft.com/office/powerpoint/2013/main/command" cId="2448498372" sldId="2147483414"/>
      <ac:graphicFrameMk id="5" creationId="{4346B5FD-440D-971E-0D47-2B1E372E091F}"/>
      <ac:tblMk/>
      <ac:tcMk rowId="3054184131" colId="579836320"/>
      <ac:txMk cp="0" len="7">
        <ac:context len="22" hash="1285941553"/>
      </ac:txMk>
    </ac:txMkLst>
    <p188:pos x="1143200" y="1604096"/>
    <p188:txBody>
      <a:bodyPr/>
      <a:lstStyle/>
      <a:p>
        <a:r>
          <a:rPr lang="en-US"/>
          <a:t>Nextera has traditionally been open to add-on consulting work</a:t>
        </a:r>
      </a:p>
    </p188:txBody>
  </p188:cm>
</p188:cmLst>
</file>

<file path=ppt/comments/modernComment_7FFFFF17_242996F6.xml><?xml version="1.0" encoding="utf-8"?>
<p188:cmLst xmlns:a="http://schemas.openxmlformats.org/drawingml/2006/main" xmlns:r="http://schemas.openxmlformats.org/officeDocument/2006/relationships" xmlns:p188="http://schemas.microsoft.com/office/powerpoint/2018/8/main">
  <p188:cm id="{8EAF0BF7-B408-438A-8040-4E99F75E2763}" authorId="{35E63614-1A74-0C62-979B-89DADBC93744}" created="2025-12-15T21:04:48.100">
    <ac:txMkLst xmlns:ac="http://schemas.microsoft.com/office/drawing/2013/main/command">
      <pc:docMk xmlns:pc="http://schemas.microsoft.com/office/powerpoint/2013/main/command"/>
      <pc:sldMk xmlns:pc="http://schemas.microsoft.com/office/powerpoint/2013/main/command" cId="606705398" sldId="2147483415"/>
      <ac:spMk id="1044" creationId="{1EBF8FE8-1B05-3993-17CF-F38532C81A14}"/>
      <ac:txMk cp="93" len="22">
        <ac:context len="255" hash="588257643"/>
      </ac:txMk>
    </ac:txMkLst>
    <p188:pos x="1975416" y="966299"/>
    <p188:txBody>
      <a:bodyPr/>
      <a:lstStyle/>
      <a:p>
        <a:r>
          <a:rPr lang="en-US"/>
          <a:t>Did we want to include?</a:t>
        </a:r>
      </a:p>
    </p188:txBody>
  </p188:cm>
</p188:cmLst>
</file>

<file path=ppt/comments/modernComment_7FFFFF19_DECF1B51.xml><?xml version="1.0" encoding="utf-8"?>
<p188:cmLst xmlns:a="http://schemas.openxmlformats.org/drawingml/2006/main" xmlns:r="http://schemas.openxmlformats.org/officeDocument/2006/relationships" xmlns:p188="http://schemas.microsoft.com/office/powerpoint/2018/8/main">
  <p188:cm id="{418254CB-F594-4A12-9652-27ED0C9801A7}" authorId="{35E63614-1A74-0C62-979B-89DADBC93744}" created="2025-12-15T21:07:22.653">
    <ac:txMkLst xmlns:ac="http://schemas.microsoft.com/office/drawing/2013/main/command">
      <pc:docMk xmlns:pc="http://schemas.microsoft.com/office/powerpoint/2013/main/command"/>
      <pc:sldMk xmlns:pc="http://schemas.microsoft.com/office/powerpoint/2013/main/command" cId="3738114897" sldId="2147483417"/>
      <ac:spMk id="1041" creationId="{8C57CDC8-C543-6EF0-1625-27E92E832D15}"/>
      <ac:txMk cp="71" len="46">
        <ac:context len="118" hash="732222227"/>
      </ac:txMk>
    </ac:txMkLst>
    <p188:pos x="3601541" y="819036"/>
    <p188:txBody>
      <a:bodyPr/>
      <a:lstStyle/>
      <a:p>
        <a:r>
          <a:rPr lang="en-US"/>
          <a:t>Do we want to include this in scope? If so should we be doing more on it as part of the OEM supply chain play?</a:t>
        </a:r>
      </a:p>
    </p188:txBody>
  </p188:cm>
</p188:cmLst>
</file>

<file path=ppt/comments/modernComment_7FFFFF23_14745B6E.xml><?xml version="1.0" encoding="utf-8"?>
<p188:cmLst xmlns:a="http://schemas.openxmlformats.org/drawingml/2006/main" xmlns:r="http://schemas.openxmlformats.org/officeDocument/2006/relationships" xmlns:p188="http://schemas.microsoft.com/office/powerpoint/2018/8/main">
  <p188:cm id="{6336AFAE-6C0A-41C2-A6FF-1719A53D8C15}" authorId="{F7DBE1C3-38AF-8881-0C06-C049D7A4D635}" created="2025-08-11T15:02:43.339">
    <pc:sldMkLst xmlns:pc="http://schemas.microsoft.com/office/powerpoint/2013/main/command">
      <pc:docMk/>
      <pc:sldMk cId="343169902" sldId="2147483427"/>
    </pc:sldMkLst>
    <p188:replyLst>
      <p188:reply id="{60C2C2CA-FC6A-41B5-AB36-C2FB46AB9DC8}" authorId="{F7DBE1C3-38AF-8881-0C06-C049D7A4D635}" created="2025-08-12T14:21:02.461">
        <p188:txBody>
          <a:bodyPr/>
          <a:lstStyle/>
          <a:p>
            <a:r>
              <a:rPr lang="en-US"/>
              <a:t>Can we link quals to capabilities</a:t>
            </a:r>
          </a:p>
        </p188:txBody>
      </p188:reply>
    </p188:replyLst>
    <p188:txBody>
      <a:bodyPr/>
      <a:lstStyle/>
      <a:p>
        <a:r>
          <a:rPr lang="en-US"/>
          <a:t>Can you improve the look? Make them simpler? Less text?
How can you relate to what we’re trying to sell? To our challenges?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930FED-E1D5-4BA3-B344-C95E61A936B7}" type="datetimeFigureOut">
              <a:rPr lang="en-US" smtClean="0"/>
              <a:t>12/17/2025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2F2D5-3646-4687-A1FC-1D223F25BB98}" type="slidenum">
              <a:rPr lang="en-US" smtClean="0"/>
              <a:t>‹#›</a:t>
            </a:fld>
            <a:endParaRPr lang="en-US"/>
          </a:p>
        </p:txBody>
      </p:sp>
    </p:spTree>
    <p:extLst>
      <p:ext uri="{BB962C8B-B14F-4D97-AF65-F5344CB8AC3E}">
        <p14:creationId xmlns:p14="http://schemas.microsoft.com/office/powerpoint/2010/main" val="3306956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orld-nuclear.org/information-library/country-profiles/countries-t-z/usa-nuclear-power" TargetMode="External"/><Relationship Id="rId7" Type="http://schemas.openxmlformats.org/officeDocument/2006/relationships/hyperlink" Target="https://www.clevelandfed.org/indicators-and-data/inflation-expectation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energy.gov/sites/default/files/2024-10/NZW09%20Nuclear%20Energy%20Cost%20Estimates%20for%20Net%20Zero%20World%20Initiative.pdf" TargetMode="External"/><Relationship Id="rId5" Type="http://schemas.openxmlformats.org/officeDocument/2006/relationships/hyperlink" Target="https://edecarb.org/analysis/ownership-of-nuclear-matters-in-the-usa" TargetMode="External"/><Relationship Id="rId4" Type="http://schemas.openxmlformats.org/officeDocument/2006/relationships/hyperlink" Target="https://www.utilitydive.com/news/us-electricity-demand-to-grow-25-annually-thru-2035-bofa-institute/75391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orld-nuclear.org/information-library/country-profiles/countries-t-z/usa-nuclear-power" TargetMode="External"/><Relationship Id="rId7" Type="http://schemas.openxmlformats.org/officeDocument/2006/relationships/hyperlink" Target="https://www.clevelandfed.org/indicators-and-data/inflation-expectation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energy.gov/sites/default/files/2024-10/NZW09%20Nuclear%20Energy%20Cost%20Estimates%20for%20Net%20Zero%20World%20Initiative.pdf" TargetMode="External"/><Relationship Id="rId5" Type="http://schemas.openxmlformats.org/officeDocument/2006/relationships/hyperlink" Target="https://edecarb.org/analysis/ownership-of-nuclear-matters-in-the-usa" TargetMode="External"/><Relationship Id="rId4" Type="http://schemas.openxmlformats.org/officeDocument/2006/relationships/hyperlink" Target="https://www.utilitydive.com/news/us-electricity-demand-to-grow-25-annually-thru-2035-bofa-institute/753911/"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orld-nuclear.org/information-library/country-profiles/countries-t-z/usa-nuclear-power" TargetMode="External"/><Relationship Id="rId7" Type="http://schemas.openxmlformats.org/officeDocument/2006/relationships/hyperlink" Target="https://www.clevelandfed.org/indicators-and-data/inflation-expectation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energy.gov/sites/default/files/2024-10/NZW09%20Nuclear%20Energy%20Cost%20Estimates%20for%20Net%20Zero%20World%20Initiative.pdf" TargetMode="External"/><Relationship Id="rId5" Type="http://schemas.openxmlformats.org/officeDocument/2006/relationships/hyperlink" Target="https://edecarb.org/analysis/ownership-of-nuclear-matters-in-the-usa" TargetMode="External"/><Relationship Id="rId4" Type="http://schemas.openxmlformats.org/officeDocument/2006/relationships/hyperlink" Target="https://www.utilitydive.com/news/us-electricity-demand-to-grow-25-annually-thru-2035-bofa-institute/753911/"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1F067-2D60-CF6B-E84B-3B07FC7B0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90ABB-38F6-20DB-1646-632EB71731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45BF6-8CCA-109D-29E1-2BA292F966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0F016B-19CB-3CB5-43AB-4EDEE116FB27}"/>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80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32CFB-51C9-C62A-2E9E-FB54565A3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910B0D-A7E5-3C60-A4FA-12559D5B8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BBD5C-5913-98A7-0118-737194E11C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64A8F1-5D15-B45C-5FB1-2837E9C3174D}"/>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14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B3C9F-97B4-8DAB-880F-7103FA10F3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2B2A7-E302-B115-0C26-AB3D3B2236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2B5550-A9F8-C49E-D0EC-F7C9E17F2D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08473E-89DD-4EE2-5D29-0A397033C4A9}"/>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897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0601D-CFCB-1DB7-5D93-49E441E13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7E1AB-A902-2CA1-F8B1-1BF00837F5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463525-F8D4-CCB0-CCFE-E8CCE23C34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314A9D-36F1-D160-36A5-19BCC02FB60C}"/>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2D341-7ECB-34A4-9C50-F6D631BED5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C27AD5-0539-542B-CF3D-6E4AD188B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1929A-D967-4F51-CB30-B26AB36410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1210CD-FEED-D64C-2078-9EA949025420}"/>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200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CC19-99DF-3885-7065-AA139CDA9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E88A9E-F408-5409-75AA-F3F95E8D0B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15E133-518B-B8B3-C46F-5AE6BFCA63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9C2EB3-6091-914E-8BD3-6459F1AA5543}"/>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482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8DEE0-9267-26E6-6D13-B5B3502F83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E2595C-F04A-2239-82E6-2478F36D7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FDD38-DED0-C8C0-213D-E591F640D80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5418B9-BA96-0D5D-90B7-F9E110C34998}"/>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322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DB9E-9F8D-5D1E-5A49-47878F0ADB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C3BFC-AFA9-FA85-62C0-EEB533B1AE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6273D-58DB-9E0B-1604-D106B3E513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B0840A2-D8BA-416F-9B1C-2C090BFECC27}"/>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715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78E5F-011B-5625-D56C-9E472AD34D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1F81F-6EFF-372C-397C-4787268CF3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81C67-18F0-1183-27E2-AEC03E290E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9545FB-9AAC-F304-DDCE-968E8001E6E5}"/>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228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3EB7C-6225-6BEF-3806-CF58F521C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104DA-D267-E0A1-ED1F-D21970F01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AC55DB-81B4-A214-48A1-4ED4145588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BB81D0A-965D-0E5B-2218-66DC70BCCDB2}"/>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750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6C073-0AAC-DEFB-90B7-0B85F1992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030C4-F693-AC02-F860-42B7FDADE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68789-36C0-9991-87AD-7BBADF9D99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083E9A-FBEA-AEE2-126D-2853BE1A556B}"/>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53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04919-C20A-6D0E-321E-26E72EEA8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37967-BA25-039A-F295-4000823ECB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BEAF7-1725-A62D-CACD-28D2AEA4685C}"/>
              </a:ext>
            </a:extLst>
          </p:cNvPr>
          <p:cNvSpPr>
            <a:spLocks noGrp="1"/>
          </p:cNvSpPr>
          <p:nvPr>
            <p:ph type="body" idx="1"/>
          </p:nvPr>
        </p:nvSpPr>
        <p:spPr/>
        <p:txBody>
          <a:bodyPr/>
          <a:lstStyle/>
          <a:p>
            <a:r>
              <a:rPr lang="en-US">
                <a:hlinkClick r:id="rId3"/>
              </a:rPr>
              <a:t>Nuclear Power in the USA - World Nuclear Association</a:t>
            </a:r>
            <a:endParaRPr lang="en-US"/>
          </a:p>
          <a:p>
            <a:r>
              <a:rPr lang="en-US">
                <a:hlinkClick r:id="rId4"/>
              </a:rPr>
              <a:t>US electricity demand to grow 2.5% annually through 2035: </a:t>
            </a:r>
            <a:r>
              <a:rPr lang="en-US" err="1">
                <a:hlinkClick r:id="rId4"/>
              </a:rPr>
              <a:t>BofA</a:t>
            </a:r>
            <a:r>
              <a:rPr lang="en-US">
                <a:hlinkClick r:id="rId4"/>
              </a:rPr>
              <a:t> Institute | Utility Dive</a:t>
            </a:r>
            <a:endParaRPr lang="en-US"/>
          </a:p>
          <a:p>
            <a:r>
              <a:rPr lang="en-US">
                <a:hlinkClick r:id="rId5"/>
              </a:rPr>
              <a:t>In the USA, publicly-owned nuclear is actually increasing… — Profiles in Decarbonization</a:t>
            </a:r>
            <a:endParaRPr lang="en-US"/>
          </a:p>
          <a:p>
            <a:r>
              <a:rPr lang="en-US">
                <a:hlinkClick r:id="rId6"/>
              </a:rPr>
              <a:t>NZW09 Nuclear Energy Cost Estimates for Net Zero World Initiative.pdf</a:t>
            </a:r>
            <a:endParaRPr lang="en-US"/>
          </a:p>
          <a:p>
            <a:r>
              <a:rPr lang="en-US">
                <a:hlinkClick r:id="rId7"/>
              </a:rPr>
              <a:t>Inflation Expectations</a:t>
            </a:r>
            <a:endParaRPr lang="en-US"/>
          </a:p>
          <a:p>
            <a:endParaRPr lang="en-US"/>
          </a:p>
          <a:p>
            <a:endParaRPr lang="en-US"/>
          </a:p>
        </p:txBody>
      </p:sp>
      <p:sp>
        <p:nvSpPr>
          <p:cNvPr id="4" name="Slide Number Placeholder 3">
            <a:extLst>
              <a:ext uri="{FF2B5EF4-FFF2-40B4-BE49-F238E27FC236}">
                <a16:creationId xmlns:a16="http://schemas.microsoft.com/office/drawing/2014/main" id="{9C6968A5-8E51-828E-C8C4-FBEEFF1ABA0E}"/>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926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76451-86D3-7224-012D-0582951EE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27759C-ED6C-FF17-00DA-B2936A0653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9C709-03F8-D7FE-B644-6E6A5C710F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2E1E7E-CE1A-DBA0-8E86-CF8504446E40}"/>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549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33775-AA8A-0E24-1B03-024ACD755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C6A01-5518-3EEF-B390-BDCF0E0636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CCB8C-52D3-5F09-6169-6831C4065D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FD4920-9E24-E7AA-9B8C-CC4380883420}"/>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354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F8365-54C6-4852-8076-C739246AD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D0882-81D9-6982-638D-E73A56512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9591B-C95A-C4E4-F84C-381C6C18DF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54BB67-00F0-E0FE-41E0-3FB274541914}"/>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950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80020-0F26-FE4B-0639-37862C8B34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372E0-06BA-F3EB-03EA-24BEF07FF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092FAC-FA35-7A44-2DD4-BD3E76D31C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0C9E1D-25E4-73E7-91E7-4203376AAAAC}"/>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812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B41DE-9A77-0379-8FE3-90CA91005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122B9-E2B4-4510-696F-3F05A736AD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31112-A072-D8EE-9DC5-67F07F19DD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3998EC-82FD-D13B-DFA7-B6C635ECE5C3}"/>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430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00281-27D4-A42A-4183-A31D330C3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4B0CE-938A-5BC2-D9D0-1C69426F12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DDD32-A1CB-1933-05E8-F6951A256D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210290-1EE3-B429-7D5E-2F1E48670192}"/>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9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CC75D-EF03-E8D2-0204-428DDCFBF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06D37-0EA1-9B34-AC2C-1B404BF692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192F0-FD82-B39E-CD61-885269E3533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AFC858-C3A0-8BEC-67AF-6F67973BEA23}"/>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14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CC3F-FE17-AEB3-B96B-CA5157BB1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224BFF-78B4-2461-F28C-1CC2BE13D0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A1620-4AEF-AE03-2867-688D6B7CEA6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FA5F4C-EB51-4D50-F4FD-2A6E9E79F3D4}"/>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912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CE0F6-9E1C-57F6-C9D6-D5F8FD2F2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FFF6B7-2B3C-A436-17C1-11E008A7C3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CE5F0-9AC7-6557-A13F-4080A0DF6C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E4EAA1-62A3-D13C-9F19-532E0A8809D0}"/>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930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A3B81-9AFE-210D-853B-A6627675B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3053D3-97AF-DF3E-73A3-6A6BC4091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A8C43E-9E45-345D-10D0-37A244E910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B2E887-7027-79DC-F138-4F809731EB37}"/>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423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F9BEC-D4A6-99EB-DD94-BCF9D6CBB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E02F8E-BA3D-99A0-501A-1C550E3E2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6CF674-0522-7061-CB89-796E844C4794}"/>
              </a:ext>
            </a:extLst>
          </p:cNvPr>
          <p:cNvSpPr>
            <a:spLocks noGrp="1"/>
          </p:cNvSpPr>
          <p:nvPr>
            <p:ph type="body" idx="1"/>
          </p:nvPr>
        </p:nvSpPr>
        <p:spPr/>
        <p:txBody>
          <a:bodyPr/>
          <a:lstStyle/>
          <a:p>
            <a:r>
              <a:rPr lang="en-US"/>
              <a:t>https://</a:t>
            </a:r>
            <a:r>
              <a:rPr lang="en-US" err="1"/>
              <a:t>www.bbc.com</a:t>
            </a:r>
            <a:r>
              <a:rPr lang="en-US"/>
              <a:t>/news/business-61483491</a:t>
            </a:r>
          </a:p>
          <a:p>
            <a:r>
              <a:rPr lang="en-US"/>
              <a:t>The US must ramp up generation capacity to meet soaring electricity demand.</a:t>
            </a:r>
          </a:p>
          <a:p>
            <a:endParaRPr lang="en-US"/>
          </a:p>
          <a:p>
            <a:r>
              <a:rPr lang="en-US" sz="1200"/>
              <a:t>We all know there is a need to increase the generation capacity to meet the forecast electricity demand in the US. </a:t>
            </a:r>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281588EB-A758-1C2B-6F21-EA376797C4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21DB9-2505-4ABE-8311-B29B86FDA08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1735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A5812-9681-5315-91BD-61A84079E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92FC1-1AA5-8773-6E42-E544C3BA7E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8B777-C71B-B034-C2C1-2C069354DE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09730A-EC2B-89BD-00A6-5A8117C8BE56}"/>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605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77F93-9984-C795-B370-0E28B257A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69B10-AADB-6811-C05D-87EE200C5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C8CE0-7C19-2625-F827-6583DBDBEC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3E839F-F463-43EB-D791-F5A439CCF7A5}"/>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5549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75A0F-9D71-61DF-CEC4-E856FE75D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134ED4-19AF-31AD-9A74-8B63F7ACD9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F7420-9F8C-55FD-7801-932F9179A8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0BF124-E869-91C0-A680-5EC3C08E8612}"/>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094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C807D-098B-E75C-2134-78319810E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1EA39-5DA5-5421-20C1-C86C6F6F43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D673C8-D396-5A94-F1D3-BEE1A7CEE2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62A7F9-374B-F53B-0A77-A06BD9BB0F11}"/>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018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0F420-D39C-3CE8-DE22-4E4F2491F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ACD07-8531-1F50-8F55-C0523FF30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E2AE77-E93D-4EE9-7D25-9F0259A981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C4A3BA-11B5-3FA5-4CD9-6CFCB15F5291}"/>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4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D7F07-77B0-32BE-1D2F-0E6FD662A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D3C9D-60BA-D8DA-95EA-813390C1CB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145D7-B7B4-B781-271C-8EB29928529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5006F8-75DA-1971-FCC4-BF2D30C963F3}"/>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331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A10ED-C53D-8F0C-A7B8-5083EC05B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15A90-51BD-8B93-179F-96F9679190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9ED501-5ACC-7C5E-A7A5-BD8763D6C15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AFD5DD-2B6D-2C96-2AAE-9547090505A0}"/>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45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C51DB-8E41-AA59-33C5-E59F59935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D4D2D-E79D-7E39-C0E5-3B6B7D54B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091C6-F649-B29F-3C70-003CA47B6B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4E578DD-470A-D558-F20D-D18ADDBF305A}"/>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293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FA8EF-6B82-93CB-75EC-31DC3601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1D3D2D-95F4-6DA8-3BC7-54DC9F8C28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9A4632-74CA-2DD6-953F-EEA8EE9370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5AA765-5A60-1C54-0D92-4757664C952F}"/>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704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E103-6CA7-A285-C517-C9E1B77A3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C368D-9673-38B7-9E78-D07A90CCC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8EE93D-36DC-88EA-B21A-3CF2D5B4BB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0E2EE1-972F-9669-ACC8-397051BABE0C}"/>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92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3AD4D-F0F6-3200-7F01-25D781CCC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79D71-E309-4E93-B84A-5E0FAE487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2B1AB-6179-D161-251D-2346287546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61F77F-D5F3-8F50-A9FC-906CC2A380BE}"/>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874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21DB9-2505-4ABE-8311-B29B86FDA08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96480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SCRIPT</a:t>
            </a:r>
          </a:p>
          <a:p>
            <a:endParaRPr lang="en-US" b="1"/>
          </a:p>
          <a:p>
            <a:pPr marL="228600" indent="-228600">
              <a:buFont typeface="+mj-lt"/>
              <a:buAutoNum type="arabicPeriod"/>
              <a:defRPr/>
            </a:pPr>
            <a:r>
              <a:rPr lang="en-US" b="0"/>
              <a:t>In addition to navigating the nuclear ecosystem to start building and scaling SMRs</a:t>
            </a:r>
            <a:r>
              <a:rPr lang="en-US"/>
              <a:t> </a:t>
            </a:r>
            <a:r>
              <a:rPr lang="en-US" b="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a:p>
          <a:p>
            <a:pPr marL="228600" indent="-228600">
              <a:buFont typeface="+mj-lt"/>
              <a:buAutoNum type="arabicPeriod"/>
              <a:defRPr/>
            </a:pPr>
            <a:r>
              <a:rPr lang="en-US"/>
              <a:t>Organizations also</a:t>
            </a:r>
            <a:r>
              <a:rPr lang="en-US" b="0"/>
              <a:t> need the capabilities to manage and operates the entire end-to-end lifecycle of each site.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a:t>It’s a complex, monolithic task. </a:t>
            </a:r>
          </a:p>
          <a:p>
            <a:pPr marL="228600" indent="-228600">
              <a:buFont typeface="+mj-lt"/>
              <a:buAutoNum type="arabicPeriod"/>
            </a:pPr>
            <a:endParaRPr lang="en-US" b="0"/>
          </a:p>
          <a:p>
            <a:endParaRPr lang="en-US"/>
          </a:p>
          <a:p>
            <a:endParaRPr lang="en-US"/>
          </a:p>
          <a:p>
            <a:endParaRPr lang="en-US"/>
          </a:p>
          <a:p>
            <a:endParaRPr lang="en-US"/>
          </a:p>
          <a:p>
            <a:r>
              <a:rPr lang="en-US" b="1"/>
              <a:t>NOTES</a:t>
            </a:r>
          </a:p>
          <a:p>
            <a:pPr marL="228600" indent="-228600">
              <a:buAutoNum type="arabicPeriod"/>
            </a:pPr>
            <a:r>
              <a:rPr lang="en-US" b="0"/>
              <a:t>Combine those demands with your need to navigate the entire nuclear ecosystem from The demands of end to end. </a:t>
            </a:r>
          </a:p>
          <a:p>
            <a:pPr marL="228600" indent="-228600">
              <a:buAutoNum type="arabicPeriod"/>
            </a:pPr>
            <a:endParaRPr lang="en-US" b="0"/>
          </a:p>
          <a:p>
            <a:pPr marL="228600" indent="-228600">
              <a:buAutoNum type="arabicPeriod"/>
            </a:pPr>
            <a:r>
              <a:rPr lang="en-US" b="0"/>
              <a:t>Here’s what end to end looks like, and what you must account for to get to great.</a:t>
            </a:r>
          </a:p>
          <a:p>
            <a:pPr marL="228600" indent="-228600">
              <a:buAutoNum type="arabicPeriod"/>
            </a:pPr>
            <a:endParaRPr lang="en-US" b="0"/>
          </a:p>
          <a:p>
            <a:pPr marL="228600" indent="-228600">
              <a:buAutoNum type="arabicPeriod"/>
            </a:pPr>
            <a:r>
              <a:rPr lang="en-US" b="0"/>
              <a:t>You need to adapt to all the changes in buying behavior, business models, workforce, etc. </a:t>
            </a:r>
          </a:p>
          <a:p>
            <a:pPr marL="228600" indent="-228600">
              <a:buAutoNum type="arabicPeriod"/>
            </a:pPr>
            <a:endParaRPr lang="en-US" b="0"/>
          </a:p>
          <a:p>
            <a:pPr marL="228600" indent="-228600">
              <a:buAutoNum type="arabicPeriod"/>
            </a:pPr>
            <a:r>
              <a:rPr lang="en-US" b="0"/>
              <a:t>While also ensuring your organization is capable of handling every point of the nuclear lifecycle. </a:t>
            </a:r>
          </a:p>
          <a:p>
            <a:endParaRPr lang="en-US" b="1"/>
          </a:p>
          <a:p>
            <a:endParaRPr lang="en-US" b="1"/>
          </a:p>
          <a:p>
            <a:r>
              <a:rPr lang="en-US"/>
              <a:t>We’re using the capabilities: Here’s the enormity</a:t>
            </a:r>
          </a:p>
          <a:p>
            <a:endParaRPr lang="en-US"/>
          </a:p>
          <a:p>
            <a:r>
              <a:rPr lang="en-US"/>
              <a:t>Here’s what end to end looks like. Here’s what you need to achieve great. </a:t>
            </a:r>
          </a:p>
          <a:p>
            <a:r>
              <a:rPr lang="en-US"/>
              <a:t>This is the new landscape. </a:t>
            </a:r>
          </a:p>
          <a:p>
            <a:r>
              <a:rPr lang="en-US"/>
              <a:t>You have to do both of the simple things you saw above with a new level of complexity here. </a:t>
            </a:r>
          </a:p>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486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7AD7-2642-C494-7063-73C8FD9CA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0BF19-7F5E-1A65-599E-785210501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8DEC3-EB71-B34E-3A36-64395F652E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822DAD-77D5-7FE4-553A-E63231C08503}"/>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126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0D0D9-D17F-700A-4400-0583955BA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0CA7A-8DF8-8DD2-6901-59F5FB8127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C6DEAC-8008-7268-EFDF-2261EFB411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C1A91A-2CC1-C8FE-B2E2-7A0E165CFB5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06587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9EA29-B667-CDB6-D337-CE40C3BC87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13F81D-45D0-1931-7B7B-7CCFD1C6F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6C467B-BCB0-3D03-79FC-6C88A5E18D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8AECBC-7753-A8DD-3CC1-19C3BE702731}"/>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581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71D3D-B954-3DBC-F347-D65491051E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49D22-CF19-6AE5-A401-01B79BD337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2BC9C6-131A-6AEE-FFC8-0968DFBF30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Accident Tolerant Fuels: https://</a:t>
            </a:r>
            <a:r>
              <a:rPr lang="en-US" err="1"/>
              <a:t>www.energy.gov</a:t>
            </a:r>
            <a:r>
              <a:rPr lang="en-US"/>
              <a:t>/ne/articles/these-accident-tolerant-fuels-could-boost-performance-todays-reactors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Insurance: https://</a:t>
            </a:r>
            <a:r>
              <a:rPr lang="en-US" err="1"/>
              <a:t>www.nrc.gov</a:t>
            </a:r>
            <a:r>
              <a:rPr lang="en-US"/>
              <a:t>/reading-rm/doc-collections/fact-sheets/nuclear-</a:t>
            </a:r>
            <a:r>
              <a:rPr lang="en-US" err="1"/>
              <a:t>insurance.html</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Insurance: https://</a:t>
            </a:r>
            <a:r>
              <a:rPr lang="en-US" err="1"/>
              <a:t>crsreports.congress.gov</a:t>
            </a:r>
            <a:r>
              <a:rPr lang="en-US"/>
              <a:t>/product/pdf/IF/IF10821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Insurance: https://www2.deloitte.com/content/dam/Deloitte/us/Documents/risk/us-aers-grc-enterprise-risk-management-for-energy-industry-110413.pdf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C703FE41-3F08-C22D-5028-47784F4AF493}"/>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027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25B7D-BB4A-5D98-A92B-FF549A323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70C8EF-ED30-E616-767B-46F2E769F5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1153FB-B678-F52A-A1B4-B6137061BE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Accident Tolerant Fuels: https://</a:t>
            </a:r>
            <a:r>
              <a:rPr lang="en-US" err="1"/>
              <a:t>www.energy.gov</a:t>
            </a:r>
            <a:r>
              <a:rPr lang="en-US"/>
              <a:t>/ne/articles/these-accident-tolerant-fuels-could-boost-performance-todays-reactors</a:t>
            </a:r>
          </a:p>
          <a:p>
            <a:endParaRPr lang="en-US"/>
          </a:p>
        </p:txBody>
      </p:sp>
      <p:sp>
        <p:nvSpPr>
          <p:cNvPr id="4" name="Slide Number Placeholder 3">
            <a:extLst>
              <a:ext uri="{FF2B5EF4-FFF2-40B4-BE49-F238E27FC236}">
                <a16:creationId xmlns:a16="http://schemas.microsoft.com/office/drawing/2014/main" id="{06457FDE-0F58-3040-EBF4-3C398DF6A150}"/>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7949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F680F-BCE0-C816-8694-E054EFC3C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1CAE6A-5E23-AD6D-96A0-87BE2AC5C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92D04E-C008-00EB-D0C0-AE45869ABB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Accident Tolerant Fuels: https://</a:t>
            </a:r>
            <a:r>
              <a:rPr lang="en-US" err="1"/>
              <a:t>www.energy.gov</a:t>
            </a:r>
            <a:r>
              <a:rPr lang="en-US"/>
              <a:t>/ne/articles/these-accident-tolerant-fuels-could-boost-performance-todays-reactors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Insurance: https://</a:t>
            </a:r>
            <a:r>
              <a:rPr lang="en-US" err="1"/>
              <a:t>www.nrc.gov</a:t>
            </a:r>
            <a:r>
              <a:rPr lang="en-US"/>
              <a:t>/reading-rm/doc-collections/fact-sheets/nuclear-</a:t>
            </a:r>
            <a:r>
              <a:rPr lang="en-US" err="1"/>
              <a:t>insurance.html</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Insurance: https://</a:t>
            </a:r>
            <a:r>
              <a:rPr lang="en-US" err="1"/>
              <a:t>crsreports.congress.gov</a:t>
            </a:r>
            <a:r>
              <a:rPr lang="en-US"/>
              <a:t>/product/pdf/IF/IF10821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Insurance: https://www2.deloitte.com/content/dam/Deloitte/us/Documents/risk/us-aers-grc-enterprise-risk-management-for-energy-industry-110413.pdf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35B0C28B-F8D0-F008-190E-1FA38AC62A1B}"/>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653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2259F-C367-DB17-83F1-E4F031272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DDF06-8C1D-AD26-4A48-3B2A472AE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431C65-B3EC-F82A-DF70-1ABA75086A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209ACD-88B4-4FC6-9777-B51CB653F13A}"/>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348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C3FE2-C0F9-7FBF-CF76-046B463AD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5E8A3-23CC-E582-0A0A-50472AE2BF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AC451F-61D2-A639-6DCB-FEBE732A57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958FFB-0D65-903E-7684-6B0BEB228BD4}"/>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169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1F067-2D60-CF6B-E84B-3B07FC7B0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90ABB-38F6-20DB-1646-632EB71731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45BF6-8CCA-109D-29E1-2BA292F966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0F016B-19CB-3CB5-43AB-4EDEE116FB27}"/>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801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www.bbc.com</a:t>
            </a:r>
            <a:r>
              <a:rPr lang="en-US"/>
              <a:t>/news/business-61483491</a:t>
            </a:r>
          </a:p>
          <a:p>
            <a:r>
              <a:rPr lang="en-US"/>
              <a:t>The US must ramp up generation capacity to meet soaring electricity demand.</a:t>
            </a:r>
          </a:p>
          <a:p>
            <a:endParaRPr lang="en-US"/>
          </a:p>
          <a:p>
            <a:r>
              <a:rPr lang="en-US" sz="1200"/>
              <a:t>We all know there is a need to increase the generation capacity to meet the forecast electricity demand in the US. </a:t>
            </a: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21DB9-2505-4ABE-8311-B29B86FDA08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7523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25E24-3E37-A59B-99DF-5322CDED5F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0CB4-6AEC-4689-1BAA-CB8607B347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34FFF-8618-7F81-2351-7B0E44DDA0E1}"/>
              </a:ext>
            </a:extLst>
          </p:cNvPr>
          <p:cNvSpPr>
            <a:spLocks noGrp="1"/>
          </p:cNvSpPr>
          <p:nvPr>
            <p:ph type="body" idx="1"/>
          </p:nvPr>
        </p:nvSpPr>
        <p:spPr/>
        <p:txBody>
          <a:bodyPr/>
          <a:lstStyle/>
          <a:p>
            <a:r>
              <a:rPr lang="en-US">
                <a:hlinkClick r:id="rId3"/>
              </a:rPr>
              <a:t>Nuclear Power in the USA - World Nuclear Association</a:t>
            </a:r>
            <a:endParaRPr lang="en-US"/>
          </a:p>
          <a:p>
            <a:r>
              <a:rPr lang="en-US">
                <a:hlinkClick r:id="rId4"/>
              </a:rPr>
              <a:t>US electricity demand to grow 2.5% annually through 2035: </a:t>
            </a:r>
            <a:r>
              <a:rPr lang="en-US" err="1">
                <a:hlinkClick r:id="rId4"/>
              </a:rPr>
              <a:t>BofA</a:t>
            </a:r>
            <a:r>
              <a:rPr lang="en-US">
                <a:hlinkClick r:id="rId4"/>
              </a:rPr>
              <a:t> Institute | Utility Dive</a:t>
            </a:r>
            <a:endParaRPr lang="en-US"/>
          </a:p>
          <a:p>
            <a:r>
              <a:rPr lang="en-US">
                <a:hlinkClick r:id="rId5"/>
              </a:rPr>
              <a:t>In the USA, publicly-owned nuclear is actually increasing… — Profiles in Decarbonization</a:t>
            </a:r>
            <a:endParaRPr lang="en-US"/>
          </a:p>
          <a:p>
            <a:r>
              <a:rPr lang="en-US">
                <a:hlinkClick r:id="rId6"/>
              </a:rPr>
              <a:t>NZW09 Nuclear Energy Cost Estimates for Net Zero World Initiative.pdf</a:t>
            </a:r>
            <a:endParaRPr lang="en-US"/>
          </a:p>
          <a:p>
            <a:r>
              <a:rPr lang="en-US">
                <a:hlinkClick r:id="rId7"/>
              </a:rPr>
              <a:t>Inflation Expectations</a:t>
            </a:r>
            <a:endParaRPr lang="en-US"/>
          </a:p>
        </p:txBody>
      </p:sp>
      <p:sp>
        <p:nvSpPr>
          <p:cNvPr id="4" name="Slide Number Placeholder 3">
            <a:extLst>
              <a:ext uri="{FF2B5EF4-FFF2-40B4-BE49-F238E27FC236}">
                <a16:creationId xmlns:a16="http://schemas.microsoft.com/office/drawing/2014/main" id="{464441CB-309B-8308-8B96-2C42778729AC}"/>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943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5503A-9E2A-E2A9-7FE6-706690554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62E92-95E2-191D-AA7D-0527A704B2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B4B45D-1E55-D127-B23E-41E4DA93E6A7}"/>
              </a:ext>
            </a:extLst>
          </p:cNvPr>
          <p:cNvSpPr>
            <a:spLocks noGrp="1"/>
          </p:cNvSpPr>
          <p:nvPr>
            <p:ph type="body" idx="1"/>
          </p:nvPr>
        </p:nvSpPr>
        <p:spPr/>
        <p:txBody>
          <a:bodyPr/>
          <a:lstStyle/>
          <a:p>
            <a:r>
              <a:rPr lang="en-US">
                <a:hlinkClick r:id="rId3"/>
              </a:rPr>
              <a:t>Nuclear Power in the USA - World Nuclear Association</a:t>
            </a:r>
            <a:endParaRPr lang="en-US"/>
          </a:p>
          <a:p>
            <a:r>
              <a:rPr lang="en-US">
                <a:hlinkClick r:id="rId4"/>
              </a:rPr>
              <a:t>US electricity demand to grow 2.5% annually through 2035: </a:t>
            </a:r>
            <a:r>
              <a:rPr lang="en-US" err="1">
                <a:hlinkClick r:id="rId4"/>
              </a:rPr>
              <a:t>BofA</a:t>
            </a:r>
            <a:r>
              <a:rPr lang="en-US">
                <a:hlinkClick r:id="rId4"/>
              </a:rPr>
              <a:t> Institute | Utility Dive</a:t>
            </a:r>
            <a:endParaRPr lang="en-US"/>
          </a:p>
          <a:p>
            <a:r>
              <a:rPr lang="en-US">
                <a:hlinkClick r:id="rId5"/>
              </a:rPr>
              <a:t>In the USA, publicly-owned nuclear is actually increasing… — Profiles in Decarbonization</a:t>
            </a:r>
            <a:endParaRPr lang="en-US"/>
          </a:p>
          <a:p>
            <a:r>
              <a:rPr lang="en-US">
                <a:hlinkClick r:id="rId6"/>
              </a:rPr>
              <a:t>NZW09 Nuclear Energy Cost Estimates for Net Zero World Initiative.pdf</a:t>
            </a:r>
            <a:endParaRPr lang="en-US"/>
          </a:p>
          <a:p>
            <a:r>
              <a:rPr lang="en-US">
                <a:hlinkClick r:id="rId7"/>
              </a:rPr>
              <a:t>Inflation Expectations</a:t>
            </a:r>
            <a:endParaRPr lang="en-US"/>
          </a:p>
        </p:txBody>
      </p:sp>
      <p:sp>
        <p:nvSpPr>
          <p:cNvPr id="4" name="Slide Number Placeholder 3">
            <a:extLst>
              <a:ext uri="{FF2B5EF4-FFF2-40B4-BE49-F238E27FC236}">
                <a16:creationId xmlns:a16="http://schemas.microsoft.com/office/drawing/2014/main" id="{5B1702EF-8DDC-208A-A5D7-25BD5E3F0F4A}"/>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530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D3971-C980-BA22-73B2-DFBC912F0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9D0E5-00F0-BA92-5431-82075C8CE7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753E12-4F12-D08A-8DB6-E94B1C434B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DBF34-AD44-DB3C-9B3A-F57584DF434C}"/>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576E2F6-4F7E-4705-B0E0-3EB1F2FAD49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191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6.emf"/></Relationships>
</file>

<file path=ppt/slideLayouts/_rels/slideLayout27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0.xml"/><Relationship Id="rId1" Type="http://schemas.openxmlformats.org/officeDocument/2006/relationships/tags" Target="../tags/tag5.xml"/><Relationship Id="rId4" Type="http://schemas.openxmlformats.org/officeDocument/2006/relationships/image" Target="../media/image6.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6.emf"/></Relationships>
</file>

<file path=ppt/slideLayouts/_rels/slideLayout28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0.xml"/><Relationship Id="rId1" Type="http://schemas.openxmlformats.org/officeDocument/2006/relationships/tags" Target="../tags/tag6.xml"/><Relationship Id="rId4" Type="http://schemas.openxmlformats.org/officeDocument/2006/relationships/image" Target="../media/image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8.emf"/></Relationships>
</file>

<file path=ppt/slideLayouts/_rels/slideLayout3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0.xml"/><Relationship Id="rId1" Type="http://schemas.openxmlformats.org/officeDocument/2006/relationships/tags" Target="../tags/tag7.xml"/><Relationship Id="rId4" Type="http://schemas.openxmlformats.org/officeDocument/2006/relationships/image" Target="../media/image8.emf"/></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11.xml"/><Relationship Id="rId4" Type="http://schemas.openxmlformats.org/officeDocument/2006/relationships/image" Target="../media/image6.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12.xml"/><Relationship Id="rId4" Type="http://schemas.openxmlformats.org/officeDocument/2006/relationships/image" Target="../media/image6.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4.xml"/><Relationship Id="rId1" Type="http://schemas.openxmlformats.org/officeDocument/2006/relationships/tags" Target="../tags/tag13.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5.xml"/><Relationship Id="rId1" Type="http://schemas.openxmlformats.org/officeDocument/2006/relationships/tags" Target="../tags/tag17.xml"/><Relationship Id="rId4" Type="http://schemas.openxmlformats.org/officeDocument/2006/relationships/image" Target="../media/image6.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5.xml"/><Relationship Id="rId1" Type="http://schemas.openxmlformats.org/officeDocument/2006/relationships/tags" Target="../tags/tag18.xml"/><Relationship Id="rId4" Type="http://schemas.openxmlformats.org/officeDocument/2006/relationships/image" Target="../media/image6.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5.xml"/><Relationship Id="rId1" Type="http://schemas.openxmlformats.org/officeDocument/2006/relationships/tags" Target="../tags/tag19.xml"/><Relationship Id="rId4" Type="http://schemas.openxmlformats.org/officeDocument/2006/relationships/image" Target="../media/image8.emf"/></Relationships>
</file>

<file path=ppt/slideLayouts/_rels/slideLayout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2D9C-6531-58FD-0D28-A1A230853B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1C740E-37FB-69A0-8015-06E044095A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2A0B5A-29C3-391E-6B0D-DC0B1AF88A15}"/>
              </a:ext>
            </a:extLst>
          </p:cNvPr>
          <p:cNvSpPr>
            <a:spLocks noGrp="1"/>
          </p:cNvSpPr>
          <p:nvPr>
            <p:ph type="dt" sz="half" idx="10"/>
          </p:nvPr>
        </p:nvSpPr>
        <p:spPr/>
        <p:txBody>
          <a:bodyPr/>
          <a:lstStyle/>
          <a:p>
            <a:fld id="{A38C2663-4FA5-2E44-93E1-58F857B7AB0C}" type="datetimeFigureOut">
              <a:rPr lang="en-US" smtClean="0"/>
              <a:t>12/17/2025</a:t>
            </a:fld>
            <a:endParaRPr lang="en-US"/>
          </a:p>
        </p:txBody>
      </p:sp>
      <p:sp>
        <p:nvSpPr>
          <p:cNvPr id="5" name="Footer Placeholder 4">
            <a:extLst>
              <a:ext uri="{FF2B5EF4-FFF2-40B4-BE49-F238E27FC236}">
                <a16:creationId xmlns:a16="http://schemas.microsoft.com/office/drawing/2014/main" id="{73447403-F1EA-3619-2FAF-1DACE0782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9DD3C-7E19-A35C-ABEA-F4C7F4016A99}"/>
              </a:ext>
            </a:extLst>
          </p:cNvPr>
          <p:cNvSpPr>
            <a:spLocks noGrp="1"/>
          </p:cNvSpPr>
          <p:nvPr>
            <p:ph type="sldNum" sz="quarter" idx="12"/>
          </p:nvPr>
        </p:nvSpPr>
        <p:spPr/>
        <p:txBody>
          <a:bodyPr/>
          <a:lstStyle/>
          <a:p>
            <a:fld id="{B7866FDE-493C-3F48-9E1B-13AD19FC3640}" type="slidenum">
              <a:rPr lang="en-US" smtClean="0"/>
              <a:t>‹#›</a:t>
            </a:fld>
            <a:endParaRPr lang="en-US"/>
          </a:p>
        </p:txBody>
      </p:sp>
    </p:spTree>
    <p:extLst>
      <p:ext uri="{BB962C8B-B14F-4D97-AF65-F5344CB8AC3E}">
        <p14:creationId xmlns:p14="http://schemas.microsoft.com/office/powerpoint/2010/main" val="328199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D4DF-1FAC-A588-4CA8-6F274DAB48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D4198C-55D5-D78C-68C9-3D006870E3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239A5-ED6E-BA2D-65FA-697446178F63}"/>
              </a:ext>
            </a:extLst>
          </p:cNvPr>
          <p:cNvSpPr>
            <a:spLocks noGrp="1"/>
          </p:cNvSpPr>
          <p:nvPr>
            <p:ph type="dt" sz="half" idx="10"/>
          </p:nvPr>
        </p:nvSpPr>
        <p:spPr/>
        <p:txBody>
          <a:bodyPr/>
          <a:lstStyle/>
          <a:p>
            <a:fld id="{A38C2663-4FA5-2E44-93E1-58F857B7AB0C}" type="datetimeFigureOut">
              <a:rPr lang="en-US" smtClean="0"/>
              <a:t>12/17/2025</a:t>
            </a:fld>
            <a:endParaRPr lang="en-US"/>
          </a:p>
        </p:txBody>
      </p:sp>
      <p:sp>
        <p:nvSpPr>
          <p:cNvPr id="5" name="Footer Placeholder 4">
            <a:extLst>
              <a:ext uri="{FF2B5EF4-FFF2-40B4-BE49-F238E27FC236}">
                <a16:creationId xmlns:a16="http://schemas.microsoft.com/office/drawing/2014/main" id="{4453D01C-7FA2-6AC8-0AE2-623BA0273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2038C-4C44-4BF0-B09D-C11813B1710C}"/>
              </a:ext>
            </a:extLst>
          </p:cNvPr>
          <p:cNvSpPr>
            <a:spLocks noGrp="1"/>
          </p:cNvSpPr>
          <p:nvPr>
            <p:ph type="sldNum" sz="quarter" idx="12"/>
          </p:nvPr>
        </p:nvSpPr>
        <p:spPr/>
        <p:txBody>
          <a:bodyPr/>
          <a:lstStyle/>
          <a:p>
            <a:fld id="{B7866FDE-493C-3F48-9E1B-13AD19FC3640}" type="slidenum">
              <a:rPr lang="en-US" smtClean="0"/>
              <a:t>‹#›</a:t>
            </a:fld>
            <a:endParaRPr lang="en-US"/>
          </a:p>
        </p:txBody>
      </p:sp>
    </p:spTree>
    <p:extLst>
      <p:ext uri="{BB962C8B-B14F-4D97-AF65-F5344CB8AC3E}">
        <p14:creationId xmlns:p14="http://schemas.microsoft.com/office/powerpoint/2010/main" val="30113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1AB1D0-A36D-FE0D-413B-EF1B2B3A7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E8BD88-8225-1B92-F5BA-68E5EF650F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EF0F82-CF7E-0D13-5C72-1C11A3B05BC6}"/>
              </a:ext>
            </a:extLst>
          </p:cNvPr>
          <p:cNvSpPr>
            <a:spLocks noGrp="1"/>
          </p:cNvSpPr>
          <p:nvPr>
            <p:ph type="dt" sz="half" idx="10"/>
          </p:nvPr>
        </p:nvSpPr>
        <p:spPr/>
        <p:txBody>
          <a:bodyPr/>
          <a:lstStyle/>
          <a:p>
            <a:fld id="{A38C2663-4FA5-2E44-93E1-58F857B7AB0C}" type="datetimeFigureOut">
              <a:rPr lang="en-US" smtClean="0"/>
              <a:t>12/17/2025</a:t>
            </a:fld>
            <a:endParaRPr lang="en-US"/>
          </a:p>
        </p:txBody>
      </p:sp>
      <p:sp>
        <p:nvSpPr>
          <p:cNvPr id="5" name="Footer Placeholder 4">
            <a:extLst>
              <a:ext uri="{FF2B5EF4-FFF2-40B4-BE49-F238E27FC236}">
                <a16:creationId xmlns:a16="http://schemas.microsoft.com/office/drawing/2014/main" id="{E161F69F-C35F-582E-ED5B-B9DDA9EB0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E2EBE-7D24-510A-F5DD-4D7BCFC3D6E8}"/>
              </a:ext>
            </a:extLst>
          </p:cNvPr>
          <p:cNvSpPr>
            <a:spLocks noGrp="1"/>
          </p:cNvSpPr>
          <p:nvPr>
            <p:ph type="sldNum" sz="quarter" idx="12"/>
          </p:nvPr>
        </p:nvSpPr>
        <p:spPr/>
        <p:txBody>
          <a:bodyPr/>
          <a:lstStyle/>
          <a:p>
            <a:fld id="{B7866FDE-493C-3F48-9E1B-13AD19FC3640}" type="slidenum">
              <a:rPr lang="en-US" smtClean="0"/>
              <a:t>‹#›</a:t>
            </a:fld>
            <a:endParaRPr lang="en-US"/>
          </a:p>
        </p:txBody>
      </p:sp>
    </p:spTree>
    <p:extLst>
      <p:ext uri="{BB962C8B-B14F-4D97-AF65-F5344CB8AC3E}">
        <p14:creationId xmlns:p14="http://schemas.microsoft.com/office/powerpoint/2010/main" val="2514182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DF84EF3-E479-6243-452C-D10000071AE6}"/>
              </a:ext>
            </a:extLst>
          </p:cNvPr>
          <p:cNvGraphicFramePr>
            <a:graphicFrameLocks noChangeAspect="1"/>
          </p:cNvGraphicFramePr>
          <p:nvPr userDrawn="1">
            <p:custDataLst>
              <p:tags r:id="rId1"/>
            </p:custDataLst>
            <p:extLst>
              <p:ext uri="{D42A27DB-BD31-4B8C-83A1-F6EECF244321}">
                <p14:modId xmlns:p14="http://schemas.microsoft.com/office/powerpoint/2010/main" val="637041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3" progId="TCLayout.ActiveDocument.1">
                  <p:embed/>
                </p:oleObj>
              </mc:Choice>
              <mc:Fallback>
                <p:oleObj name="think-cell Slide" r:id="rId3" imgW="404" imgH="403" progId="TCLayout.ActiveDocument.1">
                  <p:embed/>
                  <p:pic>
                    <p:nvPicPr>
                      <p:cNvPr id="5" name="think-cell data - do not delete" hidden="1">
                        <a:extLst>
                          <a:ext uri="{FF2B5EF4-FFF2-40B4-BE49-F238E27FC236}">
                            <a16:creationId xmlns:a16="http://schemas.microsoft.com/office/drawing/2014/main" id="{0DF84EF3-E479-6243-452C-D10000071AE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0DFD0DC-3853-5040-A3D4-605F29FFE521}"/>
              </a:ext>
            </a:extLst>
          </p:cNvPr>
          <p:cNvSpPr>
            <a:spLocks noGrp="1"/>
          </p:cNvSpPr>
          <p:nvPr>
            <p:ph type="title" hasCustomPrompt="1"/>
          </p:nvPr>
        </p:nvSpPr>
        <p:spPr>
          <a:xfrm>
            <a:off x="536135" y="486318"/>
            <a:ext cx="11252200" cy="457200"/>
          </a:xfrm>
        </p:spPr>
        <p:txBody>
          <a:bodyPr vert="horz" anchor="ctr"/>
          <a:lstStyle>
            <a:lvl1pPr>
              <a:lnSpc>
                <a:spcPct val="90000"/>
              </a:lnSpc>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m</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36135" y="884105"/>
            <a:ext cx="11290104" cy="274320"/>
          </a:xfrm>
        </p:spPr>
        <p:txBody>
          <a:bodyPr vert="horz" lIns="0" tIns="0" rIns="0" bIns="0" rtlCol="0">
            <a:noAutofit/>
          </a:bodyPr>
          <a:lstStyle>
            <a:lvl1pPr marL="0" indent="0">
              <a:buNone/>
              <a:defRPr lang="en-US" sz="1400" b="0" i="1">
                <a:solidFill>
                  <a:schemeClr val="tx1">
                    <a:lumMod val="50000"/>
                    <a:lumOff val="50000"/>
                  </a:schemeClr>
                </a:solidFill>
              </a:defRPr>
            </a:lvl1pPr>
          </a:lstStyle>
          <a:p>
            <a:pPr marL="228600" lvl="0" indent="-228600">
              <a:lnSpc>
                <a:spcPct val="130000"/>
              </a:lnSpc>
            </a:pPr>
            <a:endParaRPr lang="en-US"/>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p:nvPr>
        </p:nvSpPr>
        <p:spPr>
          <a:xfrm>
            <a:off x="536135" y="270536"/>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endParaRPr lang="en-US"/>
          </a:p>
        </p:txBody>
      </p:sp>
    </p:spTree>
    <p:extLst>
      <p:ext uri="{BB962C8B-B14F-4D97-AF65-F5344CB8AC3E}">
        <p14:creationId xmlns:p14="http://schemas.microsoft.com/office/powerpoint/2010/main" val="3378288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28107028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GettyImages-150164944">
            <a:hlinkClick r:id="" action="ppaction://media"/>
            <a:extLst>
              <a:ext uri="{FF2B5EF4-FFF2-40B4-BE49-F238E27FC236}">
                <a16:creationId xmlns:a16="http://schemas.microsoft.com/office/drawing/2014/main" id="{632A6829-200F-4493-AE4B-C24D303A33A5}"/>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1386" r="18239"/>
          <a:stretch/>
        </p:blipFill>
        <p:spPr>
          <a:xfrm>
            <a:off x="6646538" y="1145431"/>
            <a:ext cx="4901994" cy="4567137"/>
          </a:xfrm>
          <a:prstGeom prst="rect">
            <a:avLst/>
          </a:prstGeom>
        </p:spPr>
      </p:pic>
      <p:sp>
        <p:nvSpPr>
          <p:cNvPr id="9" name="Text Placeholder 8">
            <a:extLst>
              <a:ext uri="{FF2B5EF4-FFF2-40B4-BE49-F238E27FC236}">
                <a16:creationId xmlns:a16="http://schemas.microsoft.com/office/drawing/2014/main" id="{CB221644-C2FC-4C62-8CCD-2ED808D7B9CE}"/>
              </a:ext>
            </a:extLst>
          </p:cNvPr>
          <p:cNvSpPr>
            <a:spLocks noGrp="1"/>
          </p:cNvSpPr>
          <p:nvPr>
            <p:ph type="body" sz="quarter" idx="11"/>
          </p:nvPr>
        </p:nvSpPr>
        <p:spPr>
          <a:xfrm>
            <a:off x="887527" y="1244229"/>
            <a:ext cx="4901994" cy="4567137"/>
          </a:xfrm>
        </p:spPr>
        <p:txBody>
          <a:bodyPr anchor="ctr"/>
          <a:lstStyle>
            <a:lvl1pPr>
              <a:defRPr sz="4400" b="1"/>
            </a:lvl1pPr>
            <a:lvl2pPr marL="0" indent="0">
              <a:buNone/>
              <a:defRPr sz="2800" b="1"/>
            </a:lvl2pPr>
            <a:lvl3pPr marL="152400" indent="0">
              <a:buNone/>
              <a:defRPr/>
            </a:lvl3pPr>
          </a:lstStyle>
          <a:p>
            <a:pPr lvl="0"/>
            <a:r>
              <a:rPr lang="en-US"/>
              <a:t>Click to edit Master text styles</a:t>
            </a:r>
          </a:p>
          <a:p>
            <a:pPr lvl="0"/>
            <a:endParaRPr lang="en-US"/>
          </a:p>
          <a:p>
            <a:pPr lvl="1"/>
            <a:r>
              <a:rPr lang="en-US"/>
              <a:t>Second level</a:t>
            </a:r>
          </a:p>
        </p:txBody>
      </p:sp>
    </p:spTree>
    <p:extLst>
      <p:ext uri="{BB962C8B-B14F-4D97-AF65-F5344CB8AC3E}">
        <p14:creationId xmlns:p14="http://schemas.microsoft.com/office/powerpoint/2010/main" val="2447255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GettyImages-150164944">
            <a:hlinkClick r:id="" action="ppaction://media"/>
            <a:extLst>
              <a:ext uri="{FF2B5EF4-FFF2-40B4-BE49-F238E27FC236}">
                <a16:creationId xmlns:a16="http://schemas.microsoft.com/office/drawing/2014/main" id="{632A6829-200F-4493-AE4B-C24D303A33A5}"/>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1386" r="18239"/>
          <a:stretch/>
        </p:blipFill>
        <p:spPr>
          <a:xfrm>
            <a:off x="6646538" y="1145431"/>
            <a:ext cx="4901994" cy="4567137"/>
          </a:xfrm>
          <a:prstGeom prst="rect">
            <a:avLst/>
          </a:prstGeom>
        </p:spPr>
      </p:pic>
      <p:sp>
        <p:nvSpPr>
          <p:cNvPr id="9" name="Text Placeholder 8">
            <a:extLst>
              <a:ext uri="{FF2B5EF4-FFF2-40B4-BE49-F238E27FC236}">
                <a16:creationId xmlns:a16="http://schemas.microsoft.com/office/drawing/2014/main" id="{CB221644-C2FC-4C62-8CCD-2ED808D7B9CE}"/>
              </a:ext>
            </a:extLst>
          </p:cNvPr>
          <p:cNvSpPr>
            <a:spLocks noGrp="1"/>
          </p:cNvSpPr>
          <p:nvPr>
            <p:ph type="body" sz="quarter" idx="11"/>
          </p:nvPr>
        </p:nvSpPr>
        <p:spPr>
          <a:xfrm>
            <a:off x="887527" y="1244229"/>
            <a:ext cx="4901994" cy="4567137"/>
          </a:xfrm>
        </p:spPr>
        <p:txBody>
          <a:bodyPr anchor="ctr"/>
          <a:lstStyle>
            <a:lvl1pPr>
              <a:defRPr sz="4400" b="1"/>
            </a:lvl1pPr>
            <a:lvl2pPr marL="0" indent="0">
              <a:buNone/>
              <a:defRPr sz="2800" b="1"/>
            </a:lvl2pPr>
            <a:lvl3pPr marL="152400" indent="0">
              <a:buNone/>
              <a:defRPr/>
            </a:lvl3pPr>
          </a:lstStyle>
          <a:p>
            <a:pPr lvl="0"/>
            <a:r>
              <a:rPr lang="en-US"/>
              <a:t>Click to edit Master text styles</a:t>
            </a:r>
          </a:p>
          <a:p>
            <a:pPr lvl="0"/>
            <a:endParaRPr lang="en-US"/>
          </a:p>
          <a:p>
            <a:pPr lvl="1"/>
            <a:r>
              <a:rPr lang="en-US"/>
              <a:t>Second level</a:t>
            </a:r>
          </a:p>
        </p:txBody>
      </p:sp>
    </p:spTree>
    <p:extLst>
      <p:ext uri="{BB962C8B-B14F-4D97-AF65-F5344CB8AC3E}">
        <p14:creationId xmlns:p14="http://schemas.microsoft.com/office/powerpoint/2010/main" val="2447255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E330-80A3-4D89-9A00-4BEDCE1F28C2}"/>
              </a:ext>
            </a:extLst>
          </p:cNvPr>
          <p:cNvSpPr>
            <a:spLocks noGrp="1"/>
          </p:cNvSpPr>
          <p:nvPr>
            <p:ph type="title"/>
          </p:nvPr>
        </p:nvSpPr>
        <p:spPr/>
        <p:txBody>
          <a:bodyPr anchor="ctr"/>
          <a:lstStyle/>
          <a:p>
            <a:r>
              <a:rPr lang="en-US"/>
              <a:t>Click to edit Master title style</a:t>
            </a:r>
          </a:p>
        </p:txBody>
      </p:sp>
      <p:sp>
        <p:nvSpPr>
          <p:cNvPr id="5" name="Table Placeholder 4">
            <a:extLst>
              <a:ext uri="{FF2B5EF4-FFF2-40B4-BE49-F238E27FC236}">
                <a16:creationId xmlns:a16="http://schemas.microsoft.com/office/drawing/2014/main" id="{3CBB603C-595A-4834-86FF-3AA7EA1B8D41}"/>
              </a:ext>
            </a:extLst>
          </p:cNvPr>
          <p:cNvSpPr>
            <a:spLocks noGrp="1"/>
          </p:cNvSpPr>
          <p:nvPr>
            <p:ph type="tbl" sz="quarter" idx="10"/>
          </p:nvPr>
        </p:nvSpPr>
        <p:spPr>
          <a:xfrm>
            <a:off x="563526" y="1647825"/>
            <a:ext cx="10760112" cy="4071938"/>
          </a:xfrm>
        </p:spPr>
        <p:txBody>
          <a:bodyPr/>
          <a:lstStyle/>
          <a:p>
            <a:endParaRPr lang="en-US"/>
          </a:p>
        </p:txBody>
      </p:sp>
    </p:spTree>
    <p:extLst>
      <p:ext uri="{BB962C8B-B14F-4D97-AF65-F5344CB8AC3E}">
        <p14:creationId xmlns:p14="http://schemas.microsoft.com/office/powerpoint/2010/main" val="163372820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E330-80A3-4D89-9A00-4BEDCE1F28C2}"/>
              </a:ext>
            </a:extLst>
          </p:cNvPr>
          <p:cNvSpPr>
            <a:spLocks noGrp="1"/>
          </p:cNvSpPr>
          <p:nvPr>
            <p:ph type="title"/>
          </p:nvPr>
        </p:nvSpPr>
        <p:spPr/>
        <p:txBody>
          <a:bodyPr anchor="ctr"/>
          <a:lstStyle/>
          <a:p>
            <a:r>
              <a:rPr lang="en-US"/>
              <a:t>Click to edit Master title style</a:t>
            </a:r>
          </a:p>
        </p:txBody>
      </p:sp>
      <p:sp>
        <p:nvSpPr>
          <p:cNvPr id="5" name="Table Placeholder 4">
            <a:extLst>
              <a:ext uri="{FF2B5EF4-FFF2-40B4-BE49-F238E27FC236}">
                <a16:creationId xmlns:a16="http://schemas.microsoft.com/office/drawing/2014/main" id="{3CBB603C-595A-4834-86FF-3AA7EA1B8D41}"/>
              </a:ext>
            </a:extLst>
          </p:cNvPr>
          <p:cNvSpPr>
            <a:spLocks noGrp="1"/>
          </p:cNvSpPr>
          <p:nvPr>
            <p:ph type="tbl" sz="quarter" idx="10"/>
          </p:nvPr>
        </p:nvSpPr>
        <p:spPr>
          <a:xfrm>
            <a:off x="563526" y="1647825"/>
            <a:ext cx="10760112" cy="4071938"/>
          </a:xfrm>
        </p:spPr>
        <p:txBody>
          <a:bodyPr/>
          <a:lstStyle/>
          <a:p>
            <a:endParaRPr lang="en-US"/>
          </a:p>
        </p:txBody>
      </p:sp>
    </p:spTree>
    <p:extLst>
      <p:ext uri="{BB962C8B-B14F-4D97-AF65-F5344CB8AC3E}">
        <p14:creationId xmlns:p14="http://schemas.microsoft.com/office/powerpoint/2010/main" val="16337282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92111176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9211117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w Watermark">
    <p:bg bwMode="gray">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accessory, umbrella, rain&#10;&#10;Description automatically generated">
            <a:extLst>
              <a:ext uri="{FF2B5EF4-FFF2-40B4-BE49-F238E27FC236}">
                <a16:creationId xmlns:a16="http://schemas.microsoft.com/office/drawing/2014/main" id="{A6548C00-6DA6-4A1A-95F2-C065FCF46AFE}"/>
              </a:ext>
            </a:extLst>
          </p:cNvPr>
          <p:cNvPicPr>
            <a:picLocks noChangeAspect="1"/>
          </p:cNvPicPr>
          <p:nvPr userDrawn="1"/>
        </p:nvPicPr>
        <p:blipFill rotWithShape="1">
          <a:blip r:embed="rId2">
            <a:duotone>
              <a:schemeClr val="accent1">
                <a:shade val="45000"/>
                <a:satMod val="135000"/>
              </a:schemeClr>
              <a:prstClr val="white"/>
            </a:duotone>
            <a:alphaModFix amt="20000"/>
          </a:blip>
          <a:srcRect l="5676" t="4950" r="5250" b="5976"/>
          <a:stretch/>
        </p:blipFill>
        <p:spPr>
          <a:xfrm>
            <a:off x="6926318" y="812742"/>
            <a:ext cx="5232606" cy="5232516"/>
          </a:xfrm>
          <a:prstGeom prst="ellipse">
            <a:avLst/>
          </a:prstGeom>
          <a:ln>
            <a:noFill/>
          </a:ln>
          <a:effectLst>
            <a:softEdge rad="112500"/>
          </a:effectLst>
        </p:spPr>
      </p:pic>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0137916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w Watermark">
    <p:bg bwMode="gray">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accessory, umbrella, rain&#10;&#10;Description automatically generated">
            <a:extLst>
              <a:ext uri="{FF2B5EF4-FFF2-40B4-BE49-F238E27FC236}">
                <a16:creationId xmlns:a16="http://schemas.microsoft.com/office/drawing/2014/main" id="{A6548C00-6DA6-4A1A-95F2-C065FCF46AFE}"/>
              </a:ext>
            </a:extLst>
          </p:cNvPr>
          <p:cNvPicPr>
            <a:picLocks noChangeAspect="1"/>
          </p:cNvPicPr>
          <p:nvPr userDrawn="1"/>
        </p:nvPicPr>
        <p:blipFill rotWithShape="1">
          <a:blip r:embed="rId2">
            <a:duotone>
              <a:schemeClr val="accent1">
                <a:shade val="45000"/>
                <a:satMod val="135000"/>
              </a:schemeClr>
              <a:prstClr val="white"/>
            </a:duotone>
            <a:alphaModFix amt="20000"/>
          </a:blip>
          <a:srcRect l="5676" t="4950" r="5250" b="5976"/>
          <a:stretch/>
        </p:blipFill>
        <p:spPr>
          <a:xfrm>
            <a:off x="6926318" y="812742"/>
            <a:ext cx="5232606" cy="5232516"/>
          </a:xfrm>
          <a:prstGeom prst="ellipse">
            <a:avLst/>
          </a:prstGeom>
          <a:ln>
            <a:noFill/>
          </a:ln>
          <a:effectLst>
            <a:softEdge rad="112500"/>
          </a:effectLst>
        </p:spPr>
      </p:pic>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0137916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teal - Transportation">
    <p:bg bwMode="gray">
      <p:bgPr>
        <a:solidFill>
          <a:srgbClr val="52938A"/>
        </a:solidFill>
        <a:effectLst/>
      </p:bgPr>
    </p:bg>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D0A3C0D7-419F-4091-AC97-FE9373F2D50B}"/>
              </a:ext>
            </a:extLst>
          </p:cNvPr>
          <p:cNvPicPr>
            <a:picLocks noChangeAspect="1"/>
          </p:cNvPicPr>
          <p:nvPr userDrawn="1"/>
        </p:nvPicPr>
        <p:blipFill rotWithShape="1">
          <a:blip r:embed="rId2">
            <a:duotone>
              <a:prstClr val="black"/>
              <a:schemeClr val="accent5">
                <a:tint val="45000"/>
                <a:satMod val="400000"/>
              </a:schemeClr>
            </a:duotone>
            <a:alphaModFix amt="20000"/>
          </a:blip>
          <a:srcRect l="31216" t="4921" r="30530" b="4878"/>
          <a:stretch/>
        </p:blipFill>
        <p:spPr>
          <a:xfrm>
            <a:off x="7043738" y="854868"/>
            <a:ext cx="5148262" cy="5148262"/>
          </a:xfrm>
          <a:prstGeom prst="ellipse">
            <a:avLst/>
          </a:prstGeom>
          <a:ln>
            <a:noFill/>
          </a:ln>
          <a:effectLst>
            <a:softEdge rad="317500"/>
          </a:effectLst>
        </p:spPr>
      </p:pic>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48959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teal - Transportation">
    <p:bg bwMode="gray">
      <p:bgPr>
        <a:solidFill>
          <a:srgbClr val="52938A"/>
        </a:solidFill>
        <a:effectLst/>
      </p:bgPr>
    </p:bg>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D0A3C0D7-419F-4091-AC97-FE9373F2D50B}"/>
              </a:ext>
            </a:extLst>
          </p:cNvPr>
          <p:cNvPicPr>
            <a:picLocks noChangeAspect="1"/>
          </p:cNvPicPr>
          <p:nvPr userDrawn="1"/>
        </p:nvPicPr>
        <p:blipFill rotWithShape="1">
          <a:blip r:embed="rId2">
            <a:duotone>
              <a:prstClr val="black"/>
              <a:schemeClr val="accent5">
                <a:tint val="45000"/>
                <a:satMod val="400000"/>
              </a:schemeClr>
            </a:duotone>
            <a:alphaModFix amt="20000"/>
          </a:blip>
          <a:srcRect l="31216" t="4921" r="30530" b="4878"/>
          <a:stretch/>
        </p:blipFill>
        <p:spPr>
          <a:xfrm>
            <a:off x="7043738" y="854868"/>
            <a:ext cx="5148262" cy="5148262"/>
          </a:xfrm>
          <a:prstGeom prst="ellipse">
            <a:avLst/>
          </a:prstGeom>
          <a:ln>
            <a:noFill/>
          </a:ln>
          <a:effectLst>
            <a:softEdge rad="317500"/>
          </a:effectLst>
        </p:spPr>
      </p:pic>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48959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26405933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264059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8782-7C22-470E-27D2-74F9D78D48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962244-04AE-E417-56BD-966DBA31AA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56BA70-5C95-E40C-E45C-512D4483E170}"/>
              </a:ext>
            </a:extLst>
          </p:cNvPr>
          <p:cNvSpPr>
            <a:spLocks noGrp="1"/>
          </p:cNvSpPr>
          <p:nvPr>
            <p:ph type="dt" sz="half" idx="10"/>
          </p:nvPr>
        </p:nvSpPr>
        <p:spPr/>
        <p:txBody>
          <a:bodyPr/>
          <a:lstStyle/>
          <a:p>
            <a:fld id="{A38C2663-4FA5-2E44-93E1-58F857B7AB0C}" type="datetimeFigureOut">
              <a:rPr lang="en-US" smtClean="0"/>
              <a:t>12/17/2025</a:t>
            </a:fld>
            <a:endParaRPr lang="en-US"/>
          </a:p>
        </p:txBody>
      </p:sp>
      <p:sp>
        <p:nvSpPr>
          <p:cNvPr id="5" name="Footer Placeholder 4">
            <a:extLst>
              <a:ext uri="{FF2B5EF4-FFF2-40B4-BE49-F238E27FC236}">
                <a16:creationId xmlns:a16="http://schemas.microsoft.com/office/drawing/2014/main" id="{40B05ADE-1430-13DB-C3AD-65B605744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08035-F418-FFE5-1911-5269ED94A974}"/>
              </a:ext>
            </a:extLst>
          </p:cNvPr>
          <p:cNvSpPr>
            <a:spLocks noGrp="1"/>
          </p:cNvSpPr>
          <p:nvPr>
            <p:ph type="sldNum" sz="quarter" idx="12"/>
          </p:nvPr>
        </p:nvSpPr>
        <p:spPr/>
        <p:txBody>
          <a:bodyPr/>
          <a:lstStyle/>
          <a:p>
            <a:fld id="{B7866FDE-493C-3F48-9E1B-13AD19FC3640}" type="slidenum">
              <a:rPr lang="en-US" smtClean="0"/>
              <a:t>‹#›</a:t>
            </a:fld>
            <a:endParaRPr lang="en-US"/>
          </a:p>
        </p:txBody>
      </p:sp>
    </p:spTree>
    <p:extLst>
      <p:ext uri="{BB962C8B-B14F-4D97-AF65-F5344CB8AC3E}">
        <p14:creationId xmlns:p14="http://schemas.microsoft.com/office/powerpoint/2010/main" val="3316655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03562652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0356265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477257" y="684903"/>
            <a:ext cx="11244843"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477257" y="238607"/>
            <a:ext cx="11244843"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5079357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477257" y="684903"/>
            <a:ext cx="11244843"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477257" y="238607"/>
            <a:ext cx="11244843"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5079357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0B97-2FCA-0591-38DD-745375AC60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81CB37-27E0-D911-FBF0-AC6D491F7E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90201-574B-DD91-37EC-4692CE3C75C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274342-3345-8285-077C-36E46C667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74554-2232-8A8B-F75C-FB3007604B51}"/>
              </a:ext>
            </a:extLst>
          </p:cNvPr>
          <p:cNvSpPr>
            <a:spLocks noGrp="1"/>
          </p:cNvSpPr>
          <p:nvPr>
            <p:ph type="sldNum" sz="quarter" idx="12"/>
          </p:nvPr>
        </p:nvSpPr>
        <p:spPr/>
        <p:txBody>
          <a:bodyPr/>
          <a:lstStyle/>
          <a:p>
            <a:fld id="{70A2199B-47F5-4460-9942-770E83B27510}" type="slidenum">
              <a:rPr lang="en-US" smtClean="0"/>
              <a:t>‹#›</a:t>
            </a:fld>
            <a:endParaRPr lang="en-US"/>
          </a:p>
        </p:txBody>
      </p:sp>
    </p:spTree>
    <p:extLst>
      <p:ext uri="{BB962C8B-B14F-4D97-AF65-F5344CB8AC3E}">
        <p14:creationId xmlns:p14="http://schemas.microsoft.com/office/powerpoint/2010/main" val="14739179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0B97-2FCA-0591-38DD-745375AC60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81CB37-27E0-D911-FBF0-AC6D491F7E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90201-574B-DD91-37EC-4692CE3C75C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274342-3345-8285-077C-36E46C667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74554-2232-8A8B-F75C-FB3007604B51}"/>
              </a:ext>
            </a:extLst>
          </p:cNvPr>
          <p:cNvSpPr>
            <a:spLocks noGrp="1"/>
          </p:cNvSpPr>
          <p:nvPr>
            <p:ph type="sldNum" sz="quarter" idx="12"/>
          </p:nvPr>
        </p:nvSpPr>
        <p:spPr/>
        <p:txBody>
          <a:bodyPr/>
          <a:lstStyle/>
          <a:p>
            <a:fld id="{70A2199B-47F5-4460-9942-770E83B27510}" type="slidenum">
              <a:rPr lang="en-US" smtClean="0"/>
              <a:t>‹#›</a:t>
            </a:fld>
            <a:endParaRPr lang="en-US"/>
          </a:p>
        </p:txBody>
      </p:sp>
    </p:spTree>
    <p:extLst>
      <p:ext uri="{BB962C8B-B14F-4D97-AF65-F5344CB8AC3E}">
        <p14:creationId xmlns:p14="http://schemas.microsoft.com/office/powerpoint/2010/main" val="147391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2625600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262560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345214422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345214422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29336940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29336940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Right, Subhead &amp; Breadcrumb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2470256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72351054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Right, Subhead &amp; Breadcrumb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2470256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7235105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solidFill>
          <a:srgbClr val="FDD3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4B521E-45B1-4DF5-AF83-CF81FF72A0AD}"/>
              </a:ext>
            </a:extLst>
          </p:cNvPr>
          <p:cNvGraphicFramePr>
            <a:graphicFrameLocks noChangeAspect="1"/>
          </p:cNvGraphicFramePr>
          <p:nvPr userDrawn="1">
            <p:custDataLst>
              <p:tags r:id="rId1"/>
            </p:custDataLst>
            <p:extLst>
              <p:ext uri="{D42A27DB-BD31-4B8C-83A1-F6EECF244321}">
                <p14:modId xmlns:p14="http://schemas.microsoft.com/office/powerpoint/2010/main" val="13501294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44B521E-45B1-4DF5-AF83-CF81FF72A0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B9F01BCD-D0E7-4C16-818C-FDF6C61207F4}"/>
              </a:ext>
            </a:extLst>
          </p:cNvPr>
          <p:cNvGrpSpPr/>
          <p:nvPr userDrawn="1"/>
        </p:nvGrpSpPr>
        <p:grpSpPr>
          <a:xfrm>
            <a:off x="6591045" y="2239972"/>
            <a:ext cx="2452738" cy="2728580"/>
            <a:chOff x="6953285" y="3278976"/>
            <a:chExt cx="1506831" cy="1682464"/>
          </a:xfrm>
        </p:grpSpPr>
        <p:grpSp>
          <p:nvGrpSpPr>
            <p:cNvPr id="5" name="Group 4">
              <a:extLst>
                <a:ext uri="{FF2B5EF4-FFF2-40B4-BE49-F238E27FC236}">
                  <a16:creationId xmlns:a16="http://schemas.microsoft.com/office/drawing/2014/main" id="{035AD732-4189-4F7D-8A59-BEA1A0C74690}"/>
                </a:ext>
              </a:extLst>
            </p:cNvPr>
            <p:cNvGrpSpPr>
              <a:grpSpLocks noChangeAspect="1"/>
            </p:cNvGrpSpPr>
            <p:nvPr/>
          </p:nvGrpSpPr>
          <p:grpSpPr>
            <a:xfrm>
              <a:off x="7291345" y="3278976"/>
              <a:ext cx="1168771" cy="1682464"/>
              <a:chOff x="5614264" y="2194216"/>
              <a:chExt cx="2755900" cy="3967163"/>
            </a:xfrm>
          </p:grpSpPr>
          <p:sp>
            <p:nvSpPr>
              <p:cNvPr id="7" name="Freeform 55">
                <a:extLst>
                  <a:ext uri="{FF2B5EF4-FFF2-40B4-BE49-F238E27FC236}">
                    <a16:creationId xmlns:a16="http://schemas.microsoft.com/office/drawing/2014/main" id="{4E44469E-381F-4E01-A7CB-1C0D52CCBF54}"/>
                  </a:ext>
                </a:extLst>
              </p:cNvPr>
              <p:cNvSpPr>
                <a:spLocks/>
              </p:cNvSpPr>
              <p:nvPr/>
            </p:nvSpPr>
            <p:spPr bwMode="auto">
              <a:xfrm>
                <a:off x="5614264" y="2194216"/>
                <a:ext cx="2755900" cy="3967163"/>
              </a:xfrm>
              <a:custGeom>
                <a:avLst/>
                <a:gdLst>
                  <a:gd name="T0" fmla="*/ 1484 w 1736"/>
                  <a:gd name="T1" fmla="*/ 1601 h 2499"/>
                  <a:gd name="T2" fmla="*/ 1675 w 1736"/>
                  <a:gd name="T3" fmla="*/ 999 h 2499"/>
                  <a:gd name="T4" fmla="*/ 1696 w 1736"/>
                  <a:gd name="T5" fmla="*/ 908 h 2499"/>
                  <a:gd name="T6" fmla="*/ 1705 w 1736"/>
                  <a:gd name="T7" fmla="*/ 815 h 2499"/>
                  <a:gd name="T8" fmla="*/ 1705 w 1736"/>
                  <a:gd name="T9" fmla="*/ 745 h 2499"/>
                  <a:gd name="T10" fmla="*/ 1690 w 1736"/>
                  <a:gd name="T11" fmla="*/ 632 h 2499"/>
                  <a:gd name="T12" fmla="*/ 1660 w 1736"/>
                  <a:gd name="T13" fmla="*/ 526 h 2499"/>
                  <a:gd name="T14" fmla="*/ 1614 w 1736"/>
                  <a:gd name="T15" fmla="*/ 424 h 2499"/>
                  <a:gd name="T16" fmla="*/ 1555 w 1736"/>
                  <a:gd name="T17" fmla="*/ 334 h 2499"/>
                  <a:gd name="T18" fmla="*/ 1484 w 1736"/>
                  <a:gd name="T19" fmla="*/ 252 h 2499"/>
                  <a:gd name="T20" fmla="*/ 1403 w 1736"/>
                  <a:gd name="T21" fmla="*/ 180 h 2499"/>
                  <a:gd name="T22" fmla="*/ 1310 w 1736"/>
                  <a:gd name="T23" fmla="*/ 122 h 2499"/>
                  <a:gd name="T24" fmla="*/ 1210 w 1736"/>
                  <a:gd name="T25" fmla="*/ 76 h 2499"/>
                  <a:gd name="T26" fmla="*/ 1103 w 1736"/>
                  <a:gd name="T27" fmla="*/ 46 h 2499"/>
                  <a:gd name="T28" fmla="*/ 990 w 1736"/>
                  <a:gd name="T29" fmla="*/ 32 h 2499"/>
                  <a:gd name="T30" fmla="*/ 914 w 1736"/>
                  <a:gd name="T31" fmla="*/ 32 h 2499"/>
                  <a:gd name="T32" fmla="*/ 801 w 1736"/>
                  <a:gd name="T33" fmla="*/ 46 h 2499"/>
                  <a:gd name="T34" fmla="*/ 693 w 1736"/>
                  <a:gd name="T35" fmla="*/ 76 h 2499"/>
                  <a:gd name="T36" fmla="*/ 593 w 1736"/>
                  <a:gd name="T37" fmla="*/ 122 h 2499"/>
                  <a:gd name="T38" fmla="*/ 500 w 1736"/>
                  <a:gd name="T39" fmla="*/ 180 h 2499"/>
                  <a:gd name="T40" fmla="*/ 419 w 1736"/>
                  <a:gd name="T41" fmla="*/ 252 h 2499"/>
                  <a:gd name="T42" fmla="*/ 349 w 1736"/>
                  <a:gd name="T43" fmla="*/ 334 h 2499"/>
                  <a:gd name="T44" fmla="*/ 289 w 1736"/>
                  <a:gd name="T45" fmla="*/ 424 h 2499"/>
                  <a:gd name="T46" fmla="*/ 243 w 1736"/>
                  <a:gd name="T47" fmla="*/ 526 h 2499"/>
                  <a:gd name="T48" fmla="*/ 213 w 1736"/>
                  <a:gd name="T49" fmla="*/ 632 h 2499"/>
                  <a:gd name="T50" fmla="*/ 198 w 1736"/>
                  <a:gd name="T51" fmla="*/ 745 h 2499"/>
                  <a:gd name="T52" fmla="*/ 197 w 1736"/>
                  <a:gd name="T53" fmla="*/ 882 h 2499"/>
                  <a:gd name="T54" fmla="*/ 265 w 1736"/>
                  <a:gd name="T55" fmla="*/ 1845 h 2499"/>
                  <a:gd name="T56" fmla="*/ 658 w 1736"/>
                  <a:gd name="T57" fmla="*/ 2188 h 2499"/>
                  <a:gd name="T58" fmla="*/ 198 w 1736"/>
                  <a:gd name="T59" fmla="*/ 1391 h 2499"/>
                  <a:gd name="T60" fmla="*/ 167 w 1736"/>
                  <a:gd name="T61" fmla="*/ 784 h 2499"/>
                  <a:gd name="T62" fmla="*/ 172 w 1736"/>
                  <a:gd name="T63" fmla="*/ 704 h 2499"/>
                  <a:gd name="T64" fmla="*/ 193 w 1736"/>
                  <a:gd name="T65" fmla="*/ 589 h 2499"/>
                  <a:gd name="T66" fmla="*/ 230 w 1736"/>
                  <a:gd name="T67" fmla="*/ 480 h 2499"/>
                  <a:gd name="T68" fmla="*/ 282 w 1736"/>
                  <a:gd name="T69" fmla="*/ 378 h 2499"/>
                  <a:gd name="T70" fmla="*/ 347 w 1736"/>
                  <a:gd name="T71" fmla="*/ 285 h 2499"/>
                  <a:gd name="T72" fmla="*/ 424 w 1736"/>
                  <a:gd name="T73" fmla="*/ 204 h 2499"/>
                  <a:gd name="T74" fmla="*/ 513 w 1736"/>
                  <a:gd name="T75" fmla="*/ 133 h 2499"/>
                  <a:gd name="T76" fmla="*/ 612 w 1736"/>
                  <a:gd name="T77" fmla="*/ 78 h 2499"/>
                  <a:gd name="T78" fmla="*/ 719 w 1736"/>
                  <a:gd name="T79" fmla="*/ 35 h 2499"/>
                  <a:gd name="T80" fmla="*/ 832 w 1736"/>
                  <a:gd name="T81" fmla="*/ 9 h 2499"/>
                  <a:gd name="T82" fmla="*/ 953 w 1736"/>
                  <a:gd name="T83" fmla="*/ 0 h 2499"/>
                  <a:gd name="T84" fmla="*/ 1032 w 1736"/>
                  <a:gd name="T85" fmla="*/ 4 h 2499"/>
                  <a:gd name="T86" fmla="*/ 1147 w 1736"/>
                  <a:gd name="T87" fmla="*/ 24 h 2499"/>
                  <a:gd name="T88" fmla="*/ 1256 w 1736"/>
                  <a:gd name="T89" fmla="*/ 61 h 2499"/>
                  <a:gd name="T90" fmla="*/ 1358 w 1736"/>
                  <a:gd name="T91" fmla="*/ 113 h 2499"/>
                  <a:gd name="T92" fmla="*/ 1451 w 1736"/>
                  <a:gd name="T93" fmla="*/ 180 h 2499"/>
                  <a:gd name="T94" fmla="*/ 1532 w 1736"/>
                  <a:gd name="T95" fmla="*/ 258 h 2499"/>
                  <a:gd name="T96" fmla="*/ 1601 w 1736"/>
                  <a:gd name="T97" fmla="*/ 346 h 2499"/>
                  <a:gd name="T98" fmla="*/ 1658 w 1736"/>
                  <a:gd name="T99" fmla="*/ 445 h 2499"/>
                  <a:gd name="T100" fmla="*/ 1701 w 1736"/>
                  <a:gd name="T101" fmla="*/ 552 h 2499"/>
                  <a:gd name="T102" fmla="*/ 1727 w 1736"/>
                  <a:gd name="T103" fmla="*/ 665 h 2499"/>
                  <a:gd name="T104" fmla="*/ 1736 w 1736"/>
                  <a:gd name="T105" fmla="*/ 784 h 2499"/>
                  <a:gd name="T106" fmla="*/ 1733 w 1736"/>
                  <a:gd name="T107" fmla="*/ 849 h 2499"/>
                  <a:gd name="T108" fmla="*/ 1720 w 1736"/>
                  <a:gd name="T109" fmla="*/ 945 h 2499"/>
                  <a:gd name="T110" fmla="*/ 1694 w 1736"/>
                  <a:gd name="T111" fmla="*/ 1038 h 2499"/>
                  <a:gd name="T112" fmla="*/ 1625 w 1736"/>
                  <a:gd name="T113" fmla="*/ 24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6" h="2499">
                    <a:moveTo>
                      <a:pt x="1625" y="2499"/>
                    </a:moveTo>
                    <a:lnTo>
                      <a:pt x="1484" y="1603"/>
                    </a:lnTo>
                    <a:lnTo>
                      <a:pt x="1484" y="1601"/>
                    </a:lnTo>
                    <a:lnTo>
                      <a:pt x="1664" y="1028"/>
                    </a:lnTo>
                    <a:lnTo>
                      <a:pt x="1664" y="1028"/>
                    </a:lnTo>
                    <a:lnTo>
                      <a:pt x="1675" y="999"/>
                    </a:lnTo>
                    <a:lnTo>
                      <a:pt x="1683" y="969"/>
                    </a:lnTo>
                    <a:lnTo>
                      <a:pt x="1690" y="939"/>
                    </a:lnTo>
                    <a:lnTo>
                      <a:pt x="1696" y="908"/>
                    </a:lnTo>
                    <a:lnTo>
                      <a:pt x="1699" y="878"/>
                    </a:lnTo>
                    <a:lnTo>
                      <a:pt x="1703" y="847"/>
                    </a:lnTo>
                    <a:lnTo>
                      <a:pt x="1705" y="815"/>
                    </a:lnTo>
                    <a:lnTo>
                      <a:pt x="1705" y="784"/>
                    </a:lnTo>
                    <a:lnTo>
                      <a:pt x="1705" y="784"/>
                    </a:lnTo>
                    <a:lnTo>
                      <a:pt x="1705" y="745"/>
                    </a:lnTo>
                    <a:lnTo>
                      <a:pt x="1701" y="708"/>
                    </a:lnTo>
                    <a:lnTo>
                      <a:pt x="1697" y="669"/>
                    </a:lnTo>
                    <a:lnTo>
                      <a:pt x="1690" y="632"/>
                    </a:lnTo>
                    <a:lnTo>
                      <a:pt x="1683" y="597"/>
                    </a:lnTo>
                    <a:lnTo>
                      <a:pt x="1671" y="560"/>
                    </a:lnTo>
                    <a:lnTo>
                      <a:pt x="1660" y="526"/>
                    </a:lnTo>
                    <a:lnTo>
                      <a:pt x="1645" y="491"/>
                    </a:lnTo>
                    <a:lnTo>
                      <a:pt x="1631" y="458"/>
                    </a:lnTo>
                    <a:lnTo>
                      <a:pt x="1614" y="424"/>
                    </a:lnTo>
                    <a:lnTo>
                      <a:pt x="1595" y="393"/>
                    </a:lnTo>
                    <a:lnTo>
                      <a:pt x="1577" y="363"/>
                    </a:lnTo>
                    <a:lnTo>
                      <a:pt x="1555" y="334"/>
                    </a:lnTo>
                    <a:lnTo>
                      <a:pt x="1532" y="306"/>
                    </a:lnTo>
                    <a:lnTo>
                      <a:pt x="1510" y="278"/>
                    </a:lnTo>
                    <a:lnTo>
                      <a:pt x="1484" y="252"/>
                    </a:lnTo>
                    <a:lnTo>
                      <a:pt x="1458" y="226"/>
                    </a:lnTo>
                    <a:lnTo>
                      <a:pt x="1431" y="202"/>
                    </a:lnTo>
                    <a:lnTo>
                      <a:pt x="1403" y="180"/>
                    </a:lnTo>
                    <a:lnTo>
                      <a:pt x="1373" y="159"/>
                    </a:lnTo>
                    <a:lnTo>
                      <a:pt x="1342" y="139"/>
                    </a:lnTo>
                    <a:lnTo>
                      <a:pt x="1310" y="122"/>
                    </a:lnTo>
                    <a:lnTo>
                      <a:pt x="1279" y="106"/>
                    </a:lnTo>
                    <a:lnTo>
                      <a:pt x="1245" y="89"/>
                    </a:lnTo>
                    <a:lnTo>
                      <a:pt x="1210" y="76"/>
                    </a:lnTo>
                    <a:lnTo>
                      <a:pt x="1175" y="65"/>
                    </a:lnTo>
                    <a:lnTo>
                      <a:pt x="1140" y="54"/>
                    </a:lnTo>
                    <a:lnTo>
                      <a:pt x="1103" y="46"/>
                    </a:lnTo>
                    <a:lnTo>
                      <a:pt x="1066" y="39"/>
                    </a:lnTo>
                    <a:lnTo>
                      <a:pt x="1028" y="35"/>
                    </a:lnTo>
                    <a:lnTo>
                      <a:pt x="990" y="32"/>
                    </a:lnTo>
                    <a:lnTo>
                      <a:pt x="953" y="30"/>
                    </a:lnTo>
                    <a:lnTo>
                      <a:pt x="953" y="30"/>
                    </a:lnTo>
                    <a:lnTo>
                      <a:pt x="914" y="32"/>
                    </a:lnTo>
                    <a:lnTo>
                      <a:pt x="875" y="35"/>
                    </a:lnTo>
                    <a:lnTo>
                      <a:pt x="838" y="39"/>
                    </a:lnTo>
                    <a:lnTo>
                      <a:pt x="801" y="46"/>
                    </a:lnTo>
                    <a:lnTo>
                      <a:pt x="764" y="54"/>
                    </a:lnTo>
                    <a:lnTo>
                      <a:pt x="728" y="65"/>
                    </a:lnTo>
                    <a:lnTo>
                      <a:pt x="693" y="76"/>
                    </a:lnTo>
                    <a:lnTo>
                      <a:pt x="658" y="89"/>
                    </a:lnTo>
                    <a:lnTo>
                      <a:pt x="625" y="106"/>
                    </a:lnTo>
                    <a:lnTo>
                      <a:pt x="593" y="122"/>
                    </a:lnTo>
                    <a:lnTo>
                      <a:pt x="562" y="139"/>
                    </a:lnTo>
                    <a:lnTo>
                      <a:pt x="530" y="159"/>
                    </a:lnTo>
                    <a:lnTo>
                      <a:pt x="500" y="180"/>
                    </a:lnTo>
                    <a:lnTo>
                      <a:pt x="473" y="202"/>
                    </a:lnTo>
                    <a:lnTo>
                      <a:pt x="445" y="226"/>
                    </a:lnTo>
                    <a:lnTo>
                      <a:pt x="419" y="252"/>
                    </a:lnTo>
                    <a:lnTo>
                      <a:pt x="395" y="278"/>
                    </a:lnTo>
                    <a:lnTo>
                      <a:pt x="371" y="306"/>
                    </a:lnTo>
                    <a:lnTo>
                      <a:pt x="349" y="334"/>
                    </a:lnTo>
                    <a:lnTo>
                      <a:pt x="326" y="363"/>
                    </a:lnTo>
                    <a:lnTo>
                      <a:pt x="308" y="393"/>
                    </a:lnTo>
                    <a:lnTo>
                      <a:pt x="289" y="424"/>
                    </a:lnTo>
                    <a:lnTo>
                      <a:pt x="273" y="458"/>
                    </a:lnTo>
                    <a:lnTo>
                      <a:pt x="258" y="491"/>
                    </a:lnTo>
                    <a:lnTo>
                      <a:pt x="243" y="526"/>
                    </a:lnTo>
                    <a:lnTo>
                      <a:pt x="232" y="560"/>
                    </a:lnTo>
                    <a:lnTo>
                      <a:pt x="223" y="597"/>
                    </a:lnTo>
                    <a:lnTo>
                      <a:pt x="213" y="632"/>
                    </a:lnTo>
                    <a:lnTo>
                      <a:pt x="206" y="669"/>
                    </a:lnTo>
                    <a:lnTo>
                      <a:pt x="202" y="708"/>
                    </a:lnTo>
                    <a:lnTo>
                      <a:pt x="198" y="745"/>
                    </a:lnTo>
                    <a:lnTo>
                      <a:pt x="198" y="784"/>
                    </a:lnTo>
                    <a:lnTo>
                      <a:pt x="197" y="878"/>
                    </a:lnTo>
                    <a:lnTo>
                      <a:pt x="197" y="882"/>
                    </a:lnTo>
                    <a:lnTo>
                      <a:pt x="41" y="1360"/>
                    </a:lnTo>
                    <a:lnTo>
                      <a:pt x="226" y="1360"/>
                    </a:lnTo>
                    <a:lnTo>
                      <a:pt x="265" y="1845"/>
                    </a:lnTo>
                    <a:lnTo>
                      <a:pt x="632" y="1801"/>
                    </a:lnTo>
                    <a:lnTo>
                      <a:pt x="688" y="2183"/>
                    </a:lnTo>
                    <a:lnTo>
                      <a:pt x="658" y="2188"/>
                    </a:lnTo>
                    <a:lnTo>
                      <a:pt x="606" y="1834"/>
                    </a:lnTo>
                    <a:lnTo>
                      <a:pt x="237" y="1879"/>
                    </a:lnTo>
                    <a:lnTo>
                      <a:pt x="198" y="1391"/>
                    </a:lnTo>
                    <a:lnTo>
                      <a:pt x="0" y="1391"/>
                    </a:lnTo>
                    <a:lnTo>
                      <a:pt x="167" y="875"/>
                    </a:lnTo>
                    <a:lnTo>
                      <a:pt x="167" y="784"/>
                    </a:lnTo>
                    <a:lnTo>
                      <a:pt x="167" y="784"/>
                    </a:lnTo>
                    <a:lnTo>
                      <a:pt x="169" y="743"/>
                    </a:lnTo>
                    <a:lnTo>
                      <a:pt x="172" y="704"/>
                    </a:lnTo>
                    <a:lnTo>
                      <a:pt x="176" y="665"/>
                    </a:lnTo>
                    <a:lnTo>
                      <a:pt x="184" y="626"/>
                    </a:lnTo>
                    <a:lnTo>
                      <a:pt x="193" y="589"/>
                    </a:lnTo>
                    <a:lnTo>
                      <a:pt x="202" y="552"/>
                    </a:lnTo>
                    <a:lnTo>
                      <a:pt x="215" y="515"/>
                    </a:lnTo>
                    <a:lnTo>
                      <a:pt x="230" y="480"/>
                    </a:lnTo>
                    <a:lnTo>
                      <a:pt x="245" y="445"/>
                    </a:lnTo>
                    <a:lnTo>
                      <a:pt x="263" y="411"/>
                    </a:lnTo>
                    <a:lnTo>
                      <a:pt x="282" y="378"/>
                    </a:lnTo>
                    <a:lnTo>
                      <a:pt x="302" y="346"/>
                    </a:lnTo>
                    <a:lnTo>
                      <a:pt x="324" y="315"/>
                    </a:lnTo>
                    <a:lnTo>
                      <a:pt x="347" y="285"/>
                    </a:lnTo>
                    <a:lnTo>
                      <a:pt x="371" y="258"/>
                    </a:lnTo>
                    <a:lnTo>
                      <a:pt x="397" y="230"/>
                    </a:lnTo>
                    <a:lnTo>
                      <a:pt x="424" y="204"/>
                    </a:lnTo>
                    <a:lnTo>
                      <a:pt x="454" y="180"/>
                    </a:lnTo>
                    <a:lnTo>
                      <a:pt x="484" y="156"/>
                    </a:lnTo>
                    <a:lnTo>
                      <a:pt x="513" y="133"/>
                    </a:lnTo>
                    <a:lnTo>
                      <a:pt x="545" y="113"/>
                    </a:lnTo>
                    <a:lnTo>
                      <a:pt x="578" y="95"/>
                    </a:lnTo>
                    <a:lnTo>
                      <a:pt x="612" y="78"/>
                    </a:lnTo>
                    <a:lnTo>
                      <a:pt x="647" y="61"/>
                    </a:lnTo>
                    <a:lnTo>
                      <a:pt x="682" y="48"/>
                    </a:lnTo>
                    <a:lnTo>
                      <a:pt x="719" y="35"/>
                    </a:lnTo>
                    <a:lnTo>
                      <a:pt x="756" y="24"/>
                    </a:lnTo>
                    <a:lnTo>
                      <a:pt x="793" y="17"/>
                    </a:lnTo>
                    <a:lnTo>
                      <a:pt x="832" y="9"/>
                    </a:lnTo>
                    <a:lnTo>
                      <a:pt x="871" y="4"/>
                    </a:lnTo>
                    <a:lnTo>
                      <a:pt x="912" y="2"/>
                    </a:lnTo>
                    <a:lnTo>
                      <a:pt x="953" y="0"/>
                    </a:lnTo>
                    <a:lnTo>
                      <a:pt x="953" y="0"/>
                    </a:lnTo>
                    <a:lnTo>
                      <a:pt x="991" y="2"/>
                    </a:lnTo>
                    <a:lnTo>
                      <a:pt x="1032" y="4"/>
                    </a:lnTo>
                    <a:lnTo>
                      <a:pt x="1071" y="9"/>
                    </a:lnTo>
                    <a:lnTo>
                      <a:pt x="1110" y="17"/>
                    </a:lnTo>
                    <a:lnTo>
                      <a:pt x="1147" y="24"/>
                    </a:lnTo>
                    <a:lnTo>
                      <a:pt x="1184" y="35"/>
                    </a:lnTo>
                    <a:lnTo>
                      <a:pt x="1221" y="48"/>
                    </a:lnTo>
                    <a:lnTo>
                      <a:pt x="1256" y="61"/>
                    </a:lnTo>
                    <a:lnTo>
                      <a:pt x="1292" y="78"/>
                    </a:lnTo>
                    <a:lnTo>
                      <a:pt x="1325" y="95"/>
                    </a:lnTo>
                    <a:lnTo>
                      <a:pt x="1358" y="113"/>
                    </a:lnTo>
                    <a:lnTo>
                      <a:pt x="1390" y="133"/>
                    </a:lnTo>
                    <a:lnTo>
                      <a:pt x="1421" y="156"/>
                    </a:lnTo>
                    <a:lnTo>
                      <a:pt x="1451" y="180"/>
                    </a:lnTo>
                    <a:lnTo>
                      <a:pt x="1479" y="204"/>
                    </a:lnTo>
                    <a:lnTo>
                      <a:pt x="1507" y="230"/>
                    </a:lnTo>
                    <a:lnTo>
                      <a:pt x="1532" y="258"/>
                    </a:lnTo>
                    <a:lnTo>
                      <a:pt x="1557" y="285"/>
                    </a:lnTo>
                    <a:lnTo>
                      <a:pt x="1581" y="315"/>
                    </a:lnTo>
                    <a:lnTo>
                      <a:pt x="1601" y="346"/>
                    </a:lnTo>
                    <a:lnTo>
                      <a:pt x="1621" y="378"/>
                    </a:lnTo>
                    <a:lnTo>
                      <a:pt x="1642" y="411"/>
                    </a:lnTo>
                    <a:lnTo>
                      <a:pt x="1658" y="445"/>
                    </a:lnTo>
                    <a:lnTo>
                      <a:pt x="1673" y="480"/>
                    </a:lnTo>
                    <a:lnTo>
                      <a:pt x="1688" y="515"/>
                    </a:lnTo>
                    <a:lnTo>
                      <a:pt x="1701" y="552"/>
                    </a:lnTo>
                    <a:lnTo>
                      <a:pt x="1710" y="589"/>
                    </a:lnTo>
                    <a:lnTo>
                      <a:pt x="1720" y="626"/>
                    </a:lnTo>
                    <a:lnTo>
                      <a:pt x="1727" y="665"/>
                    </a:lnTo>
                    <a:lnTo>
                      <a:pt x="1733" y="704"/>
                    </a:lnTo>
                    <a:lnTo>
                      <a:pt x="1734" y="745"/>
                    </a:lnTo>
                    <a:lnTo>
                      <a:pt x="1736" y="784"/>
                    </a:lnTo>
                    <a:lnTo>
                      <a:pt x="1736" y="784"/>
                    </a:lnTo>
                    <a:lnTo>
                      <a:pt x="1734" y="817"/>
                    </a:lnTo>
                    <a:lnTo>
                      <a:pt x="1733" y="849"/>
                    </a:lnTo>
                    <a:lnTo>
                      <a:pt x="1731" y="882"/>
                    </a:lnTo>
                    <a:lnTo>
                      <a:pt x="1725" y="913"/>
                    </a:lnTo>
                    <a:lnTo>
                      <a:pt x="1720" y="945"/>
                    </a:lnTo>
                    <a:lnTo>
                      <a:pt x="1712" y="976"/>
                    </a:lnTo>
                    <a:lnTo>
                      <a:pt x="1703" y="1008"/>
                    </a:lnTo>
                    <a:lnTo>
                      <a:pt x="1694" y="1038"/>
                    </a:lnTo>
                    <a:lnTo>
                      <a:pt x="1516" y="1604"/>
                    </a:lnTo>
                    <a:lnTo>
                      <a:pt x="1657" y="2494"/>
                    </a:lnTo>
                    <a:lnTo>
                      <a:pt x="1625" y="24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8" name="Group 7">
                <a:extLst>
                  <a:ext uri="{FF2B5EF4-FFF2-40B4-BE49-F238E27FC236}">
                    <a16:creationId xmlns:a16="http://schemas.microsoft.com/office/drawing/2014/main" id="{1884EB90-856A-4B3D-8C41-380E81E27851}"/>
                  </a:ext>
                </a:extLst>
              </p:cNvPr>
              <p:cNvGrpSpPr/>
              <p:nvPr/>
            </p:nvGrpSpPr>
            <p:grpSpPr>
              <a:xfrm>
                <a:off x="6207989" y="2521241"/>
                <a:ext cx="1833563" cy="3140075"/>
                <a:chOff x="7651751" y="2178051"/>
                <a:chExt cx="1833563" cy="3140075"/>
              </a:xfrm>
            </p:grpSpPr>
            <p:sp>
              <p:nvSpPr>
                <p:cNvPr id="9" name="Rectangle 8">
                  <a:extLst>
                    <a:ext uri="{FF2B5EF4-FFF2-40B4-BE49-F238E27FC236}">
                      <a16:creationId xmlns:a16="http://schemas.microsoft.com/office/drawing/2014/main" id="{5FF9FA55-6F13-46E9-B9A9-A10B60C42CD9}"/>
                    </a:ext>
                  </a:extLst>
                </p:cNvPr>
                <p:cNvSpPr>
                  <a:spLocks noChangeArrowheads="1"/>
                </p:cNvSpPr>
                <p:nvPr/>
              </p:nvSpPr>
              <p:spPr bwMode="auto">
                <a:xfrm>
                  <a:off x="8543926" y="4475163"/>
                  <a:ext cx="49213" cy="46038"/>
                </a:xfrm>
                <a:prstGeom prst="rect">
                  <a:avLst/>
                </a:prstGeom>
                <a:solidFill>
                  <a:srgbClr val="5258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5E05CB57-E35B-471D-BA9D-6AE183DE8024}"/>
                    </a:ext>
                  </a:extLst>
                </p:cNvPr>
                <p:cNvSpPr>
                  <a:spLocks noChangeArrowheads="1"/>
                </p:cNvSpPr>
                <p:nvPr/>
              </p:nvSpPr>
              <p:spPr bwMode="auto">
                <a:xfrm>
                  <a:off x="8543926" y="4575176"/>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917B6F65-886C-4190-9FA3-150088DB4114}"/>
                    </a:ext>
                  </a:extLst>
                </p:cNvPr>
                <p:cNvSpPr>
                  <a:spLocks noChangeArrowheads="1"/>
                </p:cNvSpPr>
                <p:nvPr/>
              </p:nvSpPr>
              <p:spPr bwMode="auto">
                <a:xfrm>
                  <a:off x="8543926" y="46751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D04EF3EF-7492-4924-B3E4-4CB85BE29369}"/>
                    </a:ext>
                  </a:extLst>
                </p:cNvPr>
                <p:cNvSpPr>
                  <a:spLocks noChangeArrowheads="1"/>
                </p:cNvSpPr>
                <p:nvPr/>
              </p:nvSpPr>
              <p:spPr bwMode="auto">
                <a:xfrm>
                  <a:off x="8543926" y="4775201"/>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DB852891-76E9-4DE8-99BB-C456338C6912}"/>
                    </a:ext>
                  </a:extLst>
                </p:cNvPr>
                <p:cNvSpPr>
                  <a:spLocks noChangeArrowheads="1"/>
                </p:cNvSpPr>
                <p:nvPr/>
              </p:nvSpPr>
              <p:spPr bwMode="auto">
                <a:xfrm>
                  <a:off x="8543926" y="4872038"/>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76F966E4-BDBB-4EA2-AF2B-CE2D055C5C0B}"/>
                    </a:ext>
                  </a:extLst>
                </p:cNvPr>
                <p:cNvSpPr>
                  <a:spLocks noChangeArrowheads="1"/>
                </p:cNvSpPr>
                <p:nvPr/>
              </p:nvSpPr>
              <p:spPr bwMode="auto">
                <a:xfrm>
                  <a:off x="8543926" y="4972051"/>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5" name="Rectangle 14">
                  <a:extLst>
                    <a:ext uri="{FF2B5EF4-FFF2-40B4-BE49-F238E27FC236}">
                      <a16:creationId xmlns:a16="http://schemas.microsoft.com/office/drawing/2014/main" id="{47D17988-145F-4083-A8C8-26E7E72E0F08}"/>
                    </a:ext>
                  </a:extLst>
                </p:cNvPr>
                <p:cNvSpPr>
                  <a:spLocks noChangeArrowheads="1"/>
                </p:cNvSpPr>
                <p:nvPr/>
              </p:nvSpPr>
              <p:spPr bwMode="auto">
                <a:xfrm>
                  <a:off x="8543926" y="5072063"/>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6132E3B0-8425-460B-B1F1-FCACFFD24B41}"/>
                    </a:ext>
                  </a:extLst>
                </p:cNvPr>
                <p:cNvSpPr>
                  <a:spLocks noChangeArrowheads="1"/>
                </p:cNvSpPr>
                <p:nvPr/>
              </p:nvSpPr>
              <p:spPr bwMode="auto">
                <a:xfrm>
                  <a:off x="8543926" y="5172076"/>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389052EF-3A92-42FF-A8F5-AE5C61CDE126}"/>
                    </a:ext>
                  </a:extLst>
                </p:cNvPr>
                <p:cNvSpPr>
                  <a:spLocks noChangeArrowheads="1"/>
                </p:cNvSpPr>
                <p:nvPr/>
              </p:nvSpPr>
              <p:spPr bwMode="auto">
                <a:xfrm>
                  <a:off x="8543926" y="52720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8" name="Freeform 240">
                  <a:extLst>
                    <a:ext uri="{FF2B5EF4-FFF2-40B4-BE49-F238E27FC236}">
                      <a16:creationId xmlns:a16="http://schemas.microsoft.com/office/drawing/2014/main" id="{2C35CD08-6BC0-4B8B-B687-87817D9AA065}"/>
                    </a:ext>
                  </a:extLst>
                </p:cNvPr>
                <p:cNvSpPr>
                  <a:spLocks/>
                </p:cNvSpPr>
                <p:nvPr/>
              </p:nvSpPr>
              <p:spPr bwMode="auto">
                <a:xfrm>
                  <a:off x="7881938" y="2409826"/>
                  <a:ext cx="1373188" cy="1693863"/>
                </a:xfrm>
                <a:custGeom>
                  <a:avLst/>
                  <a:gdLst>
                    <a:gd name="T0" fmla="*/ 434 w 865"/>
                    <a:gd name="T1" fmla="*/ 0 h 1067"/>
                    <a:gd name="T2" fmla="*/ 389 w 865"/>
                    <a:gd name="T3" fmla="*/ 2 h 1067"/>
                    <a:gd name="T4" fmla="*/ 304 w 865"/>
                    <a:gd name="T5" fmla="*/ 19 h 1067"/>
                    <a:gd name="T6" fmla="*/ 226 w 865"/>
                    <a:gd name="T7" fmla="*/ 52 h 1067"/>
                    <a:gd name="T8" fmla="*/ 157 w 865"/>
                    <a:gd name="T9" fmla="*/ 98 h 1067"/>
                    <a:gd name="T10" fmla="*/ 98 w 865"/>
                    <a:gd name="T11" fmla="*/ 158 h 1067"/>
                    <a:gd name="T12" fmla="*/ 52 w 865"/>
                    <a:gd name="T13" fmla="*/ 226 h 1067"/>
                    <a:gd name="T14" fmla="*/ 20 w 865"/>
                    <a:gd name="T15" fmla="*/ 304 h 1067"/>
                    <a:gd name="T16" fmla="*/ 2 w 865"/>
                    <a:gd name="T17" fmla="*/ 387 h 1067"/>
                    <a:gd name="T18" fmla="*/ 0 w 865"/>
                    <a:gd name="T19" fmla="*/ 432 h 1067"/>
                    <a:gd name="T20" fmla="*/ 0 w 865"/>
                    <a:gd name="T21" fmla="*/ 456 h 1067"/>
                    <a:gd name="T22" fmla="*/ 6 w 865"/>
                    <a:gd name="T23" fmla="*/ 502 h 1067"/>
                    <a:gd name="T24" fmla="*/ 15 w 865"/>
                    <a:gd name="T25" fmla="*/ 547 h 1067"/>
                    <a:gd name="T26" fmla="*/ 30 w 865"/>
                    <a:gd name="T27" fmla="*/ 589 h 1067"/>
                    <a:gd name="T28" fmla="*/ 48 w 865"/>
                    <a:gd name="T29" fmla="*/ 630 h 1067"/>
                    <a:gd name="T30" fmla="*/ 70 w 865"/>
                    <a:gd name="T31" fmla="*/ 669 h 1067"/>
                    <a:gd name="T32" fmla="*/ 96 w 865"/>
                    <a:gd name="T33" fmla="*/ 704 h 1067"/>
                    <a:gd name="T34" fmla="*/ 141 w 865"/>
                    <a:gd name="T35" fmla="*/ 752 h 1067"/>
                    <a:gd name="T36" fmla="*/ 154 w 865"/>
                    <a:gd name="T37" fmla="*/ 763 h 1067"/>
                    <a:gd name="T38" fmla="*/ 178 w 865"/>
                    <a:gd name="T39" fmla="*/ 787 h 1067"/>
                    <a:gd name="T40" fmla="*/ 219 w 865"/>
                    <a:gd name="T41" fmla="*/ 843 h 1067"/>
                    <a:gd name="T42" fmla="*/ 246 w 865"/>
                    <a:gd name="T43" fmla="*/ 906 h 1067"/>
                    <a:gd name="T44" fmla="*/ 261 w 865"/>
                    <a:gd name="T45" fmla="*/ 975 h 1067"/>
                    <a:gd name="T46" fmla="*/ 263 w 865"/>
                    <a:gd name="T47" fmla="*/ 1067 h 1067"/>
                    <a:gd name="T48" fmla="*/ 602 w 865"/>
                    <a:gd name="T49" fmla="*/ 1067 h 1067"/>
                    <a:gd name="T50" fmla="*/ 602 w 865"/>
                    <a:gd name="T51" fmla="*/ 1012 h 1067"/>
                    <a:gd name="T52" fmla="*/ 610 w 865"/>
                    <a:gd name="T53" fmla="*/ 939 h 1067"/>
                    <a:gd name="T54" fmla="*/ 632 w 865"/>
                    <a:gd name="T55" fmla="*/ 873 h 1067"/>
                    <a:gd name="T56" fmla="*/ 667 w 865"/>
                    <a:gd name="T57" fmla="*/ 813 h 1067"/>
                    <a:gd name="T58" fmla="*/ 711 w 865"/>
                    <a:gd name="T59" fmla="*/ 763 h 1067"/>
                    <a:gd name="T60" fmla="*/ 724 w 865"/>
                    <a:gd name="T61" fmla="*/ 752 h 1067"/>
                    <a:gd name="T62" fmla="*/ 756 w 865"/>
                    <a:gd name="T63" fmla="*/ 721 h 1067"/>
                    <a:gd name="T64" fmla="*/ 784 w 865"/>
                    <a:gd name="T65" fmla="*/ 686 h 1067"/>
                    <a:gd name="T66" fmla="*/ 808 w 865"/>
                    <a:gd name="T67" fmla="*/ 648 h 1067"/>
                    <a:gd name="T68" fmla="*/ 828 w 865"/>
                    <a:gd name="T69" fmla="*/ 610 h 1067"/>
                    <a:gd name="T70" fmla="*/ 843 w 865"/>
                    <a:gd name="T71" fmla="*/ 569 h 1067"/>
                    <a:gd name="T72" fmla="*/ 856 w 865"/>
                    <a:gd name="T73" fmla="*/ 524 h 1067"/>
                    <a:gd name="T74" fmla="*/ 863 w 865"/>
                    <a:gd name="T75" fmla="*/ 480 h 1067"/>
                    <a:gd name="T76" fmla="*/ 865 w 865"/>
                    <a:gd name="T77" fmla="*/ 432 h 1067"/>
                    <a:gd name="T78" fmla="*/ 865 w 865"/>
                    <a:gd name="T79" fmla="*/ 409 h 1067"/>
                    <a:gd name="T80" fmla="*/ 856 w 865"/>
                    <a:gd name="T81" fmla="*/ 345 h 1067"/>
                    <a:gd name="T82" fmla="*/ 832 w 865"/>
                    <a:gd name="T83" fmla="*/ 263 h 1067"/>
                    <a:gd name="T84" fmla="*/ 791 w 865"/>
                    <a:gd name="T85" fmla="*/ 191 h 1067"/>
                    <a:gd name="T86" fmla="*/ 739 w 865"/>
                    <a:gd name="T87" fmla="*/ 126 h 1067"/>
                    <a:gd name="T88" fmla="*/ 674 w 865"/>
                    <a:gd name="T89" fmla="*/ 74 h 1067"/>
                    <a:gd name="T90" fmla="*/ 600 w 865"/>
                    <a:gd name="T91" fmla="*/ 33 h 1067"/>
                    <a:gd name="T92" fmla="*/ 521 w 865"/>
                    <a:gd name="T93" fmla="*/ 7 h 1067"/>
                    <a:gd name="T94" fmla="*/ 456 w 865"/>
                    <a:gd name="T95" fmla="*/ 0 h 1067"/>
                    <a:gd name="T96" fmla="*/ 434 w 865"/>
                    <a:gd name="T9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5" h="1067">
                      <a:moveTo>
                        <a:pt x="434" y="0"/>
                      </a:moveTo>
                      <a:lnTo>
                        <a:pt x="434" y="0"/>
                      </a:lnTo>
                      <a:lnTo>
                        <a:pt x="411" y="0"/>
                      </a:lnTo>
                      <a:lnTo>
                        <a:pt x="389" y="2"/>
                      </a:lnTo>
                      <a:lnTo>
                        <a:pt x="345" y="7"/>
                      </a:lnTo>
                      <a:lnTo>
                        <a:pt x="304" y="19"/>
                      </a:lnTo>
                      <a:lnTo>
                        <a:pt x="265" y="33"/>
                      </a:lnTo>
                      <a:lnTo>
                        <a:pt x="226" y="52"/>
                      </a:lnTo>
                      <a:lnTo>
                        <a:pt x="191" y="74"/>
                      </a:lnTo>
                      <a:lnTo>
                        <a:pt x="157" y="98"/>
                      </a:lnTo>
                      <a:lnTo>
                        <a:pt x="126" y="126"/>
                      </a:lnTo>
                      <a:lnTo>
                        <a:pt x="98" y="158"/>
                      </a:lnTo>
                      <a:lnTo>
                        <a:pt x="74" y="191"/>
                      </a:lnTo>
                      <a:lnTo>
                        <a:pt x="52" y="226"/>
                      </a:lnTo>
                      <a:lnTo>
                        <a:pt x="33" y="263"/>
                      </a:lnTo>
                      <a:lnTo>
                        <a:pt x="20" y="304"/>
                      </a:lnTo>
                      <a:lnTo>
                        <a:pt x="9" y="345"/>
                      </a:lnTo>
                      <a:lnTo>
                        <a:pt x="2" y="387"/>
                      </a:lnTo>
                      <a:lnTo>
                        <a:pt x="0" y="409"/>
                      </a:lnTo>
                      <a:lnTo>
                        <a:pt x="0" y="432"/>
                      </a:lnTo>
                      <a:lnTo>
                        <a:pt x="0" y="432"/>
                      </a:lnTo>
                      <a:lnTo>
                        <a:pt x="0" y="456"/>
                      </a:lnTo>
                      <a:lnTo>
                        <a:pt x="2" y="480"/>
                      </a:lnTo>
                      <a:lnTo>
                        <a:pt x="6" y="502"/>
                      </a:lnTo>
                      <a:lnTo>
                        <a:pt x="9" y="524"/>
                      </a:lnTo>
                      <a:lnTo>
                        <a:pt x="15" y="547"/>
                      </a:lnTo>
                      <a:lnTo>
                        <a:pt x="22" y="569"/>
                      </a:lnTo>
                      <a:lnTo>
                        <a:pt x="30" y="589"/>
                      </a:lnTo>
                      <a:lnTo>
                        <a:pt x="39" y="610"/>
                      </a:lnTo>
                      <a:lnTo>
                        <a:pt x="48" y="630"/>
                      </a:lnTo>
                      <a:lnTo>
                        <a:pt x="59" y="648"/>
                      </a:lnTo>
                      <a:lnTo>
                        <a:pt x="70" y="669"/>
                      </a:lnTo>
                      <a:lnTo>
                        <a:pt x="83" y="686"/>
                      </a:lnTo>
                      <a:lnTo>
                        <a:pt x="96" y="704"/>
                      </a:lnTo>
                      <a:lnTo>
                        <a:pt x="109" y="721"/>
                      </a:lnTo>
                      <a:lnTo>
                        <a:pt x="141" y="752"/>
                      </a:lnTo>
                      <a:lnTo>
                        <a:pt x="141" y="752"/>
                      </a:lnTo>
                      <a:lnTo>
                        <a:pt x="154" y="763"/>
                      </a:lnTo>
                      <a:lnTo>
                        <a:pt x="154" y="763"/>
                      </a:lnTo>
                      <a:lnTo>
                        <a:pt x="178" y="787"/>
                      </a:lnTo>
                      <a:lnTo>
                        <a:pt x="200" y="813"/>
                      </a:lnTo>
                      <a:lnTo>
                        <a:pt x="219" y="843"/>
                      </a:lnTo>
                      <a:lnTo>
                        <a:pt x="233" y="873"/>
                      </a:lnTo>
                      <a:lnTo>
                        <a:pt x="246" y="906"/>
                      </a:lnTo>
                      <a:lnTo>
                        <a:pt x="256" y="939"/>
                      </a:lnTo>
                      <a:lnTo>
                        <a:pt x="261" y="975"/>
                      </a:lnTo>
                      <a:lnTo>
                        <a:pt x="263" y="1012"/>
                      </a:lnTo>
                      <a:lnTo>
                        <a:pt x="263" y="1067"/>
                      </a:lnTo>
                      <a:lnTo>
                        <a:pt x="434" y="1067"/>
                      </a:lnTo>
                      <a:lnTo>
                        <a:pt x="602" y="1067"/>
                      </a:lnTo>
                      <a:lnTo>
                        <a:pt x="602" y="1012"/>
                      </a:lnTo>
                      <a:lnTo>
                        <a:pt x="602" y="1012"/>
                      </a:lnTo>
                      <a:lnTo>
                        <a:pt x="604" y="975"/>
                      </a:lnTo>
                      <a:lnTo>
                        <a:pt x="610" y="939"/>
                      </a:lnTo>
                      <a:lnTo>
                        <a:pt x="619" y="906"/>
                      </a:lnTo>
                      <a:lnTo>
                        <a:pt x="632" y="873"/>
                      </a:lnTo>
                      <a:lnTo>
                        <a:pt x="647" y="843"/>
                      </a:lnTo>
                      <a:lnTo>
                        <a:pt x="667" y="813"/>
                      </a:lnTo>
                      <a:lnTo>
                        <a:pt x="687" y="787"/>
                      </a:lnTo>
                      <a:lnTo>
                        <a:pt x="711" y="763"/>
                      </a:lnTo>
                      <a:lnTo>
                        <a:pt x="711" y="763"/>
                      </a:lnTo>
                      <a:lnTo>
                        <a:pt x="724" y="752"/>
                      </a:lnTo>
                      <a:lnTo>
                        <a:pt x="724" y="752"/>
                      </a:lnTo>
                      <a:lnTo>
                        <a:pt x="756" y="721"/>
                      </a:lnTo>
                      <a:lnTo>
                        <a:pt x="769" y="704"/>
                      </a:lnTo>
                      <a:lnTo>
                        <a:pt x="784" y="686"/>
                      </a:lnTo>
                      <a:lnTo>
                        <a:pt x="795" y="669"/>
                      </a:lnTo>
                      <a:lnTo>
                        <a:pt x="808" y="648"/>
                      </a:lnTo>
                      <a:lnTo>
                        <a:pt x="817" y="630"/>
                      </a:lnTo>
                      <a:lnTo>
                        <a:pt x="828" y="610"/>
                      </a:lnTo>
                      <a:lnTo>
                        <a:pt x="836" y="589"/>
                      </a:lnTo>
                      <a:lnTo>
                        <a:pt x="843" y="569"/>
                      </a:lnTo>
                      <a:lnTo>
                        <a:pt x="850" y="547"/>
                      </a:lnTo>
                      <a:lnTo>
                        <a:pt x="856" y="524"/>
                      </a:lnTo>
                      <a:lnTo>
                        <a:pt x="860" y="502"/>
                      </a:lnTo>
                      <a:lnTo>
                        <a:pt x="863" y="480"/>
                      </a:lnTo>
                      <a:lnTo>
                        <a:pt x="865" y="456"/>
                      </a:lnTo>
                      <a:lnTo>
                        <a:pt x="865" y="432"/>
                      </a:lnTo>
                      <a:lnTo>
                        <a:pt x="865" y="432"/>
                      </a:lnTo>
                      <a:lnTo>
                        <a:pt x="865" y="409"/>
                      </a:lnTo>
                      <a:lnTo>
                        <a:pt x="863" y="387"/>
                      </a:lnTo>
                      <a:lnTo>
                        <a:pt x="856" y="345"/>
                      </a:lnTo>
                      <a:lnTo>
                        <a:pt x="847" y="304"/>
                      </a:lnTo>
                      <a:lnTo>
                        <a:pt x="832" y="263"/>
                      </a:lnTo>
                      <a:lnTo>
                        <a:pt x="813" y="226"/>
                      </a:lnTo>
                      <a:lnTo>
                        <a:pt x="791" y="191"/>
                      </a:lnTo>
                      <a:lnTo>
                        <a:pt x="767" y="158"/>
                      </a:lnTo>
                      <a:lnTo>
                        <a:pt x="739" y="126"/>
                      </a:lnTo>
                      <a:lnTo>
                        <a:pt x="708" y="98"/>
                      </a:lnTo>
                      <a:lnTo>
                        <a:pt x="674" y="74"/>
                      </a:lnTo>
                      <a:lnTo>
                        <a:pt x="639" y="52"/>
                      </a:lnTo>
                      <a:lnTo>
                        <a:pt x="600" y="33"/>
                      </a:lnTo>
                      <a:lnTo>
                        <a:pt x="561" y="19"/>
                      </a:lnTo>
                      <a:lnTo>
                        <a:pt x="521" y="7"/>
                      </a:lnTo>
                      <a:lnTo>
                        <a:pt x="476" y="2"/>
                      </a:lnTo>
                      <a:lnTo>
                        <a:pt x="456" y="0"/>
                      </a:lnTo>
                      <a:lnTo>
                        <a:pt x="434" y="0"/>
                      </a:lnTo>
                      <a:lnTo>
                        <a:pt x="434" y="0"/>
                      </a:lnTo>
                      <a:close/>
                    </a:path>
                  </a:pathLst>
                </a:custGeom>
                <a:solidFill>
                  <a:srgbClr val="FDD300"/>
                </a:solidFill>
                <a:ln w="222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241">
                  <a:extLst>
                    <a:ext uri="{FF2B5EF4-FFF2-40B4-BE49-F238E27FC236}">
                      <a16:creationId xmlns:a16="http://schemas.microsoft.com/office/drawing/2014/main" id="{48363F46-C1B1-4332-8335-A2F8F0FAF7A4}"/>
                    </a:ext>
                  </a:extLst>
                </p:cNvPr>
                <p:cNvSpPr>
                  <a:spLocks noEditPoints="1"/>
                </p:cNvSpPr>
                <p:nvPr/>
              </p:nvSpPr>
              <p:spPr bwMode="auto">
                <a:xfrm>
                  <a:off x="8275638" y="4079876"/>
                  <a:ext cx="585788" cy="333375"/>
                </a:xfrm>
                <a:custGeom>
                  <a:avLst/>
                  <a:gdLst>
                    <a:gd name="T0" fmla="*/ 369 w 369"/>
                    <a:gd name="T1" fmla="*/ 210 h 210"/>
                    <a:gd name="T2" fmla="*/ 0 w 369"/>
                    <a:gd name="T3" fmla="*/ 210 h 210"/>
                    <a:gd name="T4" fmla="*/ 0 w 369"/>
                    <a:gd name="T5" fmla="*/ 0 h 210"/>
                    <a:gd name="T6" fmla="*/ 369 w 369"/>
                    <a:gd name="T7" fmla="*/ 0 h 210"/>
                    <a:gd name="T8" fmla="*/ 369 w 369"/>
                    <a:gd name="T9" fmla="*/ 210 h 210"/>
                    <a:gd name="T10" fmla="*/ 30 w 369"/>
                    <a:gd name="T11" fmla="*/ 180 h 210"/>
                    <a:gd name="T12" fmla="*/ 339 w 369"/>
                    <a:gd name="T13" fmla="*/ 180 h 210"/>
                    <a:gd name="T14" fmla="*/ 339 w 369"/>
                    <a:gd name="T15" fmla="*/ 32 h 210"/>
                    <a:gd name="T16" fmla="*/ 30 w 369"/>
                    <a:gd name="T17" fmla="*/ 32 h 210"/>
                    <a:gd name="T18" fmla="*/ 30 w 369"/>
                    <a:gd name="T19"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10">
                      <a:moveTo>
                        <a:pt x="369" y="210"/>
                      </a:moveTo>
                      <a:lnTo>
                        <a:pt x="0" y="210"/>
                      </a:lnTo>
                      <a:lnTo>
                        <a:pt x="0" y="0"/>
                      </a:lnTo>
                      <a:lnTo>
                        <a:pt x="369" y="0"/>
                      </a:lnTo>
                      <a:lnTo>
                        <a:pt x="369" y="210"/>
                      </a:lnTo>
                      <a:close/>
                      <a:moveTo>
                        <a:pt x="30" y="180"/>
                      </a:moveTo>
                      <a:lnTo>
                        <a:pt x="339" y="180"/>
                      </a:lnTo>
                      <a:lnTo>
                        <a:pt x="339" y="32"/>
                      </a:lnTo>
                      <a:lnTo>
                        <a:pt x="30" y="32"/>
                      </a:lnTo>
                      <a:lnTo>
                        <a:pt x="30"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44F504D5-7A7E-4ACC-BCF5-A92044FCFA7D}"/>
                    </a:ext>
                  </a:extLst>
                </p:cNvPr>
                <p:cNvSpPr>
                  <a:spLocks noChangeArrowheads="1"/>
                </p:cNvSpPr>
                <p:nvPr/>
              </p:nvSpPr>
              <p:spPr bwMode="auto">
                <a:xfrm>
                  <a:off x="8250238" y="4079876"/>
                  <a:ext cx="63817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C1CBD50D-402F-4749-99F6-343DEE0C6B5F}"/>
                    </a:ext>
                  </a:extLst>
                </p:cNvPr>
                <p:cNvSpPr>
                  <a:spLocks noChangeArrowheads="1"/>
                </p:cNvSpPr>
                <p:nvPr/>
              </p:nvSpPr>
              <p:spPr bwMode="auto">
                <a:xfrm>
                  <a:off x="8250238" y="4175126"/>
                  <a:ext cx="638175"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AF44BB8C-3666-440F-AA8D-1F2444422749}"/>
                    </a:ext>
                  </a:extLst>
                </p:cNvPr>
                <p:cNvSpPr>
                  <a:spLocks noChangeArrowheads="1"/>
                </p:cNvSpPr>
                <p:nvPr/>
              </p:nvSpPr>
              <p:spPr bwMode="auto">
                <a:xfrm>
                  <a:off x="8250238" y="4271963"/>
                  <a:ext cx="6381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E9F10FF6-3852-4486-BFA3-65DD08A32BF4}"/>
                    </a:ext>
                  </a:extLst>
                </p:cNvPr>
                <p:cNvSpPr>
                  <a:spLocks noChangeArrowheads="1"/>
                </p:cNvSpPr>
                <p:nvPr/>
              </p:nvSpPr>
              <p:spPr bwMode="auto">
                <a:xfrm>
                  <a:off x="8250238" y="4365626"/>
                  <a:ext cx="638175"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4" name="Freeform 246">
                  <a:extLst>
                    <a:ext uri="{FF2B5EF4-FFF2-40B4-BE49-F238E27FC236}">
                      <a16:creationId xmlns:a16="http://schemas.microsoft.com/office/drawing/2014/main" id="{FA179A60-74EB-4200-9514-9AD1B05F8A69}"/>
                    </a:ext>
                  </a:extLst>
                </p:cNvPr>
                <p:cNvSpPr>
                  <a:spLocks noEditPoints="1"/>
                </p:cNvSpPr>
                <p:nvPr/>
              </p:nvSpPr>
              <p:spPr bwMode="auto">
                <a:xfrm>
                  <a:off x="8443913" y="4365626"/>
                  <a:ext cx="249238" cy="155575"/>
                </a:xfrm>
                <a:custGeom>
                  <a:avLst/>
                  <a:gdLst>
                    <a:gd name="T0" fmla="*/ 157 w 157"/>
                    <a:gd name="T1" fmla="*/ 98 h 98"/>
                    <a:gd name="T2" fmla="*/ 0 w 157"/>
                    <a:gd name="T3" fmla="*/ 98 h 98"/>
                    <a:gd name="T4" fmla="*/ 0 w 157"/>
                    <a:gd name="T5" fmla="*/ 0 h 98"/>
                    <a:gd name="T6" fmla="*/ 157 w 157"/>
                    <a:gd name="T7" fmla="*/ 0 h 98"/>
                    <a:gd name="T8" fmla="*/ 157 w 157"/>
                    <a:gd name="T9" fmla="*/ 98 h 98"/>
                    <a:gd name="T10" fmla="*/ 30 w 157"/>
                    <a:gd name="T11" fmla="*/ 69 h 98"/>
                    <a:gd name="T12" fmla="*/ 128 w 157"/>
                    <a:gd name="T13" fmla="*/ 69 h 98"/>
                    <a:gd name="T14" fmla="*/ 128 w 157"/>
                    <a:gd name="T15" fmla="*/ 30 h 98"/>
                    <a:gd name="T16" fmla="*/ 30 w 157"/>
                    <a:gd name="T17" fmla="*/ 30 h 98"/>
                    <a:gd name="T18" fmla="*/ 30 w 157"/>
                    <a:gd name="T19" fmla="*/ 6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8">
                      <a:moveTo>
                        <a:pt x="157" y="98"/>
                      </a:moveTo>
                      <a:lnTo>
                        <a:pt x="0" y="98"/>
                      </a:lnTo>
                      <a:lnTo>
                        <a:pt x="0" y="0"/>
                      </a:lnTo>
                      <a:lnTo>
                        <a:pt x="157" y="0"/>
                      </a:lnTo>
                      <a:lnTo>
                        <a:pt x="157" y="98"/>
                      </a:lnTo>
                      <a:close/>
                      <a:moveTo>
                        <a:pt x="30" y="69"/>
                      </a:moveTo>
                      <a:lnTo>
                        <a:pt x="128" y="69"/>
                      </a:lnTo>
                      <a:lnTo>
                        <a:pt x="128" y="30"/>
                      </a:lnTo>
                      <a:lnTo>
                        <a:pt x="30" y="30"/>
                      </a:lnTo>
                      <a:lnTo>
                        <a:pt x="3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A955F91C-F774-4BF6-AEB1-172034682396}"/>
                    </a:ext>
                  </a:extLst>
                </p:cNvPr>
                <p:cNvSpPr>
                  <a:spLocks noChangeArrowheads="1"/>
                </p:cNvSpPr>
                <p:nvPr/>
              </p:nvSpPr>
              <p:spPr bwMode="auto">
                <a:xfrm>
                  <a:off x="8543926" y="3471863"/>
                  <a:ext cx="49213" cy="631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48">
                  <a:extLst>
                    <a:ext uri="{FF2B5EF4-FFF2-40B4-BE49-F238E27FC236}">
                      <a16:creationId xmlns:a16="http://schemas.microsoft.com/office/drawing/2014/main" id="{20BA89EC-750D-4B3D-8770-1E27FD8E862F}"/>
                    </a:ext>
                  </a:extLst>
                </p:cNvPr>
                <p:cNvSpPr>
                  <a:spLocks/>
                </p:cNvSpPr>
                <p:nvPr/>
              </p:nvSpPr>
              <p:spPr bwMode="auto">
                <a:xfrm>
                  <a:off x="8375651" y="2968626"/>
                  <a:ext cx="385763" cy="255588"/>
                </a:xfrm>
                <a:custGeom>
                  <a:avLst/>
                  <a:gdLst>
                    <a:gd name="T0" fmla="*/ 145 w 243"/>
                    <a:gd name="T1" fmla="*/ 161 h 161"/>
                    <a:gd name="T2" fmla="*/ 98 w 243"/>
                    <a:gd name="T3" fmla="*/ 69 h 161"/>
                    <a:gd name="T4" fmla="*/ 85 w 243"/>
                    <a:gd name="T5" fmla="*/ 95 h 161"/>
                    <a:gd name="T6" fmla="*/ 0 w 243"/>
                    <a:gd name="T7" fmla="*/ 95 h 161"/>
                    <a:gd name="T8" fmla="*/ 0 w 243"/>
                    <a:gd name="T9" fmla="*/ 65 h 161"/>
                    <a:gd name="T10" fmla="*/ 65 w 243"/>
                    <a:gd name="T11" fmla="*/ 65 h 161"/>
                    <a:gd name="T12" fmla="*/ 98 w 243"/>
                    <a:gd name="T13" fmla="*/ 0 h 161"/>
                    <a:gd name="T14" fmla="*/ 145 w 243"/>
                    <a:gd name="T15" fmla="*/ 93 h 161"/>
                    <a:gd name="T16" fmla="*/ 160 w 243"/>
                    <a:gd name="T17" fmla="*/ 65 h 161"/>
                    <a:gd name="T18" fmla="*/ 243 w 243"/>
                    <a:gd name="T19" fmla="*/ 65 h 161"/>
                    <a:gd name="T20" fmla="*/ 243 w 243"/>
                    <a:gd name="T21" fmla="*/ 95 h 161"/>
                    <a:gd name="T22" fmla="*/ 178 w 243"/>
                    <a:gd name="T23" fmla="*/ 95 h 161"/>
                    <a:gd name="T24" fmla="*/ 145 w 243"/>
                    <a:gd name="T25"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161">
                      <a:moveTo>
                        <a:pt x="145" y="161"/>
                      </a:moveTo>
                      <a:lnTo>
                        <a:pt x="98" y="69"/>
                      </a:lnTo>
                      <a:lnTo>
                        <a:pt x="85" y="95"/>
                      </a:lnTo>
                      <a:lnTo>
                        <a:pt x="0" y="95"/>
                      </a:lnTo>
                      <a:lnTo>
                        <a:pt x="0" y="65"/>
                      </a:lnTo>
                      <a:lnTo>
                        <a:pt x="65" y="65"/>
                      </a:lnTo>
                      <a:lnTo>
                        <a:pt x="98" y="0"/>
                      </a:lnTo>
                      <a:lnTo>
                        <a:pt x="145" y="93"/>
                      </a:lnTo>
                      <a:lnTo>
                        <a:pt x="160" y="65"/>
                      </a:lnTo>
                      <a:lnTo>
                        <a:pt x="243" y="65"/>
                      </a:lnTo>
                      <a:lnTo>
                        <a:pt x="243" y="95"/>
                      </a:lnTo>
                      <a:lnTo>
                        <a:pt x="178" y="95"/>
                      </a:lnTo>
                      <a:lnTo>
                        <a:pt x="145"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7" name="Freeform 249">
                  <a:extLst>
                    <a:ext uri="{FF2B5EF4-FFF2-40B4-BE49-F238E27FC236}">
                      <a16:creationId xmlns:a16="http://schemas.microsoft.com/office/drawing/2014/main" id="{AD70F6AF-71A7-4E8D-89D2-5EB9A9290F36}"/>
                    </a:ext>
                  </a:extLst>
                </p:cNvPr>
                <p:cNvSpPr>
                  <a:spLocks/>
                </p:cNvSpPr>
                <p:nvPr/>
              </p:nvSpPr>
              <p:spPr bwMode="auto">
                <a:xfrm>
                  <a:off x="8334376" y="3121026"/>
                  <a:ext cx="468313" cy="395288"/>
                </a:xfrm>
                <a:custGeom>
                  <a:avLst/>
                  <a:gdLst>
                    <a:gd name="T0" fmla="*/ 149 w 295"/>
                    <a:gd name="T1" fmla="*/ 249 h 249"/>
                    <a:gd name="T2" fmla="*/ 0 w 295"/>
                    <a:gd name="T3" fmla="*/ 17 h 249"/>
                    <a:gd name="T4" fmla="*/ 26 w 295"/>
                    <a:gd name="T5" fmla="*/ 0 h 249"/>
                    <a:gd name="T6" fmla="*/ 149 w 295"/>
                    <a:gd name="T7" fmla="*/ 193 h 249"/>
                    <a:gd name="T8" fmla="*/ 269 w 295"/>
                    <a:gd name="T9" fmla="*/ 0 h 249"/>
                    <a:gd name="T10" fmla="*/ 295 w 295"/>
                    <a:gd name="T11" fmla="*/ 17 h 249"/>
                    <a:gd name="T12" fmla="*/ 149 w 29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295" h="249">
                      <a:moveTo>
                        <a:pt x="149" y="249"/>
                      </a:moveTo>
                      <a:lnTo>
                        <a:pt x="0" y="17"/>
                      </a:lnTo>
                      <a:lnTo>
                        <a:pt x="26" y="0"/>
                      </a:lnTo>
                      <a:lnTo>
                        <a:pt x="149" y="193"/>
                      </a:lnTo>
                      <a:lnTo>
                        <a:pt x="269" y="0"/>
                      </a:lnTo>
                      <a:lnTo>
                        <a:pt x="295" y="17"/>
                      </a:lnTo>
                      <a:lnTo>
                        <a:pt x="149"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8" name="Freeform 250">
                  <a:extLst>
                    <a:ext uri="{FF2B5EF4-FFF2-40B4-BE49-F238E27FC236}">
                      <a16:creationId xmlns:a16="http://schemas.microsoft.com/office/drawing/2014/main" id="{C73B7F44-808D-4D7E-B6A4-2F8A70351920}"/>
                    </a:ext>
                  </a:extLst>
                </p:cNvPr>
                <p:cNvSpPr>
                  <a:spLocks noEditPoints="1"/>
                </p:cNvSpPr>
                <p:nvPr/>
              </p:nvSpPr>
              <p:spPr bwMode="auto">
                <a:xfrm>
                  <a:off x="8255001" y="3024188"/>
                  <a:ext cx="144463" cy="144463"/>
                </a:xfrm>
                <a:custGeom>
                  <a:avLst/>
                  <a:gdLst>
                    <a:gd name="T0" fmla="*/ 47 w 91"/>
                    <a:gd name="T1" fmla="*/ 91 h 91"/>
                    <a:gd name="T2" fmla="*/ 47 w 91"/>
                    <a:gd name="T3" fmla="*/ 91 h 91"/>
                    <a:gd name="T4" fmla="*/ 37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2 w 91"/>
                    <a:gd name="T17" fmla="*/ 54 h 91"/>
                    <a:gd name="T18" fmla="*/ 0 w 91"/>
                    <a:gd name="T19" fmla="*/ 45 h 91"/>
                    <a:gd name="T20" fmla="*/ 0 w 91"/>
                    <a:gd name="T21" fmla="*/ 45 h 91"/>
                    <a:gd name="T22" fmla="*/ 2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7 w 91"/>
                    <a:gd name="T35" fmla="*/ 0 h 91"/>
                    <a:gd name="T36" fmla="*/ 47 w 91"/>
                    <a:gd name="T37" fmla="*/ 0 h 91"/>
                    <a:gd name="T38" fmla="*/ 47 w 91"/>
                    <a:gd name="T39" fmla="*/ 0 h 91"/>
                    <a:gd name="T40" fmla="*/ 56 w 91"/>
                    <a:gd name="T41" fmla="*/ 0 h 91"/>
                    <a:gd name="T42" fmla="*/ 63 w 91"/>
                    <a:gd name="T43" fmla="*/ 4 h 91"/>
                    <a:gd name="T44" fmla="*/ 73 w 91"/>
                    <a:gd name="T45" fmla="*/ 8 h 91"/>
                    <a:gd name="T46" fmla="*/ 78 w 91"/>
                    <a:gd name="T47" fmla="*/ 13 h 91"/>
                    <a:gd name="T48" fmla="*/ 84 w 91"/>
                    <a:gd name="T49" fmla="*/ 21 h 91"/>
                    <a:gd name="T50" fmla="*/ 87 w 91"/>
                    <a:gd name="T51" fmla="*/ 28 h 91"/>
                    <a:gd name="T52" fmla="*/ 91 w 91"/>
                    <a:gd name="T53" fmla="*/ 35 h 91"/>
                    <a:gd name="T54" fmla="*/ 91 w 91"/>
                    <a:gd name="T55" fmla="*/ 45 h 91"/>
                    <a:gd name="T56" fmla="*/ 91 w 91"/>
                    <a:gd name="T57" fmla="*/ 45 h 91"/>
                    <a:gd name="T58" fmla="*/ 91 w 91"/>
                    <a:gd name="T59" fmla="*/ 54 h 91"/>
                    <a:gd name="T60" fmla="*/ 87 w 91"/>
                    <a:gd name="T61" fmla="*/ 63 h 91"/>
                    <a:gd name="T62" fmla="*/ 84 w 91"/>
                    <a:gd name="T63" fmla="*/ 71 h 91"/>
                    <a:gd name="T64" fmla="*/ 78 w 91"/>
                    <a:gd name="T65" fmla="*/ 78 h 91"/>
                    <a:gd name="T66" fmla="*/ 73 w 91"/>
                    <a:gd name="T67" fmla="*/ 84 h 91"/>
                    <a:gd name="T68" fmla="*/ 63 w 91"/>
                    <a:gd name="T69" fmla="*/ 87 h 91"/>
                    <a:gd name="T70" fmla="*/ 56 w 91"/>
                    <a:gd name="T71" fmla="*/ 89 h 91"/>
                    <a:gd name="T72" fmla="*/ 47 w 91"/>
                    <a:gd name="T73" fmla="*/ 91 h 91"/>
                    <a:gd name="T74" fmla="*/ 47 w 91"/>
                    <a:gd name="T75" fmla="*/ 91 h 91"/>
                    <a:gd name="T76" fmla="*/ 47 w 91"/>
                    <a:gd name="T77" fmla="*/ 30 h 91"/>
                    <a:gd name="T78" fmla="*/ 47 w 91"/>
                    <a:gd name="T79" fmla="*/ 30 h 91"/>
                    <a:gd name="T80" fmla="*/ 41 w 91"/>
                    <a:gd name="T81" fmla="*/ 32 h 91"/>
                    <a:gd name="T82" fmla="*/ 35 w 91"/>
                    <a:gd name="T83" fmla="*/ 35 h 91"/>
                    <a:gd name="T84" fmla="*/ 32 w 91"/>
                    <a:gd name="T85" fmla="*/ 39 h 91"/>
                    <a:gd name="T86" fmla="*/ 32 w 91"/>
                    <a:gd name="T87" fmla="*/ 45 h 91"/>
                    <a:gd name="T88" fmla="*/ 32 w 91"/>
                    <a:gd name="T89" fmla="*/ 45 h 91"/>
                    <a:gd name="T90" fmla="*/ 32 w 91"/>
                    <a:gd name="T91" fmla="*/ 50 h 91"/>
                    <a:gd name="T92" fmla="*/ 35 w 91"/>
                    <a:gd name="T93" fmla="*/ 56 h 91"/>
                    <a:gd name="T94" fmla="*/ 41 w 91"/>
                    <a:gd name="T95" fmla="*/ 60 h 91"/>
                    <a:gd name="T96" fmla="*/ 47 w 91"/>
                    <a:gd name="T97" fmla="*/ 60 h 91"/>
                    <a:gd name="T98" fmla="*/ 47 w 91"/>
                    <a:gd name="T99" fmla="*/ 60 h 91"/>
                    <a:gd name="T100" fmla="*/ 52 w 91"/>
                    <a:gd name="T101" fmla="*/ 60 h 91"/>
                    <a:gd name="T102" fmla="*/ 58 w 91"/>
                    <a:gd name="T103" fmla="*/ 56 h 91"/>
                    <a:gd name="T104" fmla="*/ 60 w 91"/>
                    <a:gd name="T105" fmla="*/ 50 h 91"/>
                    <a:gd name="T106" fmla="*/ 61 w 91"/>
                    <a:gd name="T107" fmla="*/ 45 h 91"/>
                    <a:gd name="T108" fmla="*/ 61 w 91"/>
                    <a:gd name="T109" fmla="*/ 45 h 91"/>
                    <a:gd name="T110" fmla="*/ 60 w 91"/>
                    <a:gd name="T111" fmla="*/ 39 h 91"/>
                    <a:gd name="T112" fmla="*/ 58 w 91"/>
                    <a:gd name="T113" fmla="*/ 35 h 91"/>
                    <a:gd name="T114" fmla="*/ 52 w 91"/>
                    <a:gd name="T115" fmla="*/ 32 h 91"/>
                    <a:gd name="T116" fmla="*/ 47 w 91"/>
                    <a:gd name="T117" fmla="*/ 30 h 91"/>
                    <a:gd name="T118" fmla="*/ 47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7" y="91"/>
                      </a:moveTo>
                      <a:lnTo>
                        <a:pt x="47" y="91"/>
                      </a:lnTo>
                      <a:lnTo>
                        <a:pt x="37" y="89"/>
                      </a:lnTo>
                      <a:lnTo>
                        <a:pt x="28" y="87"/>
                      </a:lnTo>
                      <a:lnTo>
                        <a:pt x="21" y="84"/>
                      </a:lnTo>
                      <a:lnTo>
                        <a:pt x="13" y="78"/>
                      </a:lnTo>
                      <a:lnTo>
                        <a:pt x="8" y="71"/>
                      </a:lnTo>
                      <a:lnTo>
                        <a:pt x="4" y="63"/>
                      </a:lnTo>
                      <a:lnTo>
                        <a:pt x="2" y="54"/>
                      </a:lnTo>
                      <a:lnTo>
                        <a:pt x="0" y="45"/>
                      </a:lnTo>
                      <a:lnTo>
                        <a:pt x="0" y="45"/>
                      </a:lnTo>
                      <a:lnTo>
                        <a:pt x="2" y="35"/>
                      </a:lnTo>
                      <a:lnTo>
                        <a:pt x="4" y="28"/>
                      </a:lnTo>
                      <a:lnTo>
                        <a:pt x="8" y="21"/>
                      </a:lnTo>
                      <a:lnTo>
                        <a:pt x="13" y="13"/>
                      </a:lnTo>
                      <a:lnTo>
                        <a:pt x="21" y="8"/>
                      </a:lnTo>
                      <a:lnTo>
                        <a:pt x="28" y="4"/>
                      </a:lnTo>
                      <a:lnTo>
                        <a:pt x="37" y="0"/>
                      </a:lnTo>
                      <a:lnTo>
                        <a:pt x="47" y="0"/>
                      </a:lnTo>
                      <a:lnTo>
                        <a:pt x="47" y="0"/>
                      </a:lnTo>
                      <a:lnTo>
                        <a:pt x="56" y="0"/>
                      </a:lnTo>
                      <a:lnTo>
                        <a:pt x="63" y="4"/>
                      </a:lnTo>
                      <a:lnTo>
                        <a:pt x="73" y="8"/>
                      </a:lnTo>
                      <a:lnTo>
                        <a:pt x="78" y="13"/>
                      </a:lnTo>
                      <a:lnTo>
                        <a:pt x="84" y="21"/>
                      </a:lnTo>
                      <a:lnTo>
                        <a:pt x="87" y="28"/>
                      </a:lnTo>
                      <a:lnTo>
                        <a:pt x="91" y="35"/>
                      </a:lnTo>
                      <a:lnTo>
                        <a:pt x="91" y="45"/>
                      </a:lnTo>
                      <a:lnTo>
                        <a:pt x="91" y="45"/>
                      </a:lnTo>
                      <a:lnTo>
                        <a:pt x="91" y="54"/>
                      </a:lnTo>
                      <a:lnTo>
                        <a:pt x="87" y="63"/>
                      </a:lnTo>
                      <a:lnTo>
                        <a:pt x="84" y="71"/>
                      </a:lnTo>
                      <a:lnTo>
                        <a:pt x="78" y="78"/>
                      </a:lnTo>
                      <a:lnTo>
                        <a:pt x="73" y="84"/>
                      </a:lnTo>
                      <a:lnTo>
                        <a:pt x="63" y="87"/>
                      </a:lnTo>
                      <a:lnTo>
                        <a:pt x="56" y="89"/>
                      </a:lnTo>
                      <a:lnTo>
                        <a:pt x="47" y="91"/>
                      </a:lnTo>
                      <a:lnTo>
                        <a:pt x="47" y="91"/>
                      </a:lnTo>
                      <a:close/>
                      <a:moveTo>
                        <a:pt x="47" y="30"/>
                      </a:moveTo>
                      <a:lnTo>
                        <a:pt x="47" y="30"/>
                      </a:lnTo>
                      <a:lnTo>
                        <a:pt x="41" y="32"/>
                      </a:lnTo>
                      <a:lnTo>
                        <a:pt x="35" y="35"/>
                      </a:lnTo>
                      <a:lnTo>
                        <a:pt x="32" y="39"/>
                      </a:lnTo>
                      <a:lnTo>
                        <a:pt x="32" y="45"/>
                      </a:lnTo>
                      <a:lnTo>
                        <a:pt x="32" y="45"/>
                      </a:lnTo>
                      <a:lnTo>
                        <a:pt x="32" y="50"/>
                      </a:lnTo>
                      <a:lnTo>
                        <a:pt x="35" y="56"/>
                      </a:lnTo>
                      <a:lnTo>
                        <a:pt x="41" y="60"/>
                      </a:lnTo>
                      <a:lnTo>
                        <a:pt x="47" y="60"/>
                      </a:lnTo>
                      <a:lnTo>
                        <a:pt x="47" y="60"/>
                      </a:lnTo>
                      <a:lnTo>
                        <a:pt x="52" y="60"/>
                      </a:lnTo>
                      <a:lnTo>
                        <a:pt x="58" y="56"/>
                      </a:lnTo>
                      <a:lnTo>
                        <a:pt x="60" y="50"/>
                      </a:lnTo>
                      <a:lnTo>
                        <a:pt x="61" y="45"/>
                      </a:lnTo>
                      <a:lnTo>
                        <a:pt x="61" y="45"/>
                      </a:lnTo>
                      <a:lnTo>
                        <a:pt x="60" y="39"/>
                      </a:lnTo>
                      <a:lnTo>
                        <a:pt x="58" y="35"/>
                      </a:lnTo>
                      <a:lnTo>
                        <a:pt x="52" y="32"/>
                      </a:lnTo>
                      <a:lnTo>
                        <a:pt x="47" y="30"/>
                      </a:lnTo>
                      <a:lnTo>
                        <a:pt x="4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9" name="Freeform 251">
                  <a:extLst>
                    <a:ext uri="{FF2B5EF4-FFF2-40B4-BE49-F238E27FC236}">
                      <a16:creationId xmlns:a16="http://schemas.microsoft.com/office/drawing/2014/main" id="{8912995F-B8C5-4317-80BC-C331A0BFC16E}"/>
                    </a:ext>
                  </a:extLst>
                </p:cNvPr>
                <p:cNvSpPr>
                  <a:spLocks noEditPoints="1"/>
                </p:cNvSpPr>
                <p:nvPr/>
              </p:nvSpPr>
              <p:spPr bwMode="auto">
                <a:xfrm>
                  <a:off x="8737601" y="3024188"/>
                  <a:ext cx="144463" cy="144463"/>
                </a:xfrm>
                <a:custGeom>
                  <a:avLst/>
                  <a:gdLst>
                    <a:gd name="T0" fmla="*/ 45 w 91"/>
                    <a:gd name="T1" fmla="*/ 91 h 91"/>
                    <a:gd name="T2" fmla="*/ 45 w 91"/>
                    <a:gd name="T3" fmla="*/ 91 h 91"/>
                    <a:gd name="T4" fmla="*/ 35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0 w 91"/>
                    <a:gd name="T17" fmla="*/ 54 h 91"/>
                    <a:gd name="T18" fmla="*/ 0 w 91"/>
                    <a:gd name="T19" fmla="*/ 45 h 91"/>
                    <a:gd name="T20" fmla="*/ 0 w 91"/>
                    <a:gd name="T21" fmla="*/ 45 h 91"/>
                    <a:gd name="T22" fmla="*/ 0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5 w 91"/>
                    <a:gd name="T35" fmla="*/ 0 h 91"/>
                    <a:gd name="T36" fmla="*/ 45 w 91"/>
                    <a:gd name="T37" fmla="*/ 0 h 91"/>
                    <a:gd name="T38" fmla="*/ 45 w 91"/>
                    <a:gd name="T39" fmla="*/ 0 h 91"/>
                    <a:gd name="T40" fmla="*/ 54 w 91"/>
                    <a:gd name="T41" fmla="*/ 0 h 91"/>
                    <a:gd name="T42" fmla="*/ 63 w 91"/>
                    <a:gd name="T43" fmla="*/ 4 h 91"/>
                    <a:gd name="T44" fmla="*/ 71 w 91"/>
                    <a:gd name="T45" fmla="*/ 8 h 91"/>
                    <a:gd name="T46" fmla="*/ 78 w 91"/>
                    <a:gd name="T47" fmla="*/ 13 h 91"/>
                    <a:gd name="T48" fmla="*/ 84 w 91"/>
                    <a:gd name="T49" fmla="*/ 21 h 91"/>
                    <a:gd name="T50" fmla="*/ 87 w 91"/>
                    <a:gd name="T51" fmla="*/ 28 h 91"/>
                    <a:gd name="T52" fmla="*/ 89 w 91"/>
                    <a:gd name="T53" fmla="*/ 35 h 91"/>
                    <a:gd name="T54" fmla="*/ 91 w 91"/>
                    <a:gd name="T55" fmla="*/ 45 h 91"/>
                    <a:gd name="T56" fmla="*/ 91 w 91"/>
                    <a:gd name="T57" fmla="*/ 45 h 91"/>
                    <a:gd name="T58" fmla="*/ 89 w 91"/>
                    <a:gd name="T59" fmla="*/ 54 h 91"/>
                    <a:gd name="T60" fmla="*/ 87 w 91"/>
                    <a:gd name="T61" fmla="*/ 63 h 91"/>
                    <a:gd name="T62" fmla="*/ 84 w 91"/>
                    <a:gd name="T63" fmla="*/ 71 h 91"/>
                    <a:gd name="T64" fmla="*/ 78 w 91"/>
                    <a:gd name="T65" fmla="*/ 78 h 91"/>
                    <a:gd name="T66" fmla="*/ 71 w 91"/>
                    <a:gd name="T67" fmla="*/ 84 h 91"/>
                    <a:gd name="T68" fmla="*/ 63 w 91"/>
                    <a:gd name="T69" fmla="*/ 87 h 91"/>
                    <a:gd name="T70" fmla="*/ 54 w 91"/>
                    <a:gd name="T71" fmla="*/ 89 h 91"/>
                    <a:gd name="T72" fmla="*/ 45 w 91"/>
                    <a:gd name="T73" fmla="*/ 91 h 91"/>
                    <a:gd name="T74" fmla="*/ 45 w 91"/>
                    <a:gd name="T75" fmla="*/ 91 h 91"/>
                    <a:gd name="T76" fmla="*/ 45 w 91"/>
                    <a:gd name="T77" fmla="*/ 30 h 91"/>
                    <a:gd name="T78" fmla="*/ 45 w 91"/>
                    <a:gd name="T79" fmla="*/ 30 h 91"/>
                    <a:gd name="T80" fmla="*/ 39 w 91"/>
                    <a:gd name="T81" fmla="*/ 32 h 91"/>
                    <a:gd name="T82" fmla="*/ 35 w 91"/>
                    <a:gd name="T83" fmla="*/ 35 h 91"/>
                    <a:gd name="T84" fmla="*/ 32 w 91"/>
                    <a:gd name="T85" fmla="*/ 39 h 91"/>
                    <a:gd name="T86" fmla="*/ 30 w 91"/>
                    <a:gd name="T87" fmla="*/ 45 h 91"/>
                    <a:gd name="T88" fmla="*/ 30 w 91"/>
                    <a:gd name="T89" fmla="*/ 45 h 91"/>
                    <a:gd name="T90" fmla="*/ 32 w 91"/>
                    <a:gd name="T91" fmla="*/ 50 h 91"/>
                    <a:gd name="T92" fmla="*/ 35 w 91"/>
                    <a:gd name="T93" fmla="*/ 56 h 91"/>
                    <a:gd name="T94" fmla="*/ 39 w 91"/>
                    <a:gd name="T95" fmla="*/ 60 h 91"/>
                    <a:gd name="T96" fmla="*/ 45 w 91"/>
                    <a:gd name="T97" fmla="*/ 60 h 91"/>
                    <a:gd name="T98" fmla="*/ 45 w 91"/>
                    <a:gd name="T99" fmla="*/ 60 h 91"/>
                    <a:gd name="T100" fmla="*/ 50 w 91"/>
                    <a:gd name="T101" fmla="*/ 60 h 91"/>
                    <a:gd name="T102" fmla="*/ 56 w 91"/>
                    <a:gd name="T103" fmla="*/ 56 h 91"/>
                    <a:gd name="T104" fmla="*/ 59 w 91"/>
                    <a:gd name="T105" fmla="*/ 50 h 91"/>
                    <a:gd name="T106" fmla="*/ 59 w 91"/>
                    <a:gd name="T107" fmla="*/ 45 h 91"/>
                    <a:gd name="T108" fmla="*/ 59 w 91"/>
                    <a:gd name="T109" fmla="*/ 45 h 91"/>
                    <a:gd name="T110" fmla="*/ 59 w 91"/>
                    <a:gd name="T111" fmla="*/ 39 h 91"/>
                    <a:gd name="T112" fmla="*/ 56 w 91"/>
                    <a:gd name="T113" fmla="*/ 35 h 91"/>
                    <a:gd name="T114" fmla="*/ 50 w 91"/>
                    <a:gd name="T115" fmla="*/ 32 h 91"/>
                    <a:gd name="T116" fmla="*/ 45 w 91"/>
                    <a:gd name="T117" fmla="*/ 30 h 91"/>
                    <a:gd name="T118" fmla="*/ 45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5" y="91"/>
                      </a:moveTo>
                      <a:lnTo>
                        <a:pt x="45" y="91"/>
                      </a:lnTo>
                      <a:lnTo>
                        <a:pt x="35" y="89"/>
                      </a:lnTo>
                      <a:lnTo>
                        <a:pt x="28" y="87"/>
                      </a:lnTo>
                      <a:lnTo>
                        <a:pt x="21" y="84"/>
                      </a:lnTo>
                      <a:lnTo>
                        <a:pt x="13" y="78"/>
                      </a:lnTo>
                      <a:lnTo>
                        <a:pt x="8" y="71"/>
                      </a:lnTo>
                      <a:lnTo>
                        <a:pt x="4" y="63"/>
                      </a:lnTo>
                      <a:lnTo>
                        <a:pt x="0" y="54"/>
                      </a:lnTo>
                      <a:lnTo>
                        <a:pt x="0" y="45"/>
                      </a:lnTo>
                      <a:lnTo>
                        <a:pt x="0" y="45"/>
                      </a:lnTo>
                      <a:lnTo>
                        <a:pt x="0" y="35"/>
                      </a:lnTo>
                      <a:lnTo>
                        <a:pt x="4" y="28"/>
                      </a:lnTo>
                      <a:lnTo>
                        <a:pt x="8" y="21"/>
                      </a:lnTo>
                      <a:lnTo>
                        <a:pt x="13" y="13"/>
                      </a:lnTo>
                      <a:lnTo>
                        <a:pt x="21" y="8"/>
                      </a:lnTo>
                      <a:lnTo>
                        <a:pt x="28" y="4"/>
                      </a:lnTo>
                      <a:lnTo>
                        <a:pt x="35" y="0"/>
                      </a:lnTo>
                      <a:lnTo>
                        <a:pt x="45" y="0"/>
                      </a:lnTo>
                      <a:lnTo>
                        <a:pt x="45" y="0"/>
                      </a:lnTo>
                      <a:lnTo>
                        <a:pt x="54" y="0"/>
                      </a:lnTo>
                      <a:lnTo>
                        <a:pt x="63" y="4"/>
                      </a:lnTo>
                      <a:lnTo>
                        <a:pt x="71" y="8"/>
                      </a:lnTo>
                      <a:lnTo>
                        <a:pt x="78" y="13"/>
                      </a:lnTo>
                      <a:lnTo>
                        <a:pt x="84" y="21"/>
                      </a:lnTo>
                      <a:lnTo>
                        <a:pt x="87" y="28"/>
                      </a:lnTo>
                      <a:lnTo>
                        <a:pt x="89" y="35"/>
                      </a:lnTo>
                      <a:lnTo>
                        <a:pt x="91" y="45"/>
                      </a:lnTo>
                      <a:lnTo>
                        <a:pt x="91" y="45"/>
                      </a:lnTo>
                      <a:lnTo>
                        <a:pt x="89" y="54"/>
                      </a:lnTo>
                      <a:lnTo>
                        <a:pt x="87" y="63"/>
                      </a:lnTo>
                      <a:lnTo>
                        <a:pt x="84" y="71"/>
                      </a:lnTo>
                      <a:lnTo>
                        <a:pt x="78" y="78"/>
                      </a:lnTo>
                      <a:lnTo>
                        <a:pt x="71" y="84"/>
                      </a:lnTo>
                      <a:lnTo>
                        <a:pt x="63" y="87"/>
                      </a:lnTo>
                      <a:lnTo>
                        <a:pt x="54" y="89"/>
                      </a:lnTo>
                      <a:lnTo>
                        <a:pt x="45" y="91"/>
                      </a:lnTo>
                      <a:lnTo>
                        <a:pt x="45" y="91"/>
                      </a:lnTo>
                      <a:close/>
                      <a:moveTo>
                        <a:pt x="45" y="30"/>
                      </a:moveTo>
                      <a:lnTo>
                        <a:pt x="45" y="30"/>
                      </a:lnTo>
                      <a:lnTo>
                        <a:pt x="39" y="32"/>
                      </a:lnTo>
                      <a:lnTo>
                        <a:pt x="35" y="35"/>
                      </a:lnTo>
                      <a:lnTo>
                        <a:pt x="32" y="39"/>
                      </a:lnTo>
                      <a:lnTo>
                        <a:pt x="30" y="45"/>
                      </a:lnTo>
                      <a:lnTo>
                        <a:pt x="30" y="45"/>
                      </a:lnTo>
                      <a:lnTo>
                        <a:pt x="32" y="50"/>
                      </a:lnTo>
                      <a:lnTo>
                        <a:pt x="35" y="56"/>
                      </a:lnTo>
                      <a:lnTo>
                        <a:pt x="39" y="60"/>
                      </a:lnTo>
                      <a:lnTo>
                        <a:pt x="45" y="60"/>
                      </a:lnTo>
                      <a:lnTo>
                        <a:pt x="45" y="60"/>
                      </a:lnTo>
                      <a:lnTo>
                        <a:pt x="50" y="60"/>
                      </a:lnTo>
                      <a:lnTo>
                        <a:pt x="56" y="56"/>
                      </a:lnTo>
                      <a:lnTo>
                        <a:pt x="59" y="50"/>
                      </a:lnTo>
                      <a:lnTo>
                        <a:pt x="59" y="45"/>
                      </a:lnTo>
                      <a:lnTo>
                        <a:pt x="59" y="45"/>
                      </a:lnTo>
                      <a:lnTo>
                        <a:pt x="59" y="39"/>
                      </a:lnTo>
                      <a:lnTo>
                        <a:pt x="56" y="35"/>
                      </a:lnTo>
                      <a:lnTo>
                        <a:pt x="50" y="32"/>
                      </a:lnTo>
                      <a:lnTo>
                        <a:pt x="45" y="30"/>
                      </a:lnTo>
                      <a:lnTo>
                        <a:pt x="4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CAAE7413-EF26-4717-AC8C-2CF23F2E41DD}"/>
                    </a:ext>
                  </a:extLst>
                </p:cNvPr>
                <p:cNvSpPr>
                  <a:spLocks noChangeArrowheads="1"/>
                </p:cNvSpPr>
                <p:nvPr/>
              </p:nvSpPr>
              <p:spPr bwMode="auto">
                <a:xfrm>
                  <a:off x="8543926" y="2178051"/>
                  <a:ext cx="49213" cy="93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253">
                  <a:extLst>
                    <a:ext uri="{FF2B5EF4-FFF2-40B4-BE49-F238E27FC236}">
                      <a16:creationId xmlns:a16="http://schemas.microsoft.com/office/drawing/2014/main" id="{73AA1EC9-474D-472D-8564-CF212A52E480}"/>
                    </a:ext>
                  </a:extLst>
                </p:cNvPr>
                <p:cNvSpPr>
                  <a:spLocks/>
                </p:cNvSpPr>
                <p:nvPr/>
              </p:nvSpPr>
              <p:spPr bwMode="auto">
                <a:xfrm>
                  <a:off x="8716963" y="2192338"/>
                  <a:ext cx="68263" cy="103188"/>
                </a:xfrm>
                <a:custGeom>
                  <a:avLst/>
                  <a:gdLst>
                    <a:gd name="T0" fmla="*/ 30 w 43"/>
                    <a:gd name="T1" fmla="*/ 65 h 65"/>
                    <a:gd name="T2" fmla="*/ 0 w 43"/>
                    <a:gd name="T3" fmla="*/ 59 h 65"/>
                    <a:gd name="T4" fmla="*/ 13 w 43"/>
                    <a:gd name="T5" fmla="*/ 0 h 65"/>
                    <a:gd name="T6" fmla="*/ 43 w 43"/>
                    <a:gd name="T7" fmla="*/ 6 h 65"/>
                    <a:gd name="T8" fmla="*/ 30 w 43"/>
                    <a:gd name="T9" fmla="*/ 65 h 65"/>
                  </a:gdLst>
                  <a:ahLst/>
                  <a:cxnLst>
                    <a:cxn ang="0">
                      <a:pos x="T0" y="T1"/>
                    </a:cxn>
                    <a:cxn ang="0">
                      <a:pos x="T2" y="T3"/>
                    </a:cxn>
                    <a:cxn ang="0">
                      <a:pos x="T4" y="T5"/>
                    </a:cxn>
                    <a:cxn ang="0">
                      <a:pos x="T6" y="T7"/>
                    </a:cxn>
                    <a:cxn ang="0">
                      <a:pos x="T8" y="T9"/>
                    </a:cxn>
                  </a:cxnLst>
                  <a:rect l="0" t="0" r="r" b="b"/>
                  <a:pathLst>
                    <a:path w="43" h="65">
                      <a:moveTo>
                        <a:pt x="30" y="65"/>
                      </a:moveTo>
                      <a:lnTo>
                        <a:pt x="0" y="59"/>
                      </a:lnTo>
                      <a:lnTo>
                        <a:pt x="13" y="0"/>
                      </a:lnTo>
                      <a:lnTo>
                        <a:pt x="43" y="6"/>
                      </a:lnTo>
                      <a:lnTo>
                        <a:pt x="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254">
                  <a:extLst>
                    <a:ext uri="{FF2B5EF4-FFF2-40B4-BE49-F238E27FC236}">
                      <a16:creationId xmlns:a16="http://schemas.microsoft.com/office/drawing/2014/main" id="{61A6ADAC-B9E4-492F-865E-BCE734A5588D}"/>
                    </a:ext>
                  </a:extLst>
                </p:cNvPr>
                <p:cNvSpPr>
                  <a:spLocks/>
                </p:cNvSpPr>
                <p:nvPr/>
              </p:nvSpPr>
              <p:spPr bwMode="auto">
                <a:xfrm>
                  <a:off x="8882063" y="2244726"/>
                  <a:ext cx="82550" cy="109538"/>
                </a:xfrm>
                <a:custGeom>
                  <a:avLst/>
                  <a:gdLst>
                    <a:gd name="T0" fmla="*/ 28 w 52"/>
                    <a:gd name="T1" fmla="*/ 69 h 69"/>
                    <a:gd name="T2" fmla="*/ 0 w 52"/>
                    <a:gd name="T3" fmla="*/ 56 h 69"/>
                    <a:gd name="T4" fmla="*/ 24 w 52"/>
                    <a:gd name="T5" fmla="*/ 0 h 69"/>
                    <a:gd name="T6" fmla="*/ 52 w 52"/>
                    <a:gd name="T7" fmla="*/ 13 h 69"/>
                    <a:gd name="T8" fmla="*/ 28 w 52"/>
                    <a:gd name="T9" fmla="*/ 69 h 69"/>
                  </a:gdLst>
                  <a:ahLst/>
                  <a:cxnLst>
                    <a:cxn ang="0">
                      <a:pos x="T0" y="T1"/>
                    </a:cxn>
                    <a:cxn ang="0">
                      <a:pos x="T2" y="T3"/>
                    </a:cxn>
                    <a:cxn ang="0">
                      <a:pos x="T4" y="T5"/>
                    </a:cxn>
                    <a:cxn ang="0">
                      <a:pos x="T6" y="T7"/>
                    </a:cxn>
                    <a:cxn ang="0">
                      <a:pos x="T8" y="T9"/>
                    </a:cxn>
                  </a:cxnLst>
                  <a:rect l="0" t="0" r="r" b="b"/>
                  <a:pathLst>
                    <a:path w="52" h="69">
                      <a:moveTo>
                        <a:pt x="28" y="69"/>
                      </a:moveTo>
                      <a:lnTo>
                        <a:pt x="0" y="56"/>
                      </a:lnTo>
                      <a:lnTo>
                        <a:pt x="24" y="0"/>
                      </a:lnTo>
                      <a:lnTo>
                        <a:pt x="52" y="13"/>
                      </a:lnTo>
                      <a:lnTo>
                        <a:pt x="2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255">
                  <a:extLst>
                    <a:ext uri="{FF2B5EF4-FFF2-40B4-BE49-F238E27FC236}">
                      <a16:creationId xmlns:a16="http://schemas.microsoft.com/office/drawing/2014/main" id="{977A77F8-1623-4CB7-A819-AAAAA493D4D3}"/>
                    </a:ext>
                  </a:extLst>
                </p:cNvPr>
                <p:cNvSpPr>
                  <a:spLocks/>
                </p:cNvSpPr>
                <p:nvPr/>
              </p:nvSpPr>
              <p:spPr bwMode="auto">
                <a:xfrm>
                  <a:off x="9031288" y="2339976"/>
                  <a:ext cx="98425" cy="104775"/>
                </a:xfrm>
                <a:custGeom>
                  <a:avLst/>
                  <a:gdLst>
                    <a:gd name="T0" fmla="*/ 26 w 62"/>
                    <a:gd name="T1" fmla="*/ 66 h 66"/>
                    <a:gd name="T2" fmla="*/ 0 w 62"/>
                    <a:gd name="T3" fmla="*/ 48 h 66"/>
                    <a:gd name="T4" fmla="*/ 37 w 62"/>
                    <a:gd name="T5" fmla="*/ 0 h 66"/>
                    <a:gd name="T6" fmla="*/ 62 w 62"/>
                    <a:gd name="T7" fmla="*/ 16 h 66"/>
                    <a:gd name="T8" fmla="*/ 26 w 62"/>
                    <a:gd name="T9" fmla="*/ 66 h 66"/>
                  </a:gdLst>
                  <a:ahLst/>
                  <a:cxnLst>
                    <a:cxn ang="0">
                      <a:pos x="T0" y="T1"/>
                    </a:cxn>
                    <a:cxn ang="0">
                      <a:pos x="T2" y="T3"/>
                    </a:cxn>
                    <a:cxn ang="0">
                      <a:pos x="T4" y="T5"/>
                    </a:cxn>
                    <a:cxn ang="0">
                      <a:pos x="T6" y="T7"/>
                    </a:cxn>
                    <a:cxn ang="0">
                      <a:pos x="T8" y="T9"/>
                    </a:cxn>
                  </a:cxnLst>
                  <a:rect l="0" t="0" r="r" b="b"/>
                  <a:pathLst>
                    <a:path w="62" h="66">
                      <a:moveTo>
                        <a:pt x="26" y="66"/>
                      </a:moveTo>
                      <a:lnTo>
                        <a:pt x="0" y="48"/>
                      </a:lnTo>
                      <a:lnTo>
                        <a:pt x="37" y="0"/>
                      </a:lnTo>
                      <a:lnTo>
                        <a:pt x="62" y="16"/>
                      </a:lnTo>
                      <a:lnTo>
                        <a:pt x="2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256">
                  <a:extLst>
                    <a:ext uri="{FF2B5EF4-FFF2-40B4-BE49-F238E27FC236}">
                      <a16:creationId xmlns:a16="http://schemas.microsoft.com/office/drawing/2014/main" id="{935FDF97-10EE-4E4C-A53E-9166170DD4AD}"/>
                    </a:ext>
                  </a:extLst>
                </p:cNvPr>
                <p:cNvSpPr>
                  <a:spLocks/>
                </p:cNvSpPr>
                <p:nvPr/>
              </p:nvSpPr>
              <p:spPr bwMode="auto">
                <a:xfrm>
                  <a:off x="9164638" y="2462213"/>
                  <a:ext cx="103188" cy="100013"/>
                </a:xfrm>
                <a:custGeom>
                  <a:avLst/>
                  <a:gdLst>
                    <a:gd name="T0" fmla="*/ 20 w 65"/>
                    <a:gd name="T1" fmla="*/ 63 h 63"/>
                    <a:gd name="T2" fmla="*/ 0 w 65"/>
                    <a:gd name="T3" fmla="*/ 41 h 63"/>
                    <a:gd name="T4" fmla="*/ 44 w 65"/>
                    <a:gd name="T5" fmla="*/ 0 h 63"/>
                    <a:gd name="T6" fmla="*/ 65 w 65"/>
                    <a:gd name="T7" fmla="*/ 23 h 63"/>
                    <a:gd name="T8" fmla="*/ 20 w 65"/>
                    <a:gd name="T9" fmla="*/ 63 h 63"/>
                  </a:gdLst>
                  <a:ahLst/>
                  <a:cxnLst>
                    <a:cxn ang="0">
                      <a:pos x="T0" y="T1"/>
                    </a:cxn>
                    <a:cxn ang="0">
                      <a:pos x="T2" y="T3"/>
                    </a:cxn>
                    <a:cxn ang="0">
                      <a:pos x="T4" y="T5"/>
                    </a:cxn>
                    <a:cxn ang="0">
                      <a:pos x="T6" y="T7"/>
                    </a:cxn>
                    <a:cxn ang="0">
                      <a:pos x="T8" y="T9"/>
                    </a:cxn>
                  </a:cxnLst>
                  <a:rect l="0" t="0" r="r" b="b"/>
                  <a:pathLst>
                    <a:path w="65" h="63">
                      <a:moveTo>
                        <a:pt x="20" y="63"/>
                      </a:moveTo>
                      <a:lnTo>
                        <a:pt x="0" y="41"/>
                      </a:lnTo>
                      <a:lnTo>
                        <a:pt x="44" y="0"/>
                      </a:lnTo>
                      <a:lnTo>
                        <a:pt x="65" y="23"/>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5" name="Freeform 257">
                  <a:extLst>
                    <a:ext uri="{FF2B5EF4-FFF2-40B4-BE49-F238E27FC236}">
                      <a16:creationId xmlns:a16="http://schemas.microsoft.com/office/drawing/2014/main" id="{CA562749-14B7-41A8-BB25-A07EBB3C4AD6}"/>
                    </a:ext>
                  </a:extLst>
                </p:cNvPr>
                <p:cNvSpPr>
                  <a:spLocks/>
                </p:cNvSpPr>
                <p:nvPr/>
              </p:nvSpPr>
              <p:spPr bwMode="auto">
                <a:xfrm>
                  <a:off x="9271001" y="2616201"/>
                  <a:ext cx="104775" cy="87313"/>
                </a:xfrm>
                <a:custGeom>
                  <a:avLst/>
                  <a:gdLst>
                    <a:gd name="T0" fmla="*/ 14 w 66"/>
                    <a:gd name="T1" fmla="*/ 55 h 55"/>
                    <a:gd name="T2" fmla="*/ 0 w 66"/>
                    <a:gd name="T3" fmla="*/ 29 h 55"/>
                    <a:gd name="T4" fmla="*/ 51 w 66"/>
                    <a:gd name="T5" fmla="*/ 0 h 55"/>
                    <a:gd name="T6" fmla="*/ 66 w 66"/>
                    <a:gd name="T7" fmla="*/ 26 h 55"/>
                    <a:gd name="T8" fmla="*/ 14 w 66"/>
                    <a:gd name="T9" fmla="*/ 55 h 55"/>
                  </a:gdLst>
                  <a:ahLst/>
                  <a:cxnLst>
                    <a:cxn ang="0">
                      <a:pos x="T0" y="T1"/>
                    </a:cxn>
                    <a:cxn ang="0">
                      <a:pos x="T2" y="T3"/>
                    </a:cxn>
                    <a:cxn ang="0">
                      <a:pos x="T4" y="T5"/>
                    </a:cxn>
                    <a:cxn ang="0">
                      <a:pos x="T6" y="T7"/>
                    </a:cxn>
                    <a:cxn ang="0">
                      <a:pos x="T8" y="T9"/>
                    </a:cxn>
                  </a:cxnLst>
                  <a:rect l="0" t="0" r="r" b="b"/>
                  <a:pathLst>
                    <a:path w="66" h="55">
                      <a:moveTo>
                        <a:pt x="14" y="55"/>
                      </a:moveTo>
                      <a:lnTo>
                        <a:pt x="0" y="29"/>
                      </a:lnTo>
                      <a:lnTo>
                        <a:pt x="51" y="0"/>
                      </a:lnTo>
                      <a:lnTo>
                        <a:pt x="66" y="26"/>
                      </a:lnTo>
                      <a:lnTo>
                        <a:pt x="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6" name="Freeform 258">
                  <a:extLst>
                    <a:ext uri="{FF2B5EF4-FFF2-40B4-BE49-F238E27FC236}">
                      <a16:creationId xmlns:a16="http://schemas.microsoft.com/office/drawing/2014/main" id="{408CA8BA-E75E-4490-98D8-1AEDFA54646A}"/>
                    </a:ext>
                  </a:extLst>
                </p:cNvPr>
                <p:cNvSpPr>
                  <a:spLocks/>
                </p:cNvSpPr>
                <p:nvPr/>
              </p:nvSpPr>
              <p:spPr bwMode="auto">
                <a:xfrm>
                  <a:off x="9344026" y="2789238"/>
                  <a:ext cx="106363" cy="76200"/>
                </a:xfrm>
                <a:custGeom>
                  <a:avLst/>
                  <a:gdLst>
                    <a:gd name="T0" fmla="*/ 9 w 67"/>
                    <a:gd name="T1" fmla="*/ 48 h 48"/>
                    <a:gd name="T2" fmla="*/ 0 w 67"/>
                    <a:gd name="T3" fmla="*/ 19 h 48"/>
                    <a:gd name="T4" fmla="*/ 57 w 67"/>
                    <a:gd name="T5" fmla="*/ 0 h 48"/>
                    <a:gd name="T6" fmla="*/ 67 w 67"/>
                    <a:gd name="T7" fmla="*/ 28 h 48"/>
                    <a:gd name="T8" fmla="*/ 9 w 67"/>
                    <a:gd name="T9" fmla="*/ 48 h 48"/>
                  </a:gdLst>
                  <a:ahLst/>
                  <a:cxnLst>
                    <a:cxn ang="0">
                      <a:pos x="T0" y="T1"/>
                    </a:cxn>
                    <a:cxn ang="0">
                      <a:pos x="T2" y="T3"/>
                    </a:cxn>
                    <a:cxn ang="0">
                      <a:pos x="T4" y="T5"/>
                    </a:cxn>
                    <a:cxn ang="0">
                      <a:pos x="T6" y="T7"/>
                    </a:cxn>
                    <a:cxn ang="0">
                      <a:pos x="T8" y="T9"/>
                    </a:cxn>
                  </a:cxnLst>
                  <a:rect l="0" t="0" r="r" b="b"/>
                  <a:pathLst>
                    <a:path w="67" h="48">
                      <a:moveTo>
                        <a:pt x="9" y="48"/>
                      </a:moveTo>
                      <a:lnTo>
                        <a:pt x="0" y="19"/>
                      </a:lnTo>
                      <a:lnTo>
                        <a:pt x="57" y="0"/>
                      </a:lnTo>
                      <a:lnTo>
                        <a:pt x="67" y="28"/>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 name="Freeform 259">
                  <a:extLst>
                    <a:ext uri="{FF2B5EF4-FFF2-40B4-BE49-F238E27FC236}">
                      <a16:creationId xmlns:a16="http://schemas.microsoft.com/office/drawing/2014/main" id="{1090CF3A-27A3-4311-8FE7-596CA729EF8F}"/>
                    </a:ext>
                  </a:extLst>
                </p:cNvPr>
                <p:cNvSpPr>
                  <a:spLocks/>
                </p:cNvSpPr>
                <p:nvPr/>
              </p:nvSpPr>
              <p:spPr bwMode="auto">
                <a:xfrm>
                  <a:off x="9385301" y="2974976"/>
                  <a:ext cx="100013" cy="58738"/>
                </a:xfrm>
                <a:custGeom>
                  <a:avLst/>
                  <a:gdLst>
                    <a:gd name="T0" fmla="*/ 3 w 63"/>
                    <a:gd name="T1" fmla="*/ 37 h 37"/>
                    <a:gd name="T2" fmla="*/ 0 w 63"/>
                    <a:gd name="T3" fmla="*/ 7 h 37"/>
                    <a:gd name="T4" fmla="*/ 59 w 63"/>
                    <a:gd name="T5" fmla="*/ 0 h 37"/>
                    <a:gd name="T6" fmla="*/ 63 w 63"/>
                    <a:gd name="T7" fmla="*/ 31 h 37"/>
                    <a:gd name="T8" fmla="*/ 3 w 63"/>
                    <a:gd name="T9" fmla="*/ 37 h 37"/>
                  </a:gdLst>
                  <a:ahLst/>
                  <a:cxnLst>
                    <a:cxn ang="0">
                      <a:pos x="T0" y="T1"/>
                    </a:cxn>
                    <a:cxn ang="0">
                      <a:pos x="T2" y="T3"/>
                    </a:cxn>
                    <a:cxn ang="0">
                      <a:pos x="T4" y="T5"/>
                    </a:cxn>
                    <a:cxn ang="0">
                      <a:pos x="T6" y="T7"/>
                    </a:cxn>
                    <a:cxn ang="0">
                      <a:pos x="T8" y="T9"/>
                    </a:cxn>
                  </a:cxnLst>
                  <a:rect l="0" t="0" r="r" b="b"/>
                  <a:pathLst>
                    <a:path w="63" h="37">
                      <a:moveTo>
                        <a:pt x="3" y="37"/>
                      </a:moveTo>
                      <a:lnTo>
                        <a:pt x="0" y="7"/>
                      </a:lnTo>
                      <a:lnTo>
                        <a:pt x="59" y="0"/>
                      </a:lnTo>
                      <a:lnTo>
                        <a:pt x="63" y="31"/>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8" name="Freeform 260">
                  <a:extLst>
                    <a:ext uri="{FF2B5EF4-FFF2-40B4-BE49-F238E27FC236}">
                      <a16:creationId xmlns:a16="http://schemas.microsoft.com/office/drawing/2014/main" id="{3FAB6C50-BDDE-45C0-926C-7837C8FA7B7E}"/>
                    </a:ext>
                  </a:extLst>
                </p:cNvPr>
                <p:cNvSpPr>
                  <a:spLocks/>
                </p:cNvSpPr>
                <p:nvPr/>
              </p:nvSpPr>
              <p:spPr bwMode="auto">
                <a:xfrm>
                  <a:off x="9385301" y="3157538"/>
                  <a:ext cx="100013" cy="58738"/>
                </a:xfrm>
                <a:custGeom>
                  <a:avLst/>
                  <a:gdLst>
                    <a:gd name="T0" fmla="*/ 59 w 63"/>
                    <a:gd name="T1" fmla="*/ 37 h 37"/>
                    <a:gd name="T2" fmla="*/ 0 w 63"/>
                    <a:gd name="T3" fmla="*/ 31 h 37"/>
                    <a:gd name="T4" fmla="*/ 3 w 63"/>
                    <a:gd name="T5" fmla="*/ 0 h 37"/>
                    <a:gd name="T6" fmla="*/ 63 w 63"/>
                    <a:gd name="T7" fmla="*/ 7 h 37"/>
                    <a:gd name="T8" fmla="*/ 59 w 63"/>
                    <a:gd name="T9" fmla="*/ 37 h 37"/>
                  </a:gdLst>
                  <a:ahLst/>
                  <a:cxnLst>
                    <a:cxn ang="0">
                      <a:pos x="T0" y="T1"/>
                    </a:cxn>
                    <a:cxn ang="0">
                      <a:pos x="T2" y="T3"/>
                    </a:cxn>
                    <a:cxn ang="0">
                      <a:pos x="T4" y="T5"/>
                    </a:cxn>
                    <a:cxn ang="0">
                      <a:pos x="T6" y="T7"/>
                    </a:cxn>
                    <a:cxn ang="0">
                      <a:pos x="T8" y="T9"/>
                    </a:cxn>
                  </a:cxnLst>
                  <a:rect l="0" t="0" r="r" b="b"/>
                  <a:pathLst>
                    <a:path w="63" h="37">
                      <a:moveTo>
                        <a:pt x="59" y="37"/>
                      </a:moveTo>
                      <a:lnTo>
                        <a:pt x="0" y="31"/>
                      </a:lnTo>
                      <a:lnTo>
                        <a:pt x="3" y="0"/>
                      </a:lnTo>
                      <a:lnTo>
                        <a:pt x="63" y="7"/>
                      </a:lnTo>
                      <a:lnTo>
                        <a:pt x="5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61">
                  <a:extLst>
                    <a:ext uri="{FF2B5EF4-FFF2-40B4-BE49-F238E27FC236}">
                      <a16:creationId xmlns:a16="http://schemas.microsoft.com/office/drawing/2014/main" id="{47D663F0-8018-44F9-80F0-01A8B6986EC4}"/>
                    </a:ext>
                  </a:extLst>
                </p:cNvPr>
                <p:cNvSpPr>
                  <a:spLocks/>
                </p:cNvSpPr>
                <p:nvPr/>
              </p:nvSpPr>
              <p:spPr bwMode="auto">
                <a:xfrm>
                  <a:off x="9344026" y="3327401"/>
                  <a:ext cx="106363" cy="76200"/>
                </a:xfrm>
                <a:custGeom>
                  <a:avLst/>
                  <a:gdLst>
                    <a:gd name="T0" fmla="*/ 57 w 67"/>
                    <a:gd name="T1" fmla="*/ 48 h 48"/>
                    <a:gd name="T2" fmla="*/ 0 w 67"/>
                    <a:gd name="T3" fmla="*/ 28 h 48"/>
                    <a:gd name="T4" fmla="*/ 9 w 67"/>
                    <a:gd name="T5" fmla="*/ 0 h 48"/>
                    <a:gd name="T6" fmla="*/ 67 w 67"/>
                    <a:gd name="T7" fmla="*/ 19 h 48"/>
                    <a:gd name="T8" fmla="*/ 57 w 67"/>
                    <a:gd name="T9" fmla="*/ 48 h 48"/>
                  </a:gdLst>
                  <a:ahLst/>
                  <a:cxnLst>
                    <a:cxn ang="0">
                      <a:pos x="T0" y="T1"/>
                    </a:cxn>
                    <a:cxn ang="0">
                      <a:pos x="T2" y="T3"/>
                    </a:cxn>
                    <a:cxn ang="0">
                      <a:pos x="T4" y="T5"/>
                    </a:cxn>
                    <a:cxn ang="0">
                      <a:pos x="T6" y="T7"/>
                    </a:cxn>
                    <a:cxn ang="0">
                      <a:pos x="T8" y="T9"/>
                    </a:cxn>
                  </a:cxnLst>
                  <a:rect l="0" t="0" r="r" b="b"/>
                  <a:pathLst>
                    <a:path w="67" h="48">
                      <a:moveTo>
                        <a:pt x="57" y="48"/>
                      </a:moveTo>
                      <a:lnTo>
                        <a:pt x="0" y="28"/>
                      </a:lnTo>
                      <a:lnTo>
                        <a:pt x="9" y="0"/>
                      </a:lnTo>
                      <a:lnTo>
                        <a:pt x="67"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62">
                  <a:extLst>
                    <a:ext uri="{FF2B5EF4-FFF2-40B4-BE49-F238E27FC236}">
                      <a16:creationId xmlns:a16="http://schemas.microsoft.com/office/drawing/2014/main" id="{0101A9CE-A12E-44DC-AD06-F6FE1A728FCD}"/>
                    </a:ext>
                  </a:extLst>
                </p:cNvPr>
                <p:cNvSpPr>
                  <a:spLocks/>
                </p:cNvSpPr>
                <p:nvPr/>
              </p:nvSpPr>
              <p:spPr bwMode="auto">
                <a:xfrm>
                  <a:off x="9271001" y="3486151"/>
                  <a:ext cx="104775" cy="92075"/>
                </a:xfrm>
                <a:custGeom>
                  <a:avLst/>
                  <a:gdLst>
                    <a:gd name="T0" fmla="*/ 51 w 66"/>
                    <a:gd name="T1" fmla="*/ 58 h 58"/>
                    <a:gd name="T2" fmla="*/ 0 w 66"/>
                    <a:gd name="T3" fmla="*/ 26 h 58"/>
                    <a:gd name="T4" fmla="*/ 14 w 66"/>
                    <a:gd name="T5" fmla="*/ 0 h 58"/>
                    <a:gd name="T6" fmla="*/ 66 w 66"/>
                    <a:gd name="T7" fmla="*/ 30 h 58"/>
                    <a:gd name="T8" fmla="*/ 51 w 66"/>
                    <a:gd name="T9" fmla="*/ 58 h 58"/>
                  </a:gdLst>
                  <a:ahLst/>
                  <a:cxnLst>
                    <a:cxn ang="0">
                      <a:pos x="T0" y="T1"/>
                    </a:cxn>
                    <a:cxn ang="0">
                      <a:pos x="T2" y="T3"/>
                    </a:cxn>
                    <a:cxn ang="0">
                      <a:pos x="T4" y="T5"/>
                    </a:cxn>
                    <a:cxn ang="0">
                      <a:pos x="T6" y="T7"/>
                    </a:cxn>
                    <a:cxn ang="0">
                      <a:pos x="T8" y="T9"/>
                    </a:cxn>
                  </a:cxnLst>
                  <a:rect l="0" t="0" r="r" b="b"/>
                  <a:pathLst>
                    <a:path w="66" h="58">
                      <a:moveTo>
                        <a:pt x="51" y="58"/>
                      </a:moveTo>
                      <a:lnTo>
                        <a:pt x="0" y="26"/>
                      </a:lnTo>
                      <a:lnTo>
                        <a:pt x="14" y="0"/>
                      </a:lnTo>
                      <a:lnTo>
                        <a:pt x="66" y="30"/>
                      </a:lnTo>
                      <a:lnTo>
                        <a:pt x="51"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1" name="Freeform 263">
                  <a:extLst>
                    <a:ext uri="{FF2B5EF4-FFF2-40B4-BE49-F238E27FC236}">
                      <a16:creationId xmlns:a16="http://schemas.microsoft.com/office/drawing/2014/main" id="{13CE1013-3E66-434C-A86D-CC70498A1ADB}"/>
                    </a:ext>
                  </a:extLst>
                </p:cNvPr>
                <p:cNvSpPr>
                  <a:spLocks/>
                </p:cNvSpPr>
                <p:nvPr/>
              </p:nvSpPr>
              <p:spPr bwMode="auto">
                <a:xfrm>
                  <a:off x="9164638" y="3627438"/>
                  <a:ext cx="103188" cy="100013"/>
                </a:xfrm>
                <a:custGeom>
                  <a:avLst/>
                  <a:gdLst>
                    <a:gd name="T0" fmla="*/ 44 w 65"/>
                    <a:gd name="T1" fmla="*/ 63 h 63"/>
                    <a:gd name="T2" fmla="*/ 0 w 65"/>
                    <a:gd name="T3" fmla="*/ 24 h 63"/>
                    <a:gd name="T4" fmla="*/ 20 w 65"/>
                    <a:gd name="T5" fmla="*/ 0 h 63"/>
                    <a:gd name="T6" fmla="*/ 65 w 65"/>
                    <a:gd name="T7" fmla="*/ 41 h 63"/>
                    <a:gd name="T8" fmla="*/ 44 w 65"/>
                    <a:gd name="T9" fmla="*/ 63 h 63"/>
                  </a:gdLst>
                  <a:ahLst/>
                  <a:cxnLst>
                    <a:cxn ang="0">
                      <a:pos x="T0" y="T1"/>
                    </a:cxn>
                    <a:cxn ang="0">
                      <a:pos x="T2" y="T3"/>
                    </a:cxn>
                    <a:cxn ang="0">
                      <a:pos x="T4" y="T5"/>
                    </a:cxn>
                    <a:cxn ang="0">
                      <a:pos x="T6" y="T7"/>
                    </a:cxn>
                    <a:cxn ang="0">
                      <a:pos x="T8" y="T9"/>
                    </a:cxn>
                  </a:cxnLst>
                  <a:rect l="0" t="0" r="r" b="b"/>
                  <a:pathLst>
                    <a:path w="65" h="63">
                      <a:moveTo>
                        <a:pt x="44" y="63"/>
                      </a:moveTo>
                      <a:lnTo>
                        <a:pt x="0" y="24"/>
                      </a:lnTo>
                      <a:lnTo>
                        <a:pt x="20" y="0"/>
                      </a:lnTo>
                      <a:lnTo>
                        <a:pt x="65"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2" name="Freeform 264">
                  <a:extLst>
                    <a:ext uri="{FF2B5EF4-FFF2-40B4-BE49-F238E27FC236}">
                      <a16:creationId xmlns:a16="http://schemas.microsoft.com/office/drawing/2014/main" id="{8E6176CC-397B-4CA1-985C-7F8F098D3058}"/>
                    </a:ext>
                  </a:extLst>
                </p:cNvPr>
                <p:cNvSpPr>
                  <a:spLocks/>
                </p:cNvSpPr>
                <p:nvPr/>
              </p:nvSpPr>
              <p:spPr bwMode="auto">
                <a:xfrm>
                  <a:off x="9031288" y="3748088"/>
                  <a:ext cx="98425" cy="106363"/>
                </a:xfrm>
                <a:custGeom>
                  <a:avLst/>
                  <a:gdLst>
                    <a:gd name="T0" fmla="*/ 37 w 62"/>
                    <a:gd name="T1" fmla="*/ 67 h 67"/>
                    <a:gd name="T2" fmla="*/ 0 w 62"/>
                    <a:gd name="T3" fmla="*/ 17 h 67"/>
                    <a:gd name="T4" fmla="*/ 26 w 62"/>
                    <a:gd name="T5" fmla="*/ 0 h 67"/>
                    <a:gd name="T6" fmla="*/ 62 w 62"/>
                    <a:gd name="T7" fmla="*/ 48 h 67"/>
                    <a:gd name="T8" fmla="*/ 37 w 62"/>
                    <a:gd name="T9" fmla="*/ 67 h 67"/>
                  </a:gdLst>
                  <a:ahLst/>
                  <a:cxnLst>
                    <a:cxn ang="0">
                      <a:pos x="T0" y="T1"/>
                    </a:cxn>
                    <a:cxn ang="0">
                      <a:pos x="T2" y="T3"/>
                    </a:cxn>
                    <a:cxn ang="0">
                      <a:pos x="T4" y="T5"/>
                    </a:cxn>
                    <a:cxn ang="0">
                      <a:pos x="T6" y="T7"/>
                    </a:cxn>
                    <a:cxn ang="0">
                      <a:pos x="T8" y="T9"/>
                    </a:cxn>
                  </a:cxnLst>
                  <a:rect l="0" t="0" r="r" b="b"/>
                  <a:pathLst>
                    <a:path w="62" h="67">
                      <a:moveTo>
                        <a:pt x="37" y="67"/>
                      </a:moveTo>
                      <a:lnTo>
                        <a:pt x="0" y="17"/>
                      </a:lnTo>
                      <a:lnTo>
                        <a:pt x="26" y="0"/>
                      </a:lnTo>
                      <a:lnTo>
                        <a:pt x="62" y="48"/>
                      </a:lnTo>
                      <a:lnTo>
                        <a:pt x="37"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265">
                  <a:extLst>
                    <a:ext uri="{FF2B5EF4-FFF2-40B4-BE49-F238E27FC236}">
                      <a16:creationId xmlns:a16="http://schemas.microsoft.com/office/drawing/2014/main" id="{62E95CCC-CC2C-45B4-BF48-0CB536D00C6A}"/>
                    </a:ext>
                  </a:extLst>
                </p:cNvPr>
                <p:cNvSpPr>
                  <a:spLocks/>
                </p:cNvSpPr>
                <p:nvPr/>
              </p:nvSpPr>
              <p:spPr bwMode="auto">
                <a:xfrm>
                  <a:off x="8355013" y="2192338"/>
                  <a:ext cx="65088" cy="103188"/>
                </a:xfrm>
                <a:custGeom>
                  <a:avLst/>
                  <a:gdLst>
                    <a:gd name="T0" fmla="*/ 11 w 41"/>
                    <a:gd name="T1" fmla="*/ 65 h 65"/>
                    <a:gd name="T2" fmla="*/ 0 w 41"/>
                    <a:gd name="T3" fmla="*/ 6 h 65"/>
                    <a:gd name="T4" fmla="*/ 30 w 41"/>
                    <a:gd name="T5" fmla="*/ 0 h 65"/>
                    <a:gd name="T6" fmla="*/ 41 w 41"/>
                    <a:gd name="T7" fmla="*/ 59 h 65"/>
                    <a:gd name="T8" fmla="*/ 11 w 41"/>
                    <a:gd name="T9" fmla="*/ 65 h 65"/>
                  </a:gdLst>
                  <a:ahLst/>
                  <a:cxnLst>
                    <a:cxn ang="0">
                      <a:pos x="T0" y="T1"/>
                    </a:cxn>
                    <a:cxn ang="0">
                      <a:pos x="T2" y="T3"/>
                    </a:cxn>
                    <a:cxn ang="0">
                      <a:pos x="T4" y="T5"/>
                    </a:cxn>
                    <a:cxn ang="0">
                      <a:pos x="T6" y="T7"/>
                    </a:cxn>
                    <a:cxn ang="0">
                      <a:pos x="T8" y="T9"/>
                    </a:cxn>
                  </a:cxnLst>
                  <a:rect l="0" t="0" r="r" b="b"/>
                  <a:pathLst>
                    <a:path w="41" h="65">
                      <a:moveTo>
                        <a:pt x="11" y="65"/>
                      </a:moveTo>
                      <a:lnTo>
                        <a:pt x="0" y="6"/>
                      </a:lnTo>
                      <a:lnTo>
                        <a:pt x="30" y="0"/>
                      </a:lnTo>
                      <a:lnTo>
                        <a:pt x="41" y="59"/>
                      </a:lnTo>
                      <a:lnTo>
                        <a:pt x="1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266">
                  <a:extLst>
                    <a:ext uri="{FF2B5EF4-FFF2-40B4-BE49-F238E27FC236}">
                      <a16:creationId xmlns:a16="http://schemas.microsoft.com/office/drawing/2014/main" id="{0C70349C-B12D-4A72-A795-29BFCAA01DCF}"/>
                    </a:ext>
                  </a:extLst>
                </p:cNvPr>
                <p:cNvSpPr>
                  <a:spLocks/>
                </p:cNvSpPr>
                <p:nvPr/>
              </p:nvSpPr>
              <p:spPr bwMode="auto">
                <a:xfrm>
                  <a:off x="8172451" y="2244726"/>
                  <a:ext cx="82550" cy="109538"/>
                </a:xfrm>
                <a:custGeom>
                  <a:avLst/>
                  <a:gdLst>
                    <a:gd name="T0" fmla="*/ 24 w 52"/>
                    <a:gd name="T1" fmla="*/ 69 h 69"/>
                    <a:gd name="T2" fmla="*/ 0 w 52"/>
                    <a:gd name="T3" fmla="*/ 13 h 69"/>
                    <a:gd name="T4" fmla="*/ 28 w 52"/>
                    <a:gd name="T5" fmla="*/ 0 h 69"/>
                    <a:gd name="T6" fmla="*/ 52 w 52"/>
                    <a:gd name="T7" fmla="*/ 56 h 69"/>
                    <a:gd name="T8" fmla="*/ 24 w 52"/>
                    <a:gd name="T9" fmla="*/ 69 h 69"/>
                  </a:gdLst>
                  <a:ahLst/>
                  <a:cxnLst>
                    <a:cxn ang="0">
                      <a:pos x="T0" y="T1"/>
                    </a:cxn>
                    <a:cxn ang="0">
                      <a:pos x="T2" y="T3"/>
                    </a:cxn>
                    <a:cxn ang="0">
                      <a:pos x="T4" y="T5"/>
                    </a:cxn>
                    <a:cxn ang="0">
                      <a:pos x="T6" y="T7"/>
                    </a:cxn>
                    <a:cxn ang="0">
                      <a:pos x="T8" y="T9"/>
                    </a:cxn>
                  </a:cxnLst>
                  <a:rect l="0" t="0" r="r" b="b"/>
                  <a:pathLst>
                    <a:path w="52" h="69">
                      <a:moveTo>
                        <a:pt x="24" y="69"/>
                      </a:moveTo>
                      <a:lnTo>
                        <a:pt x="0" y="13"/>
                      </a:lnTo>
                      <a:lnTo>
                        <a:pt x="28" y="0"/>
                      </a:lnTo>
                      <a:lnTo>
                        <a:pt x="52" y="56"/>
                      </a:lnTo>
                      <a:lnTo>
                        <a:pt x="2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267">
                  <a:extLst>
                    <a:ext uri="{FF2B5EF4-FFF2-40B4-BE49-F238E27FC236}">
                      <a16:creationId xmlns:a16="http://schemas.microsoft.com/office/drawing/2014/main" id="{54AA60F1-EA14-4143-BBC2-403E43DB1EE8}"/>
                    </a:ext>
                  </a:extLst>
                </p:cNvPr>
                <p:cNvSpPr>
                  <a:spLocks/>
                </p:cNvSpPr>
                <p:nvPr/>
              </p:nvSpPr>
              <p:spPr bwMode="auto">
                <a:xfrm>
                  <a:off x="8008938" y="2339976"/>
                  <a:ext cx="96838" cy="104775"/>
                </a:xfrm>
                <a:custGeom>
                  <a:avLst/>
                  <a:gdLst>
                    <a:gd name="T0" fmla="*/ 37 w 61"/>
                    <a:gd name="T1" fmla="*/ 66 h 66"/>
                    <a:gd name="T2" fmla="*/ 0 w 61"/>
                    <a:gd name="T3" fmla="*/ 16 h 66"/>
                    <a:gd name="T4" fmla="*/ 26 w 61"/>
                    <a:gd name="T5" fmla="*/ 0 h 66"/>
                    <a:gd name="T6" fmla="*/ 61 w 61"/>
                    <a:gd name="T7" fmla="*/ 48 h 66"/>
                    <a:gd name="T8" fmla="*/ 37 w 61"/>
                    <a:gd name="T9" fmla="*/ 66 h 66"/>
                  </a:gdLst>
                  <a:ahLst/>
                  <a:cxnLst>
                    <a:cxn ang="0">
                      <a:pos x="T0" y="T1"/>
                    </a:cxn>
                    <a:cxn ang="0">
                      <a:pos x="T2" y="T3"/>
                    </a:cxn>
                    <a:cxn ang="0">
                      <a:pos x="T4" y="T5"/>
                    </a:cxn>
                    <a:cxn ang="0">
                      <a:pos x="T6" y="T7"/>
                    </a:cxn>
                    <a:cxn ang="0">
                      <a:pos x="T8" y="T9"/>
                    </a:cxn>
                  </a:cxnLst>
                  <a:rect l="0" t="0" r="r" b="b"/>
                  <a:pathLst>
                    <a:path w="61" h="66">
                      <a:moveTo>
                        <a:pt x="37" y="66"/>
                      </a:moveTo>
                      <a:lnTo>
                        <a:pt x="0" y="16"/>
                      </a:lnTo>
                      <a:lnTo>
                        <a:pt x="26" y="0"/>
                      </a:lnTo>
                      <a:lnTo>
                        <a:pt x="61" y="48"/>
                      </a:lnTo>
                      <a:lnTo>
                        <a:pt x="3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268">
                  <a:extLst>
                    <a:ext uri="{FF2B5EF4-FFF2-40B4-BE49-F238E27FC236}">
                      <a16:creationId xmlns:a16="http://schemas.microsoft.com/office/drawing/2014/main" id="{6A9FE813-E6B8-4C88-B669-F9DD4D594FA9}"/>
                    </a:ext>
                  </a:extLst>
                </p:cNvPr>
                <p:cNvSpPr>
                  <a:spLocks/>
                </p:cNvSpPr>
                <p:nvPr/>
              </p:nvSpPr>
              <p:spPr bwMode="auto">
                <a:xfrm>
                  <a:off x="7870826" y="2462213"/>
                  <a:ext cx="101600" cy="100013"/>
                </a:xfrm>
                <a:custGeom>
                  <a:avLst/>
                  <a:gdLst>
                    <a:gd name="T0" fmla="*/ 44 w 64"/>
                    <a:gd name="T1" fmla="*/ 63 h 63"/>
                    <a:gd name="T2" fmla="*/ 0 w 64"/>
                    <a:gd name="T3" fmla="*/ 23 h 63"/>
                    <a:gd name="T4" fmla="*/ 20 w 64"/>
                    <a:gd name="T5" fmla="*/ 0 h 63"/>
                    <a:gd name="T6" fmla="*/ 64 w 64"/>
                    <a:gd name="T7" fmla="*/ 41 h 63"/>
                    <a:gd name="T8" fmla="*/ 44 w 64"/>
                    <a:gd name="T9" fmla="*/ 63 h 63"/>
                  </a:gdLst>
                  <a:ahLst/>
                  <a:cxnLst>
                    <a:cxn ang="0">
                      <a:pos x="T0" y="T1"/>
                    </a:cxn>
                    <a:cxn ang="0">
                      <a:pos x="T2" y="T3"/>
                    </a:cxn>
                    <a:cxn ang="0">
                      <a:pos x="T4" y="T5"/>
                    </a:cxn>
                    <a:cxn ang="0">
                      <a:pos x="T6" y="T7"/>
                    </a:cxn>
                    <a:cxn ang="0">
                      <a:pos x="T8" y="T9"/>
                    </a:cxn>
                  </a:cxnLst>
                  <a:rect l="0" t="0" r="r" b="b"/>
                  <a:pathLst>
                    <a:path w="64" h="63">
                      <a:moveTo>
                        <a:pt x="44" y="63"/>
                      </a:moveTo>
                      <a:lnTo>
                        <a:pt x="0" y="23"/>
                      </a:lnTo>
                      <a:lnTo>
                        <a:pt x="20" y="0"/>
                      </a:lnTo>
                      <a:lnTo>
                        <a:pt x="64"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7" name="Freeform 269">
                  <a:extLst>
                    <a:ext uri="{FF2B5EF4-FFF2-40B4-BE49-F238E27FC236}">
                      <a16:creationId xmlns:a16="http://schemas.microsoft.com/office/drawing/2014/main" id="{603A3DBC-6ECA-4B3E-A67C-A80CC97937DE}"/>
                    </a:ext>
                  </a:extLst>
                </p:cNvPr>
                <p:cNvSpPr>
                  <a:spLocks/>
                </p:cNvSpPr>
                <p:nvPr/>
              </p:nvSpPr>
              <p:spPr bwMode="auto">
                <a:xfrm>
                  <a:off x="7761288" y="2616201"/>
                  <a:ext cx="106363" cy="87313"/>
                </a:xfrm>
                <a:custGeom>
                  <a:avLst/>
                  <a:gdLst>
                    <a:gd name="T0" fmla="*/ 52 w 67"/>
                    <a:gd name="T1" fmla="*/ 55 h 55"/>
                    <a:gd name="T2" fmla="*/ 0 w 67"/>
                    <a:gd name="T3" fmla="*/ 26 h 55"/>
                    <a:gd name="T4" fmla="*/ 15 w 67"/>
                    <a:gd name="T5" fmla="*/ 0 h 55"/>
                    <a:gd name="T6" fmla="*/ 67 w 67"/>
                    <a:gd name="T7" fmla="*/ 29 h 55"/>
                    <a:gd name="T8" fmla="*/ 52 w 67"/>
                    <a:gd name="T9" fmla="*/ 55 h 55"/>
                  </a:gdLst>
                  <a:ahLst/>
                  <a:cxnLst>
                    <a:cxn ang="0">
                      <a:pos x="T0" y="T1"/>
                    </a:cxn>
                    <a:cxn ang="0">
                      <a:pos x="T2" y="T3"/>
                    </a:cxn>
                    <a:cxn ang="0">
                      <a:pos x="T4" y="T5"/>
                    </a:cxn>
                    <a:cxn ang="0">
                      <a:pos x="T6" y="T7"/>
                    </a:cxn>
                    <a:cxn ang="0">
                      <a:pos x="T8" y="T9"/>
                    </a:cxn>
                  </a:cxnLst>
                  <a:rect l="0" t="0" r="r" b="b"/>
                  <a:pathLst>
                    <a:path w="67" h="55">
                      <a:moveTo>
                        <a:pt x="52" y="55"/>
                      </a:moveTo>
                      <a:lnTo>
                        <a:pt x="0" y="26"/>
                      </a:lnTo>
                      <a:lnTo>
                        <a:pt x="15" y="0"/>
                      </a:lnTo>
                      <a:lnTo>
                        <a:pt x="67" y="29"/>
                      </a:lnTo>
                      <a:lnTo>
                        <a:pt x="52"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Freeform 270">
                  <a:extLst>
                    <a:ext uri="{FF2B5EF4-FFF2-40B4-BE49-F238E27FC236}">
                      <a16:creationId xmlns:a16="http://schemas.microsoft.com/office/drawing/2014/main" id="{0F7E6AE9-98CA-4620-AB33-54F1E0AB17EE}"/>
                    </a:ext>
                  </a:extLst>
                </p:cNvPr>
                <p:cNvSpPr>
                  <a:spLocks/>
                </p:cNvSpPr>
                <p:nvPr/>
              </p:nvSpPr>
              <p:spPr bwMode="auto">
                <a:xfrm>
                  <a:off x="7688263" y="2789238"/>
                  <a:ext cx="104775" cy="76200"/>
                </a:xfrm>
                <a:custGeom>
                  <a:avLst/>
                  <a:gdLst>
                    <a:gd name="T0" fmla="*/ 57 w 66"/>
                    <a:gd name="T1" fmla="*/ 48 h 48"/>
                    <a:gd name="T2" fmla="*/ 0 w 66"/>
                    <a:gd name="T3" fmla="*/ 28 h 48"/>
                    <a:gd name="T4" fmla="*/ 9 w 66"/>
                    <a:gd name="T5" fmla="*/ 0 h 48"/>
                    <a:gd name="T6" fmla="*/ 66 w 66"/>
                    <a:gd name="T7" fmla="*/ 19 h 48"/>
                    <a:gd name="T8" fmla="*/ 57 w 66"/>
                    <a:gd name="T9" fmla="*/ 48 h 48"/>
                  </a:gdLst>
                  <a:ahLst/>
                  <a:cxnLst>
                    <a:cxn ang="0">
                      <a:pos x="T0" y="T1"/>
                    </a:cxn>
                    <a:cxn ang="0">
                      <a:pos x="T2" y="T3"/>
                    </a:cxn>
                    <a:cxn ang="0">
                      <a:pos x="T4" y="T5"/>
                    </a:cxn>
                    <a:cxn ang="0">
                      <a:pos x="T6" y="T7"/>
                    </a:cxn>
                    <a:cxn ang="0">
                      <a:pos x="T8" y="T9"/>
                    </a:cxn>
                  </a:cxnLst>
                  <a:rect l="0" t="0" r="r" b="b"/>
                  <a:pathLst>
                    <a:path w="66" h="48">
                      <a:moveTo>
                        <a:pt x="57" y="48"/>
                      </a:moveTo>
                      <a:lnTo>
                        <a:pt x="0" y="28"/>
                      </a:lnTo>
                      <a:lnTo>
                        <a:pt x="9" y="0"/>
                      </a:lnTo>
                      <a:lnTo>
                        <a:pt x="66"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9" name="Freeform 271">
                  <a:extLst>
                    <a:ext uri="{FF2B5EF4-FFF2-40B4-BE49-F238E27FC236}">
                      <a16:creationId xmlns:a16="http://schemas.microsoft.com/office/drawing/2014/main" id="{25BBFA28-CF4E-4B44-8A5A-FD93F243A23E}"/>
                    </a:ext>
                  </a:extLst>
                </p:cNvPr>
                <p:cNvSpPr>
                  <a:spLocks/>
                </p:cNvSpPr>
                <p:nvPr/>
              </p:nvSpPr>
              <p:spPr bwMode="auto">
                <a:xfrm>
                  <a:off x="7651751" y="2974976"/>
                  <a:ext cx="100013" cy="58738"/>
                </a:xfrm>
                <a:custGeom>
                  <a:avLst/>
                  <a:gdLst>
                    <a:gd name="T0" fmla="*/ 60 w 63"/>
                    <a:gd name="T1" fmla="*/ 37 h 37"/>
                    <a:gd name="T2" fmla="*/ 0 w 63"/>
                    <a:gd name="T3" fmla="*/ 31 h 37"/>
                    <a:gd name="T4" fmla="*/ 4 w 63"/>
                    <a:gd name="T5" fmla="*/ 0 h 37"/>
                    <a:gd name="T6" fmla="*/ 63 w 63"/>
                    <a:gd name="T7" fmla="*/ 7 h 37"/>
                    <a:gd name="T8" fmla="*/ 60 w 63"/>
                    <a:gd name="T9" fmla="*/ 37 h 37"/>
                  </a:gdLst>
                  <a:ahLst/>
                  <a:cxnLst>
                    <a:cxn ang="0">
                      <a:pos x="T0" y="T1"/>
                    </a:cxn>
                    <a:cxn ang="0">
                      <a:pos x="T2" y="T3"/>
                    </a:cxn>
                    <a:cxn ang="0">
                      <a:pos x="T4" y="T5"/>
                    </a:cxn>
                    <a:cxn ang="0">
                      <a:pos x="T6" y="T7"/>
                    </a:cxn>
                    <a:cxn ang="0">
                      <a:pos x="T8" y="T9"/>
                    </a:cxn>
                  </a:cxnLst>
                  <a:rect l="0" t="0" r="r" b="b"/>
                  <a:pathLst>
                    <a:path w="63" h="37">
                      <a:moveTo>
                        <a:pt x="60" y="37"/>
                      </a:moveTo>
                      <a:lnTo>
                        <a:pt x="0" y="31"/>
                      </a:lnTo>
                      <a:lnTo>
                        <a:pt x="4" y="0"/>
                      </a:lnTo>
                      <a:lnTo>
                        <a:pt x="63" y="7"/>
                      </a:lnTo>
                      <a:lnTo>
                        <a:pt x="6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0" name="Freeform 272">
                  <a:extLst>
                    <a:ext uri="{FF2B5EF4-FFF2-40B4-BE49-F238E27FC236}">
                      <a16:creationId xmlns:a16="http://schemas.microsoft.com/office/drawing/2014/main" id="{7A84640E-2B53-4CC9-9204-FB7F96CBC07E}"/>
                    </a:ext>
                  </a:extLst>
                </p:cNvPr>
                <p:cNvSpPr>
                  <a:spLocks/>
                </p:cNvSpPr>
                <p:nvPr/>
              </p:nvSpPr>
              <p:spPr bwMode="auto">
                <a:xfrm>
                  <a:off x="7651751" y="3157538"/>
                  <a:ext cx="100013" cy="58738"/>
                </a:xfrm>
                <a:custGeom>
                  <a:avLst/>
                  <a:gdLst>
                    <a:gd name="T0" fmla="*/ 4 w 63"/>
                    <a:gd name="T1" fmla="*/ 37 h 37"/>
                    <a:gd name="T2" fmla="*/ 0 w 63"/>
                    <a:gd name="T3" fmla="*/ 7 h 37"/>
                    <a:gd name="T4" fmla="*/ 60 w 63"/>
                    <a:gd name="T5" fmla="*/ 0 h 37"/>
                    <a:gd name="T6" fmla="*/ 63 w 63"/>
                    <a:gd name="T7" fmla="*/ 31 h 37"/>
                    <a:gd name="T8" fmla="*/ 4 w 63"/>
                    <a:gd name="T9" fmla="*/ 37 h 37"/>
                  </a:gdLst>
                  <a:ahLst/>
                  <a:cxnLst>
                    <a:cxn ang="0">
                      <a:pos x="T0" y="T1"/>
                    </a:cxn>
                    <a:cxn ang="0">
                      <a:pos x="T2" y="T3"/>
                    </a:cxn>
                    <a:cxn ang="0">
                      <a:pos x="T4" y="T5"/>
                    </a:cxn>
                    <a:cxn ang="0">
                      <a:pos x="T6" y="T7"/>
                    </a:cxn>
                    <a:cxn ang="0">
                      <a:pos x="T8" y="T9"/>
                    </a:cxn>
                  </a:cxnLst>
                  <a:rect l="0" t="0" r="r" b="b"/>
                  <a:pathLst>
                    <a:path w="63" h="37">
                      <a:moveTo>
                        <a:pt x="4" y="37"/>
                      </a:moveTo>
                      <a:lnTo>
                        <a:pt x="0" y="7"/>
                      </a:lnTo>
                      <a:lnTo>
                        <a:pt x="60" y="0"/>
                      </a:lnTo>
                      <a:lnTo>
                        <a:pt x="63" y="31"/>
                      </a:lnTo>
                      <a:lnTo>
                        <a:pt x="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1" name="Freeform 273">
                  <a:extLst>
                    <a:ext uri="{FF2B5EF4-FFF2-40B4-BE49-F238E27FC236}">
                      <a16:creationId xmlns:a16="http://schemas.microsoft.com/office/drawing/2014/main" id="{C6794764-EA44-4A35-B42E-D05D12C03F89}"/>
                    </a:ext>
                  </a:extLst>
                </p:cNvPr>
                <p:cNvSpPr>
                  <a:spLocks/>
                </p:cNvSpPr>
                <p:nvPr/>
              </p:nvSpPr>
              <p:spPr bwMode="auto">
                <a:xfrm>
                  <a:off x="7688263" y="3327401"/>
                  <a:ext cx="104775" cy="76200"/>
                </a:xfrm>
                <a:custGeom>
                  <a:avLst/>
                  <a:gdLst>
                    <a:gd name="T0" fmla="*/ 9 w 66"/>
                    <a:gd name="T1" fmla="*/ 48 h 48"/>
                    <a:gd name="T2" fmla="*/ 0 w 66"/>
                    <a:gd name="T3" fmla="*/ 19 h 48"/>
                    <a:gd name="T4" fmla="*/ 57 w 66"/>
                    <a:gd name="T5" fmla="*/ 0 h 48"/>
                    <a:gd name="T6" fmla="*/ 66 w 66"/>
                    <a:gd name="T7" fmla="*/ 30 h 48"/>
                    <a:gd name="T8" fmla="*/ 9 w 66"/>
                    <a:gd name="T9" fmla="*/ 48 h 48"/>
                  </a:gdLst>
                  <a:ahLst/>
                  <a:cxnLst>
                    <a:cxn ang="0">
                      <a:pos x="T0" y="T1"/>
                    </a:cxn>
                    <a:cxn ang="0">
                      <a:pos x="T2" y="T3"/>
                    </a:cxn>
                    <a:cxn ang="0">
                      <a:pos x="T4" y="T5"/>
                    </a:cxn>
                    <a:cxn ang="0">
                      <a:pos x="T6" y="T7"/>
                    </a:cxn>
                    <a:cxn ang="0">
                      <a:pos x="T8" y="T9"/>
                    </a:cxn>
                  </a:cxnLst>
                  <a:rect l="0" t="0" r="r" b="b"/>
                  <a:pathLst>
                    <a:path w="66" h="48">
                      <a:moveTo>
                        <a:pt x="9" y="48"/>
                      </a:moveTo>
                      <a:lnTo>
                        <a:pt x="0" y="19"/>
                      </a:lnTo>
                      <a:lnTo>
                        <a:pt x="57" y="0"/>
                      </a:lnTo>
                      <a:lnTo>
                        <a:pt x="66" y="30"/>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2" name="Freeform 274">
                  <a:extLst>
                    <a:ext uri="{FF2B5EF4-FFF2-40B4-BE49-F238E27FC236}">
                      <a16:creationId xmlns:a16="http://schemas.microsoft.com/office/drawing/2014/main" id="{ECABC25A-4518-4111-9BA8-1DD818093C73}"/>
                    </a:ext>
                  </a:extLst>
                </p:cNvPr>
                <p:cNvSpPr>
                  <a:spLocks/>
                </p:cNvSpPr>
                <p:nvPr/>
              </p:nvSpPr>
              <p:spPr bwMode="auto">
                <a:xfrm>
                  <a:off x="7761288" y="3486151"/>
                  <a:ext cx="106363" cy="92075"/>
                </a:xfrm>
                <a:custGeom>
                  <a:avLst/>
                  <a:gdLst>
                    <a:gd name="T0" fmla="*/ 15 w 67"/>
                    <a:gd name="T1" fmla="*/ 58 h 58"/>
                    <a:gd name="T2" fmla="*/ 0 w 67"/>
                    <a:gd name="T3" fmla="*/ 30 h 58"/>
                    <a:gd name="T4" fmla="*/ 52 w 67"/>
                    <a:gd name="T5" fmla="*/ 0 h 58"/>
                    <a:gd name="T6" fmla="*/ 67 w 67"/>
                    <a:gd name="T7" fmla="*/ 26 h 58"/>
                    <a:gd name="T8" fmla="*/ 15 w 67"/>
                    <a:gd name="T9" fmla="*/ 58 h 58"/>
                  </a:gdLst>
                  <a:ahLst/>
                  <a:cxnLst>
                    <a:cxn ang="0">
                      <a:pos x="T0" y="T1"/>
                    </a:cxn>
                    <a:cxn ang="0">
                      <a:pos x="T2" y="T3"/>
                    </a:cxn>
                    <a:cxn ang="0">
                      <a:pos x="T4" y="T5"/>
                    </a:cxn>
                    <a:cxn ang="0">
                      <a:pos x="T6" y="T7"/>
                    </a:cxn>
                    <a:cxn ang="0">
                      <a:pos x="T8" y="T9"/>
                    </a:cxn>
                  </a:cxnLst>
                  <a:rect l="0" t="0" r="r" b="b"/>
                  <a:pathLst>
                    <a:path w="67" h="58">
                      <a:moveTo>
                        <a:pt x="15" y="58"/>
                      </a:moveTo>
                      <a:lnTo>
                        <a:pt x="0" y="30"/>
                      </a:lnTo>
                      <a:lnTo>
                        <a:pt x="52" y="0"/>
                      </a:lnTo>
                      <a:lnTo>
                        <a:pt x="67" y="26"/>
                      </a:lnTo>
                      <a:lnTo>
                        <a:pt x="1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3" name="Freeform 275">
                  <a:extLst>
                    <a:ext uri="{FF2B5EF4-FFF2-40B4-BE49-F238E27FC236}">
                      <a16:creationId xmlns:a16="http://schemas.microsoft.com/office/drawing/2014/main" id="{973AFCC4-A50F-4B89-9F66-FAF5189135CC}"/>
                    </a:ext>
                  </a:extLst>
                </p:cNvPr>
                <p:cNvSpPr>
                  <a:spLocks/>
                </p:cNvSpPr>
                <p:nvPr/>
              </p:nvSpPr>
              <p:spPr bwMode="auto">
                <a:xfrm>
                  <a:off x="7870826" y="3627438"/>
                  <a:ext cx="101600" cy="100013"/>
                </a:xfrm>
                <a:custGeom>
                  <a:avLst/>
                  <a:gdLst>
                    <a:gd name="T0" fmla="*/ 20 w 64"/>
                    <a:gd name="T1" fmla="*/ 63 h 63"/>
                    <a:gd name="T2" fmla="*/ 0 w 64"/>
                    <a:gd name="T3" fmla="*/ 41 h 63"/>
                    <a:gd name="T4" fmla="*/ 44 w 64"/>
                    <a:gd name="T5" fmla="*/ 0 h 63"/>
                    <a:gd name="T6" fmla="*/ 64 w 64"/>
                    <a:gd name="T7" fmla="*/ 24 h 63"/>
                    <a:gd name="T8" fmla="*/ 20 w 64"/>
                    <a:gd name="T9" fmla="*/ 63 h 63"/>
                  </a:gdLst>
                  <a:ahLst/>
                  <a:cxnLst>
                    <a:cxn ang="0">
                      <a:pos x="T0" y="T1"/>
                    </a:cxn>
                    <a:cxn ang="0">
                      <a:pos x="T2" y="T3"/>
                    </a:cxn>
                    <a:cxn ang="0">
                      <a:pos x="T4" y="T5"/>
                    </a:cxn>
                    <a:cxn ang="0">
                      <a:pos x="T6" y="T7"/>
                    </a:cxn>
                    <a:cxn ang="0">
                      <a:pos x="T8" y="T9"/>
                    </a:cxn>
                  </a:cxnLst>
                  <a:rect l="0" t="0" r="r" b="b"/>
                  <a:pathLst>
                    <a:path w="64" h="63">
                      <a:moveTo>
                        <a:pt x="20" y="63"/>
                      </a:moveTo>
                      <a:lnTo>
                        <a:pt x="0" y="41"/>
                      </a:lnTo>
                      <a:lnTo>
                        <a:pt x="44" y="0"/>
                      </a:lnTo>
                      <a:lnTo>
                        <a:pt x="64" y="24"/>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4" name="Freeform 276">
                  <a:extLst>
                    <a:ext uri="{FF2B5EF4-FFF2-40B4-BE49-F238E27FC236}">
                      <a16:creationId xmlns:a16="http://schemas.microsoft.com/office/drawing/2014/main" id="{045645C6-3246-40C3-8BB4-A7D1CC944CB4}"/>
                    </a:ext>
                  </a:extLst>
                </p:cNvPr>
                <p:cNvSpPr>
                  <a:spLocks/>
                </p:cNvSpPr>
                <p:nvPr/>
              </p:nvSpPr>
              <p:spPr bwMode="auto">
                <a:xfrm>
                  <a:off x="8008938" y="3748088"/>
                  <a:ext cx="96838" cy="106363"/>
                </a:xfrm>
                <a:custGeom>
                  <a:avLst/>
                  <a:gdLst>
                    <a:gd name="T0" fmla="*/ 26 w 61"/>
                    <a:gd name="T1" fmla="*/ 67 h 67"/>
                    <a:gd name="T2" fmla="*/ 0 w 61"/>
                    <a:gd name="T3" fmla="*/ 48 h 67"/>
                    <a:gd name="T4" fmla="*/ 37 w 61"/>
                    <a:gd name="T5" fmla="*/ 0 h 67"/>
                    <a:gd name="T6" fmla="*/ 61 w 61"/>
                    <a:gd name="T7" fmla="*/ 17 h 67"/>
                    <a:gd name="T8" fmla="*/ 26 w 61"/>
                    <a:gd name="T9" fmla="*/ 67 h 67"/>
                  </a:gdLst>
                  <a:ahLst/>
                  <a:cxnLst>
                    <a:cxn ang="0">
                      <a:pos x="T0" y="T1"/>
                    </a:cxn>
                    <a:cxn ang="0">
                      <a:pos x="T2" y="T3"/>
                    </a:cxn>
                    <a:cxn ang="0">
                      <a:pos x="T4" y="T5"/>
                    </a:cxn>
                    <a:cxn ang="0">
                      <a:pos x="T6" y="T7"/>
                    </a:cxn>
                    <a:cxn ang="0">
                      <a:pos x="T8" y="T9"/>
                    </a:cxn>
                  </a:cxnLst>
                  <a:rect l="0" t="0" r="r" b="b"/>
                  <a:pathLst>
                    <a:path w="61" h="67">
                      <a:moveTo>
                        <a:pt x="26" y="67"/>
                      </a:moveTo>
                      <a:lnTo>
                        <a:pt x="0" y="48"/>
                      </a:lnTo>
                      <a:lnTo>
                        <a:pt x="37" y="0"/>
                      </a:lnTo>
                      <a:lnTo>
                        <a:pt x="61" y="17"/>
                      </a:lnTo>
                      <a:lnTo>
                        <a:pt x="2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6" name="Rectangle 5">
              <a:extLst>
                <a:ext uri="{FF2B5EF4-FFF2-40B4-BE49-F238E27FC236}">
                  <a16:creationId xmlns:a16="http://schemas.microsoft.com/office/drawing/2014/main" id="{3BFBFF1D-6A37-45C6-ACD9-C2169BB03779}"/>
                </a:ext>
              </a:extLst>
            </p:cNvPr>
            <p:cNvSpPr/>
            <p:nvPr/>
          </p:nvSpPr>
          <p:spPr>
            <a:xfrm>
              <a:off x="6953285" y="4801999"/>
              <a:ext cx="1476883" cy="149766"/>
            </a:xfrm>
            <a:prstGeom prst="rect">
              <a:avLst/>
            </a:prstGeom>
            <a:noFill/>
          </p:spPr>
          <p:txBody>
            <a:bodyP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Open Sans" charset="0"/>
                <a:ea typeface="Open Sans" charset="0"/>
                <a:cs typeface="Open Sans" charset="0"/>
              </a:endParaRPr>
            </a:p>
          </p:txBody>
        </p:sp>
      </p:grpSp>
      <p:cxnSp>
        <p:nvCxnSpPr>
          <p:cNvPr id="55" name="Straight Connector 54">
            <a:extLst>
              <a:ext uri="{FF2B5EF4-FFF2-40B4-BE49-F238E27FC236}">
                <a16:creationId xmlns:a16="http://schemas.microsoft.com/office/drawing/2014/main" id="{F04A6D5B-C512-43F6-8853-D13870CA10B3}"/>
              </a:ext>
            </a:extLst>
          </p:cNvPr>
          <p:cNvCxnSpPr>
            <a:cxnSpLocks/>
            <a:stCxn id="7" idx="56"/>
          </p:cNvCxnSpPr>
          <p:nvPr userDrawn="1"/>
        </p:nvCxnSpPr>
        <p:spPr>
          <a:xfrm>
            <a:off x="8922139" y="4968552"/>
            <a:ext cx="326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58A89B-C4A0-4BF6-A7C2-3F1B9632BFBB}"/>
              </a:ext>
            </a:extLst>
          </p:cNvPr>
          <p:cNvCxnSpPr>
            <a:cxnSpLocks/>
          </p:cNvCxnSpPr>
          <p:nvPr userDrawn="1"/>
        </p:nvCxnSpPr>
        <p:spPr>
          <a:xfrm flipV="1">
            <a:off x="0" y="4628982"/>
            <a:ext cx="7894216" cy="809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Placeholder 58">
            <a:extLst>
              <a:ext uri="{FF2B5EF4-FFF2-40B4-BE49-F238E27FC236}">
                <a16:creationId xmlns:a16="http://schemas.microsoft.com/office/drawing/2014/main" id="{D8A7A6F7-5F58-448E-ABB3-AECDCAC6588E}"/>
              </a:ext>
            </a:extLst>
          </p:cNvPr>
          <p:cNvSpPr>
            <a:spLocks noGrp="1"/>
          </p:cNvSpPr>
          <p:nvPr>
            <p:ph type="body" sz="quarter" idx="10" hasCustomPrompt="1"/>
          </p:nvPr>
        </p:nvSpPr>
        <p:spPr>
          <a:xfrm>
            <a:off x="952500" y="1206500"/>
            <a:ext cx="5337175" cy="2257425"/>
          </a:xfrm>
        </p:spPr>
        <p:txBody>
          <a:bodyPr/>
          <a:lstStyle>
            <a:lvl1pPr marL="0" indent="0">
              <a:buNone/>
              <a:defRPr sz="6600">
                <a:latin typeface="+mj-lt"/>
              </a:defRPr>
            </a:lvl1pPr>
          </a:lstStyle>
          <a:p>
            <a:pPr lvl="0"/>
            <a:r>
              <a:rPr lang="en-US" sz="6600">
                <a:latin typeface="+mj-lt"/>
              </a:rPr>
              <a:t>Section Header</a:t>
            </a:r>
            <a:endParaRPr lang="en-US"/>
          </a:p>
        </p:txBody>
      </p:sp>
    </p:spTree>
    <p:extLst>
      <p:ext uri="{BB962C8B-B14F-4D97-AF65-F5344CB8AC3E}">
        <p14:creationId xmlns:p14="http://schemas.microsoft.com/office/powerpoint/2010/main" val="300280843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solidFill>
          <a:srgbClr val="FDD3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4B521E-45B1-4DF5-AF83-CF81FF72A0AD}"/>
              </a:ext>
            </a:extLst>
          </p:cNvPr>
          <p:cNvGraphicFramePr>
            <a:graphicFrameLocks noChangeAspect="1"/>
          </p:cNvGraphicFramePr>
          <p:nvPr userDrawn="1">
            <p:custDataLst>
              <p:tags r:id="rId1"/>
            </p:custDataLst>
            <p:extLst>
              <p:ext uri="{D42A27DB-BD31-4B8C-83A1-F6EECF244321}">
                <p14:modId xmlns:p14="http://schemas.microsoft.com/office/powerpoint/2010/main" val="13501294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44B521E-45B1-4DF5-AF83-CF81FF72A0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B9F01BCD-D0E7-4C16-818C-FDF6C61207F4}"/>
              </a:ext>
            </a:extLst>
          </p:cNvPr>
          <p:cNvGrpSpPr/>
          <p:nvPr userDrawn="1"/>
        </p:nvGrpSpPr>
        <p:grpSpPr>
          <a:xfrm>
            <a:off x="6591045" y="2239972"/>
            <a:ext cx="2452738" cy="2728580"/>
            <a:chOff x="6953285" y="3278976"/>
            <a:chExt cx="1506831" cy="1682464"/>
          </a:xfrm>
        </p:grpSpPr>
        <p:grpSp>
          <p:nvGrpSpPr>
            <p:cNvPr id="5" name="Group 4">
              <a:extLst>
                <a:ext uri="{FF2B5EF4-FFF2-40B4-BE49-F238E27FC236}">
                  <a16:creationId xmlns:a16="http://schemas.microsoft.com/office/drawing/2014/main" id="{035AD732-4189-4F7D-8A59-BEA1A0C74690}"/>
                </a:ext>
              </a:extLst>
            </p:cNvPr>
            <p:cNvGrpSpPr>
              <a:grpSpLocks noChangeAspect="1"/>
            </p:cNvGrpSpPr>
            <p:nvPr/>
          </p:nvGrpSpPr>
          <p:grpSpPr>
            <a:xfrm>
              <a:off x="7291345" y="3278976"/>
              <a:ext cx="1168771" cy="1682464"/>
              <a:chOff x="5614264" y="2194216"/>
              <a:chExt cx="2755900" cy="3967163"/>
            </a:xfrm>
          </p:grpSpPr>
          <p:sp>
            <p:nvSpPr>
              <p:cNvPr id="7" name="Freeform 55">
                <a:extLst>
                  <a:ext uri="{FF2B5EF4-FFF2-40B4-BE49-F238E27FC236}">
                    <a16:creationId xmlns:a16="http://schemas.microsoft.com/office/drawing/2014/main" id="{4E44469E-381F-4E01-A7CB-1C0D52CCBF54}"/>
                  </a:ext>
                </a:extLst>
              </p:cNvPr>
              <p:cNvSpPr>
                <a:spLocks/>
              </p:cNvSpPr>
              <p:nvPr/>
            </p:nvSpPr>
            <p:spPr bwMode="auto">
              <a:xfrm>
                <a:off x="5614264" y="2194216"/>
                <a:ext cx="2755900" cy="3967163"/>
              </a:xfrm>
              <a:custGeom>
                <a:avLst/>
                <a:gdLst>
                  <a:gd name="T0" fmla="*/ 1484 w 1736"/>
                  <a:gd name="T1" fmla="*/ 1601 h 2499"/>
                  <a:gd name="T2" fmla="*/ 1675 w 1736"/>
                  <a:gd name="T3" fmla="*/ 999 h 2499"/>
                  <a:gd name="T4" fmla="*/ 1696 w 1736"/>
                  <a:gd name="T5" fmla="*/ 908 h 2499"/>
                  <a:gd name="T6" fmla="*/ 1705 w 1736"/>
                  <a:gd name="T7" fmla="*/ 815 h 2499"/>
                  <a:gd name="T8" fmla="*/ 1705 w 1736"/>
                  <a:gd name="T9" fmla="*/ 745 h 2499"/>
                  <a:gd name="T10" fmla="*/ 1690 w 1736"/>
                  <a:gd name="T11" fmla="*/ 632 h 2499"/>
                  <a:gd name="T12" fmla="*/ 1660 w 1736"/>
                  <a:gd name="T13" fmla="*/ 526 h 2499"/>
                  <a:gd name="T14" fmla="*/ 1614 w 1736"/>
                  <a:gd name="T15" fmla="*/ 424 h 2499"/>
                  <a:gd name="T16" fmla="*/ 1555 w 1736"/>
                  <a:gd name="T17" fmla="*/ 334 h 2499"/>
                  <a:gd name="T18" fmla="*/ 1484 w 1736"/>
                  <a:gd name="T19" fmla="*/ 252 h 2499"/>
                  <a:gd name="T20" fmla="*/ 1403 w 1736"/>
                  <a:gd name="T21" fmla="*/ 180 h 2499"/>
                  <a:gd name="T22" fmla="*/ 1310 w 1736"/>
                  <a:gd name="T23" fmla="*/ 122 h 2499"/>
                  <a:gd name="T24" fmla="*/ 1210 w 1736"/>
                  <a:gd name="T25" fmla="*/ 76 h 2499"/>
                  <a:gd name="T26" fmla="*/ 1103 w 1736"/>
                  <a:gd name="T27" fmla="*/ 46 h 2499"/>
                  <a:gd name="T28" fmla="*/ 990 w 1736"/>
                  <a:gd name="T29" fmla="*/ 32 h 2499"/>
                  <a:gd name="T30" fmla="*/ 914 w 1736"/>
                  <a:gd name="T31" fmla="*/ 32 h 2499"/>
                  <a:gd name="T32" fmla="*/ 801 w 1736"/>
                  <a:gd name="T33" fmla="*/ 46 h 2499"/>
                  <a:gd name="T34" fmla="*/ 693 w 1736"/>
                  <a:gd name="T35" fmla="*/ 76 h 2499"/>
                  <a:gd name="T36" fmla="*/ 593 w 1736"/>
                  <a:gd name="T37" fmla="*/ 122 h 2499"/>
                  <a:gd name="T38" fmla="*/ 500 w 1736"/>
                  <a:gd name="T39" fmla="*/ 180 h 2499"/>
                  <a:gd name="T40" fmla="*/ 419 w 1736"/>
                  <a:gd name="T41" fmla="*/ 252 h 2499"/>
                  <a:gd name="T42" fmla="*/ 349 w 1736"/>
                  <a:gd name="T43" fmla="*/ 334 h 2499"/>
                  <a:gd name="T44" fmla="*/ 289 w 1736"/>
                  <a:gd name="T45" fmla="*/ 424 h 2499"/>
                  <a:gd name="T46" fmla="*/ 243 w 1736"/>
                  <a:gd name="T47" fmla="*/ 526 h 2499"/>
                  <a:gd name="T48" fmla="*/ 213 w 1736"/>
                  <a:gd name="T49" fmla="*/ 632 h 2499"/>
                  <a:gd name="T50" fmla="*/ 198 w 1736"/>
                  <a:gd name="T51" fmla="*/ 745 h 2499"/>
                  <a:gd name="T52" fmla="*/ 197 w 1736"/>
                  <a:gd name="T53" fmla="*/ 882 h 2499"/>
                  <a:gd name="T54" fmla="*/ 265 w 1736"/>
                  <a:gd name="T55" fmla="*/ 1845 h 2499"/>
                  <a:gd name="T56" fmla="*/ 658 w 1736"/>
                  <a:gd name="T57" fmla="*/ 2188 h 2499"/>
                  <a:gd name="T58" fmla="*/ 198 w 1736"/>
                  <a:gd name="T59" fmla="*/ 1391 h 2499"/>
                  <a:gd name="T60" fmla="*/ 167 w 1736"/>
                  <a:gd name="T61" fmla="*/ 784 h 2499"/>
                  <a:gd name="T62" fmla="*/ 172 w 1736"/>
                  <a:gd name="T63" fmla="*/ 704 h 2499"/>
                  <a:gd name="T64" fmla="*/ 193 w 1736"/>
                  <a:gd name="T65" fmla="*/ 589 h 2499"/>
                  <a:gd name="T66" fmla="*/ 230 w 1736"/>
                  <a:gd name="T67" fmla="*/ 480 h 2499"/>
                  <a:gd name="T68" fmla="*/ 282 w 1736"/>
                  <a:gd name="T69" fmla="*/ 378 h 2499"/>
                  <a:gd name="T70" fmla="*/ 347 w 1736"/>
                  <a:gd name="T71" fmla="*/ 285 h 2499"/>
                  <a:gd name="T72" fmla="*/ 424 w 1736"/>
                  <a:gd name="T73" fmla="*/ 204 h 2499"/>
                  <a:gd name="T74" fmla="*/ 513 w 1736"/>
                  <a:gd name="T75" fmla="*/ 133 h 2499"/>
                  <a:gd name="T76" fmla="*/ 612 w 1736"/>
                  <a:gd name="T77" fmla="*/ 78 h 2499"/>
                  <a:gd name="T78" fmla="*/ 719 w 1736"/>
                  <a:gd name="T79" fmla="*/ 35 h 2499"/>
                  <a:gd name="T80" fmla="*/ 832 w 1736"/>
                  <a:gd name="T81" fmla="*/ 9 h 2499"/>
                  <a:gd name="T82" fmla="*/ 953 w 1736"/>
                  <a:gd name="T83" fmla="*/ 0 h 2499"/>
                  <a:gd name="T84" fmla="*/ 1032 w 1736"/>
                  <a:gd name="T85" fmla="*/ 4 h 2499"/>
                  <a:gd name="T86" fmla="*/ 1147 w 1736"/>
                  <a:gd name="T87" fmla="*/ 24 h 2499"/>
                  <a:gd name="T88" fmla="*/ 1256 w 1736"/>
                  <a:gd name="T89" fmla="*/ 61 h 2499"/>
                  <a:gd name="T90" fmla="*/ 1358 w 1736"/>
                  <a:gd name="T91" fmla="*/ 113 h 2499"/>
                  <a:gd name="T92" fmla="*/ 1451 w 1736"/>
                  <a:gd name="T93" fmla="*/ 180 h 2499"/>
                  <a:gd name="T94" fmla="*/ 1532 w 1736"/>
                  <a:gd name="T95" fmla="*/ 258 h 2499"/>
                  <a:gd name="T96" fmla="*/ 1601 w 1736"/>
                  <a:gd name="T97" fmla="*/ 346 h 2499"/>
                  <a:gd name="T98" fmla="*/ 1658 w 1736"/>
                  <a:gd name="T99" fmla="*/ 445 h 2499"/>
                  <a:gd name="T100" fmla="*/ 1701 w 1736"/>
                  <a:gd name="T101" fmla="*/ 552 h 2499"/>
                  <a:gd name="T102" fmla="*/ 1727 w 1736"/>
                  <a:gd name="T103" fmla="*/ 665 h 2499"/>
                  <a:gd name="T104" fmla="*/ 1736 w 1736"/>
                  <a:gd name="T105" fmla="*/ 784 h 2499"/>
                  <a:gd name="T106" fmla="*/ 1733 w 1736"/>
                  <a:gd name="T107" fmla="*/ 849 h 2499"/>
                  <a:gd name="T108" fmla="*/ 1720 w 1736"/>
                  <a:gd name="T109" fmla="*/ 945 h 2499"/>
                  <a:gd name="T110" fmla="*/ 1694 w 1736"/>
                  <a:gd name="T111" fmla="*/ 1038 h 2499"/>
                  <a:gd name="T112" fmla="*/ 1625 w 1736"/>
                  <a:gd name="T113" fmla="*/ 24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6" h="2499">
                    <a:moveTo>
                      <a:pt x="1625" y="2499"/>
                    </a:moveTo>
                    <a:lnTo>
                      <a:pt x="1484" y="1603"/>
                    </a:lnTo>
                    <a:lnTo>
                      <a:pt x="1484" y="1601"/>
                    </a:lnTo>
                    <a:lnTo>
                      <a:pt x="1664" y="1028"/>
                    </a:lnTo>
                    <a:lnTo>
                      <a:pt x="1664" y="1028"/>
                    </a:lnTo>
                    <a:lnTo>
                      <a:pt x="1675" y="999"/>
                    </a:lnTo>
                    <a:lnTo>
                      <a:pt x="1683" y="969"/>
                    </a:lnTo>
                    <a:lnTo>
                      <a:pt x="1690" y="939"/>
                    </a:lnTo>
                    <a:lnTo>
                      <a:pt x="1696" y="908"/>
                    </a:lnTo>
                    <a:lnTo>
                      <a:pt x="1699" y="878"/>
                    </a:lnTo>
                    <a:lnTo>
                      <a:pt x="1703" y="847"/>
                    </a:lnTo>
                    <a:lnTo>
                      <a:pt x="1705" y="815"/>
                    </a:lnTo>
                    <a:lnTo>
                      <a:pt x="1705" y="784"/>
                    </a:lnTo>
                    <a:lnTo>
                      <a:pt x="1705" y="784"/>
                    </a:lnTo>
                    <a:lnTo>
                      <a:pt x="1705" y="745"/>
                    </a:lnTo>
                    <a:lnTo>
                      <a:pt x="1701" y="708"/>
                    </a:lnTo>
                    <a:lnTo>
                      <a:pt x="1697" y="669"/>
                    </a:lnTo>
                    <a:lnTo>
                      <a:pt x="1690" y="632"/>
                    </a:lnTo>
                    <a:lnTo>
                      <a:pt x="1683" y="597"/>
                    </a:lnTo>
                    <a:lnTo>
                      <a:pt x="1671" y="560"/>
                    </a:lnTo>
                    <a:lnTo>
                      <a:pt x="1660" y="526"/>
                    </a:lnTo>
                    <a:lnTo>
                      <a:pt x="1645" y="491"/>
                    </a:lnTo>
                    <a:lnTo>
                      <a:pt x="1631" y="458"/>
                    </a:lnTo>
                    <a:lnTo>
                      <a:pt x="1614" y="424"/>
                    </a:lnTo>
                    <a:lnTo>
                      <a:pt x="1595" y="393"/>
                    </a:lnTo>
                    <a:lnTo>
                      <a:pt x="1577" y="363"/>
                    </a:lnTo>
                    <a:lnTo>
                      <a:pt x="1555" y="334"/>
                    </a:lnTo>
                    <a:lnTo>
                      <a:pt x="1532" y="306"/>
                    </a:lnTo>
                    <a:lnTo>
                      <a:pt x="1510" y="278"/>
                    </a:lnTo>
                    <a:lnTo>
                      <a:pt x="1484" y="252"/>
                    </a:lnTo>
                    <a:lnTo>
                      <a:pt x="1458" y="226"/>
                    </a:lnTo>
                    <a:lnTo>
                      <a:pt x="1431" y="202"/>
                    </a:lnTo>
                    <a:lnTo>
                      <a:pt x="1403" y="180"/>
                    </a:lnTo>
                    <a:lnTo>
                      <a:pt x="1373" y="159"/>
                    </a:lnTo>
                    <a:lnTo>
                      <a:pt x="1342" y="139"/>
                    </a:lnTo>
                    <a:lnTo>
                      <a:pt x="1310" y="122"/>
                    </a:lnTo>
                    <a:lnTo>
                      <a:pt x="1279" y="106"/>
                    </a:lnTo>
                    <a:lnTo>
                      <a:pt x="1245" y="89"/>
                    </a:lnTo>
                    <a:lnTo>
                      <a:pt x="1210" y="76"/>
                    </a:lnTo>
                    <a:lnTo>
                      <a:pt x="1175" y="65"/>
                    </a:lnTo>
                    <a:lnTo>
                      <a:pt x="1140" y="54"/>
                    </a:lnTo>
                    <a:lnTo>
                      <a:pt x="1103" y="46"/>
                    </a:lnTo>
                    <a:lnTo>
                      <a:pt x="1066" y="39"/>
                    </a:lnTo>
                    <a:lnTo>
                      <a:pt x="1028" y="35"/>
                    </a:lnTo>
                    <a:lnTo>
                      <a:pt x="990" y="32"/>
                    </a:lnTo>
                    <a:lnTo>
                      <a:pt x="953" y="30"/>
                    </a:lnTo>
                    <a:lnTo>
                      <a:pt x="953" y="30"/>
                    </a:lnTo>
                    <a:lnTo>
                      <a:pt x="914" y="32"/>
                    </a:lnTo>
                    <a:lnTo>
                      <a:pt x="875" y="35"/>
                    </a:lnTo>
                    <a:lnTo>
                      <a:pt x="838" y="39"/>
                    </a:lnTo>
                    <a:lnTo>
                      <a:pt x="801" y="46"/>
                    </a:lnTo>
                    <a:lnTo>
                      <a:pt x="764" y="54"/>
                    </a:lnTo>
                    <a:lnTo>
                      <a:pt x="728" y="65"/>
                    </a:lnTo>
                    <a:lnTo>
                      <a:pt x="693" y="76"/>
                    </a:lnTo>
                    <a:lnTo>
                      <a:pt x="658" y="89"/>
                    </a:lnTo>
                    <a:lnTo>
                      <a:pt x="625" y="106"/>
                    </a:lnTo>
                    <a:lnTo>
                      <a:pt x="593" y="122"/>
                    </a:lnTo>
                    <a:lnTo>
                      <a:pt x="562" y="139"/>
                    </a:lnTo>
                    <a:lnTo>
                      <a:pt x="530" y="159"/>
                    </a:lnTo>
                    <a:lnTo>
                      <a:pt x="500" y="180"/>
                    </a:lnTo>
                    <a:lnTo>
                      <a:pt x="473" y="202"/>
                    </a:lnTo>
                    <a:lnTo>
                      <a:pt x="445" y="226"/>
                    </a:lnTo>
                    <a:lnTo>
                      <a:pt x="419" y="252"/>
                    </a:lnTo>
                    <a:lnTo>
                      <a:pt x="395" y="278"/>
                    </a:lnTo>
                    <a:lnTo>
                      <a:pt x="371" y="306"/>
                    </a:lnTo>
                    <a:lnTo>
                      <a:pt x="349" y="334"/>
                    </a:lnTo>
                    <a:lnTo>
                      <a:pt x="326" y="363"/>
                    </a:lnTo>
                    <a:lnTo>
                      <a:pt x="308" y="393"/>
                    </a:lnTo>
                    <a:lnTo>
                      <a:pt x="289" y="424"/>
                    </a:lnTo>
                    <a:lnTo>
                      <a:pt x="273" y="458"/>
                    </a:lnTo>
                    <a:lnTo>
                      <a:pt x="258" y="491"/>
                    </a:lnTo>
                    <a:lnTo>
                      <a:pt x="243" y="526"/>
                    </a:lnTo>
                    <a:lnTo>
                      <a:pt x="232" y="560"/>
                    </a:lnTo>
                    <a:lnTo>
                      <a:pt x="223" y="597"/>
                    </a:lnTo>
                    <a:lnTo>
                      <a:pt x="213" y="632"/>
                    </a:lnTo>
                    <a:lnTo>
                      <a:pt x="206" y="669"/>
                    </a:lnTo>
                    <a:lnTo>
                      <a:pt x="202" y="708"/>
                    </a:lnTo>
                    <a:lnTo>
                      <a:pt x="198" y="745"/>
                    </a:lnTo>
                    <a:lnTo>
                      <a:pt x="198" y="784"/>
                    </a:lnTo>
                    <a:lnTo>
                      <a:pt x="197" y="878"/>
                    </a:lnTo>
                    <a:lnTo>
                      <a:pt x="197" y="882"/>
                    </a:lnTo>
                    <a:lnTo>
                      <a:pt x="41" y="1360"/>
                    </a:lnTo>
                    <a:lnTo>
                      <a:pt x="226" y="1360"/>
                    </a:lnTo>
                    <a:lnTo>
                      <a:pt x="265" y="1845"/>
                    </a:lnTo>
                    <a:lnTo>
                      <a:pt x="632" y="1801"/>
                    </a:lnTo>
                    <a:lnTo>
                      <a:pt x="688" y="2183"/>
                    </a:lnTo>
                    <a:lnTo>
                      <a:pt x="658" y="2188"/>
                    </a:lnTo>
                    <a:lnTo>
                      <a:pt x="606" y="1834"/>
                    </a:lnTo>
                    <a:lnTo>
                      <a:pt x="237" y="1879"/>
                    </a:lnTo>
                    <a:lnTo>
                      <a:pt x="198" y="1391"/>
                    </a:lnTo>
                    <a:lnTo>
                      <a:pt x="0" y="1391"/>
                    </a:lnTo>
                    <a:lnTo>
                      <a:pt x="167" y="875"/>
                    </a:lnTo>
                    <a:lnTo>
                      <a:pt x="167" y="784"/>
                    </a:lnTo>
                    <a:lnTo>
                      <a:pt x="167" y="784"/>
                    </a:lnTo>
                    <a:lnTo>
                      <a:pt x="169" y="743"/>
                    </a:lnTo>
                    <a:lnTo>
                      <a:pt x="172" y="704"/>
                    </a:lnTo>
                    <a:lnTo>
                      <a:pt x="176" y="665"/>
                    </a:lnTo>
                    <a:lnTo>
                      <a:pt x="184" y="626"/>
                    </a:lnTo>
                    <a:lnTo>
                      <a:pt x="193" y="589"/>
                    </a:lnTo>
                    <a:lnTo>
                      <a:pt x="202" y="552"/>
                    </a:lnTo>
                    <a:lnTo>
                      <a:pt x="215" y="515"/>
                    </a:lnTo>
                    <a:lnTo>
                      <a:pt x="230" y="480"/>
                    </a:lnTo>
                    <a:lnTo>
                      <a:pt x="245" y="445"/>
                    </a:lnTo>
                    <a:lnTo>
                      <a:pt x="263" y="411"/>
                    </a:lnTo>
                    <a:lnTo>
                      <a:pt x="282" y="378"/>
                    </a:lnTo>
                    <a:lnTo>
                      <a:pt x="302" y="346"/>
                    </a:lnTo>
                    <a:lnTo>
                      <a:pt x="324" y="315"/>
                    </a:lnTo>
                    <a:lnTo>
                      <a:pt x="347" y="285"/>
                    </a:lnTo>
                    <a:lnTo>
                      <a:pt x="371" y="258"/>
                    </a:lnTo>
                    <a:lnTo>
                      <a:pt x="397" y="230"/>
                    </a:lnTo>
                    <a:lnTo>
                      <a:pt x="424" y="204"/>
                    </a:lnTo>
                    <a:lnTo>
                      <a:pt x="454" y="180"/>
                    </a:lnTo>
                    <a:lnTo>
                      <a:pt x="484" y="156"/>
                    </a:lnTo>
                    <a:lnTo>
                      <a:pt x="513" y="133"/>
                    </a:lnTo>
                    <a:lnTo>
                      <a:pt x="545" y="113"/>
                    </a:lnTo>
                    <a:lnTo>
                      <a:pt x="578" y="95"/>
                    </a:lnTo>
                    <a:lnTo>
                      <a:pt x="612" y="78"/>
                    </a:lnTo>
                    <a:lnTo>
                      <a:pt x="647" y="61"/>
                    </a:lnTo>
                    <a:lnTo>
                      <a:pt x="682" y="48"/>
                    </a:lnTo>
                    <a:lnTo>
                      <a:pt x="719" y="35"/>
                    </a:lnTo>
                    <a:lnTo>
                      <a:pt x="756" y="24"/>
                    </a:lnTo>
                    <a:lnTo>
                      <a:pt x="793" y="17"/>
                    </a:lnTo>
                    <a:lnTo>
                      <a:pt x="832" y="9"/>
                    </a:lnTo>
                    <a:lnTo>
                      <a:pt x="871" y="4"/>
                    </a:lnTo>
                    <a:lnTo>
                      <a:pt x="912" y="2"/>
                    </a:lnTo>
                    <a:lnTo>
                      <a:pt x="953" y="0"/>
                    </a:lnTo>
                    <a:lnTo>
                      <a:pt x="953" y="0"/>
                    </a:lnTo>
                    <a:lnTo>
                      <a:pt x="991" y="2"/>
                    </a:lnTo>
                    <a:lnTo>
                      <a:pt x="1032" y="4"/>
                    </a:lnTo>
                    <a:lnTo>
                      <a:pt x="1071" y="9"/>
                    </a:lnTo>
                    <a:lnTo>
                      <a:pt x="1110" y="17"/>
                    </a:lnTo>
                    <a:lnTo>
                      <a:pt x="1147" y="24"/>
                    </a:lnTo>
                    <a:lnTo>
                      <a:pt x="1184" y="35"/>
                    </a:lnTo>
                    <a:lnTo>
                      <a:pt x="1221" y="48"/>
                    </a:lnTo>
                    <a:lnTo>
                      <a:pt x="1256" y="61"/>
                    </a:lnTo>
                    <a:lnTo>
                      <a:pt x="1292" y="78"/>
                    </a:lnTo>
                    <a:lnTo>
                      <a:pt x="1325" y="95"/>
                    </a:lnTo>
                    <a:lnTo>
                      <a:pt x="1358" y="113"/>
                    </a:lnTo>
                    <a:lnTo>
                      <a:pt x="1390" y="133"/>
                    </a:lnTo>
                    <a:lnTo>
                      <a:pt x="1421" y="156"/>
                    </a:lnTo>
                    <a:lnTo>
                      <a:pt x="1451" y="180"/>
                    </a:lnTo>
                    <a:lnTo>
                      <a:pt x="1479" y="204"/>
                    </a:lnTo>
                    <a:lnTo>
                      <a:pt x="1507" y="230"/>
                    </a:lnTo>
                    <a:lnTo>
                      <a:pt x="1532" y="258"/>
                    </a:lnTo>
                    <a:lnTo>
                      <a:pt x="1557" y="285"/>
                    </a:lnTo>
                    <a:lnTo>
                      <a:pt x="1581" y="315"/>
                    </a:lnTo>
                    <a:lnTo>
                      <a:pt x="1601" y="346"/>
                    </a:lnTo>
                    <a:lnTo>
                      <a:pt x="1621" y="378"/>
                    </a:lnTo>
                    <a:lnTo>
                      <a:pt x="1642" y="411"/>
                    </a:lnTo>
                    <a:lnTo>
                      <a:pt x="1658" y="445"/>
                    </a:lnTo>
                    <a:lnTo>
                      <a:pt x="1673" y="480"/>
                    </a:lnTo>
                    <a:lnTo>
                      <a:pt x="1688" y="515"/>
                    </a:lnTo>
                    <a:lnTo>
                      <a:pt x="1701" y="552"/>
                    </a:lnTo>
                    <a:lnTo>
                      <a:pt x="1710" y="589"/>
                    </a:lnTo>
                    <a:lnTo>
                      <a:pt x="1720" y="626"/>
                    </a:lnTo>
                    <a:lnTo>
                      <a:pt x="1727" y="665"/>
                    </a:lnTo>
                    <a:lnTo>
                      <a:pt x="1733" y="704"/>
                    </a:lnTo>
                    <a:lnTo>
                      <a:pt x="1734" y="745"/>
                    </a:lnTo>
                    <a:lnTo>
                      <a:pt x="1736" y="784"/>
                    </a:lnTo>
                    <a:lnTo>
                      <a:pt x="1736" y="784"/>
                    </a:lnTo>
                    <a:lnTo>
                      <a:pt x="1734" y="817"/>
                    </a:lnTo>
                    <a:lnTo>
                      <a:pt x="1733" y="849"/>
                    </a:lnTo>
                    <a:lnTo>
                      <a:pt x="1731" y="882"/>
                    </a:lnTo>
                    <a:lnTo>
                      <a:pt x="1725" y="913"/>
                    </a:lnTo>
                    <a:lnTo>
                      <a:pt x="1720" y="945"/>
                    </a:lnTo>
                    <a:lnTo>
                      <a:pt x="1712" y="976"/>
                    </a:lnTo>
                    <a:lnTo>
                      <a:pt x="1703" y="1008"/>
                    </a:lnTo>
                    <a:lnTo>
                      <a:pt x="1694" y="1038"/>
                    </a:lnTo>
                    <a:lnTo>
                      <a:pt x="1516" y="1604"/>
                    </a:lnTo>
                    <a:lnTo>
                      <a:pt x="1657" y="2494"/>
                    </a:lnTo>
                    <a:lnTo>
                      <a:pt x="1625" y="24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8" name="Group 7">
                <a:extLst>
                  <a:ext uri="{FF2B5EF4-FFF2-40B4-BE49-F238E27FC236}">
                    <a16:creationId xmlns:a16="http://schemas.microsoft.com/office/drawing/2014/main" id="{1884EB90-856A-4B3D-8C41-380E81E27851}"/>
                  </a:ext>
                </a:extLst>
              </p:cNvPr>
              <p:cNvGrpSpPr/>
              <p:nvPr/>
            </p:nvGrpSpPr>
            <p:grpSpPr>
              <a:xfrm>
                <a:off x="6207989" y="2521241"/>
                <a:ext cx="1833563" cy="3140075"/>
                <a:chOff x="7651751" y="2178051"/>
                <a:chExt cx="1833563" cy="3140075"/>
              </a:xfrm>
            </p:grpSpPr>
            <p:sp>
              <p:nvSpPr>
                <p:cNvPr id="9" name="Rectangle 8">
                  <a:extLst>
                    <a:ext uri="{FF2B5EF4-FFF2-40B4-BE49-F238E27FC236}">
                      <a16:creationId xmlns:a16="http://schemas.microsoft.com/office/drawing/2014/main" id="{5FF9FA55-6F13-46E9-B9A9-A10B60C42CD9}"/>
                    </a:ext>
                  </a:extLst>
                </p:cNvPr>
                <p:cNvSpPr>
                  <a:spLocks noChangeArrowheads="1"/>
                </p:cNvSpPr>
                <p:nvPr/>
              </p:nvSpPr>
              <p:spPr bwMode="auto">
                <a:xfrm>
                  <a:off x="8543926" y="4475163"/>
                  <a:ext cx="49213" cy="46038"/>
                </a:xfrm>
                <a:prstGeom prst="rect">
                  <a:avLst/>
                </a:prstGeom>
                <a:solidFill>
                  <a:srgbClr val="5258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5E05CB57-E35B-471D-BA9D-6AE183DE8024}"/>
                    </a:ext>
                  </a:extLst>
                </p:cNvPr>
                <p:cNvSpPr>
                  <a:spLocks noChangeArrowheads="1"/>
                </p:cNvSpPr>
                <p:nvPr/>
              </p:nvSpPr>
              <p:spPr bwMode="auto">
                <a:xfrm>
                  <a:off x="8543926" y="4575176"/>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917B6F65-886C-4190-9FA3-150088DB4114}"/>
                    </a:ext>
                  </a:extLst>
                </p:cNvPr>
                <p:cNvSpPr>
                  <a:spLocks noChangeArrowheads="1"/>
                </p:cNvSpPr>
                <p:nvPr/>
              </p:nvSpPr>
              <p:spPr bwMode="auto">
                <a:xfrm>
                  <a:off x="8543926" y="46751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D04EF3EF-7492-4924-B3E4-4CB85BE29369}"/>
                    </a:ext>
                  </a:extLst>
                </p:cNvPr>
                <p:cNvSpPr>
                  <a:spLocks noChangeArrowheads="1"/>
                </p:cNvSpPr>
                <p:nvPr/>
              </p:nvSpPr>
              <p:spPr bwMode="auto">
                <a:xfrm>
                  <a:off x="8543926" y="4775201"/>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DB852891-76E9-4DE8-99BB-C456338C6912}"/>
                    </a:ext>
                  </a:extLst>
                </p:cNvPr>
                <p:cNvSpPr>
                  <a:spLocks noChangeArrowheads="1"/>
                </p:cNvSpPr>
                <p:nvPr/>
              </p:nvSpPr>
              <p:spPr bwMode="auto">
                <a:xfrm>
                  <a:off x="8543926" y="4872038"/>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76F966E4-BDBB-4EA2-AF2B-CE2D055C5C0B}"/>
                    </a:ext>
                  </a:extLst>
                </p:cNvPr>
                <p:cNvSpPr>
                  <a:spLocks noChangeArrowheads="1"/>
                </p:cNvSpPr>
                <p:nvPr/>
              </p:nvSpPr>
              <p:spPr bwMode="auto">
                <a:xfrm>
                  <a:off x="8543926" y="4972051"/>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5" name="Rectangle 14">
                  <a:extLst>
                    <a:ext uri="{FF2B5EF4-FFF2-40B4-BE49-F238E27FC236}">
                      <a16:creationId xmlns:a16="http://schemas.microsoft.com/office/drawing/2014/main" id="{47D17988-145F-4083-A8C8-26E7E72E0F08}"/>
                    </a:ext>
                  </a:extLst>
                </p:cNvPr>
                <p:cNvSpPr>
                  <a:spLocks noChangeArrowheads="1"/>
                </p:cNvSpPr>
                <p:nvPr/>
              </p:nvSpPr>
              <p:spPr bwMode="auto">
                <a:xfrm>
                  <a:off x="8543926" y="5072063"/>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6132E3B0-8425-460B-B1F1-FCACFFD24B41}"/>
                    </a:ext>
                  </a:extLst>
                </p:cNvPr>
                <p:cNvSpPr>
                  <a:spLocks noChangeArrowheads="1"/>
                </p:cNvSpPr>
                <p:nvPr/>
              </p:nvSpPr>
              <p:spPr bwMode="auto">
                <a:xfrm>
                  <a:off x="8543926" y="5172076"/>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389052EF-3A92-42FF-A8F5-AE5C61CDE126}"/>
                    </a:ext>
                  </a:extLst>
                </p:cNvPr>
                <p:cNvSpPr>
                  <a:spLocks noChangeArrowheads="1"/>
                </p:cNvSpPr>
                <p:nvPr/>
              </p:nvSpPr>
              <p:spPr bwMode="auto">
                <a:xfrm>
                  <a:off x="8543926" y="52720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8" name="Freeform 240">
                  <a:extLst>
                    <a:ext uri="{FF2B5EF4-FFF2-40B4-BE49-F238E27FC236}">
                      <a16:creationId xmlns:a16="http://schemas.microsoft.com/office/drawing/2014/main" id="{2C35CD08-6BC0-4B8B-B687-87817D9AA065}"/>
                    </a:ext>
                  </a:extLst>
                </p:cNvPr>
                <p:cNvSpPr>
                  <a:spLocks/>
                </p:cNvSpPr>
                <p:nvPr/>
              </p:nvSpPr>
              <p:spPr bwMode="auto">
                <a:xfrm>
                  <a:off x="7881938" y="2409826"/>
                  <a:ext cx="1373188" cy="1693863"/>
                </a:xfrm>
                <a:custGeom>
                  <a:avLst/>
                  <a:gdLst>
                    <a:gd name="T0" fmla="*/ 434 w 865"/>
                    <a:gd name="T1" fmla="*/ 0 h 1067"/>
                    <a:gd name="T2" fmla="*/ 389 w 865"/>
                    <a:gd name="T3" fmla="*/ 2 h 1067"/>
                    <a:gd name="T4" fmla="*/ 304 w 865"/>
                    <a:gd name="T5" fmla="*/ 19 h 1067"/>
                    <a:gd name="T6" fmla="*/ 226 w 865"/>
                    <a:gd name="T7" fmla="*/ 52 h 1067"/>
                    <a:gd name="T8" fmla="*/ 157 w 865"/>
                    <a:gd name="T9" fmla="*/ 98 h 1067"/>
                    <a:gd name="T10" fmla="*/ 98 w 865"/>
                    <a:gd name="T11" fmla="*/ 158 h 1067"/>
                    <a:gd name="T12" fmla="*/ 52 w 865"/>
                    <a:gd name="T13" fmla="*/ 226 h 1067"/>
                    <a:gd name="T14" fmla="*/ 20 w 865"/>
                    <a:gd name="T15" fmla="*/ 304 h 1067"/>
                    <a:gd name="T16" fmla="*/ 2 w 865"/>
                    <a:gd name="T17" fmla="*/ 387 h 1067"/>
                    <a:gd name="T18" fmla="*/ 0 w 865"/>
                    <a:gd name="T19" fmla="*/ 432 h 1067"/>
                    <a:gd name="T20" fmla="*/ 0 w 865"/>
                    <a:gd name="T21" fmla="*/ 456 h 1067"/>
                    <a:gd name="T22" fmla="*/ 6 w 865"/>
                    <a:gd name="T23" fmla="*/ 502 h 1067"/>
                    <a:gd name="T24" fmla="*/ 15 w 865"/>
                    <a:gd name="T25" fmla="*/ 547 h 1067"/>
                    <a:gd name="T26" fmla="*/ 30 w 865"/>
                    <a:gd name="T27" fmla="*/ 589 h 1067"/>
                    <a:gd name="T28" fmla="*/ 48 w 865"/>
                    <a:gd name="T29" fmla="*/ 630 h 1067"/>
                    <a:gd name="T30" fmla="*/ 70 w 865"/>
                    <a:gd name="T31" fmla="*/ 669 h 1067"/>
                    <a:gd name="T32" fmla="*/ 96 w 865"/>
                    <a:gd name="T33" fmla="*/ 704 h 1067"/>
                    <a:gd name="T34" fmla="*/ 141 w 865"/>
                    <a:gd name="T35" fmla="*/ 752 h 1067"/>
                    <a:gd name="T36" fmla="*/ 154 w 865"/>
                    <a:gd name="T37" fmla="*/ 763 h 1067"/>
                    <a:gd name="T38" fmla="*/ 178 w 865"/>
                    <a:gd name="T39" fmla="*/ 787 h 1067"/>
                    <a:gd name="T40" fmla="*/ 219 w 865"/>
                    <a:gd name="T41" fmla="*/ 843 h 1067"/>
                    <a:gd name="T42" fmla="*/ 246 w 865"/>
                    <a:gd name="T43" fmla="*/ 906 h 1067"/>
                    <a:gd name="T44" fmla="*/ 261 w 865"/>
                    <a:gd name="T45" fmla="*/ 975 h 1067"/>
                    <a:gd name="T46" fmla="*/ 263 w 865"/>
                    <a:gd name="T47" fmla="*/ 1067 h 1067"/>
                    <a:gd name="T48" fmla="*/ 602 w 865"/>
                    <a:gd name="T49" fmla="*/ 1067 h 1067"/>
                    <a:gd name="T50" fmla="*/ 602 w 865"/>
                    <a:gd name="T51" fmla="*/ 1012 h 1067"/>
                    <a:gd name="T52" fmla="*/ 610 w 865"/>
                    <a:gd name="T53" fmla="*/ 939 h 1067"/>
                    <a:gd name="T54" fmla="*/ 632 w 865"/>
                    <a:gd name="T55" fmla="*/ 873 h 1067"/>
                    <a:gd name="T56" fmla="*/ 667 w 865"/>
                    <a:gd name="T57" fmla="*/ 813 h 1067"/>
                    <a:gd name="T58" fmla="*/ 711 w 865"/>
                    <a:gd name="T59" fmla="*/ 763 h 1067"/>
                    <a:gd name="T60" fmla="*/ 724 w 865"/>
                    <a:gd name="T61" fmla="*/ 752 h 1067"/>
                    <a:gd name="T62" fmla="*/ 756 w 865"/>
                    <a:gd name="T63" fmla="*/ 721 h 1067"/>
                    <a:gd name="T64" fmla="*/ 784 w 865"/>
                    <a:gd name="T65" fmla="*/ 686 h 1067"/>
                    <a:gd name="T66" fmla="*/ 808 w 865"/>
                    <a:gd name="T67" fmla="*/ 648 h 1067"/>
                    <a:gd name="T68" fmla="*/ 828 w 865"/>
                    <a:gd name="T69" fmla="*/ 610 h 1067"/>
                    <a:gd name="T70" fmla="*/ 843 w 865"/>
                    <a:gd name="T71" fmla="*/ 569 h 1067"/>
                    <a:gd name="T72" fmla="*/ 856 w 865"/>
                    <a:gd name="T73" fmla="*/ 524 h 1067"/>
                    <a:gd name="T74" fmla="*/ 863 w 865"/>
                    <a:gd name="T75" fmla="*/ 480 h 1067"/>
                    <a:gd name="T76" fmla="*/ 865 w 865"/>
                    <a:gd name="T77" fmla="*/ 432 h 1067"/>
                    <a:gd name="T78" fmla="*/ 865 w 865"/>
                    <a:gd name="T79" fmla="*/ 409 h 1067"/>
                    <a:gd name="T80" fmla="*/ 856 w 865"/>
                    <a:gd name="T81" fmla="*/ 345 h 1067"/>
                    <a:gd name="T82" fmla="*/ 832 w 865"/>
                    <a:gd name="T83" fmla="*/ 263 h 1067"/>
                    <a:gd name="T84" fmla="*/ 791 w 865"/>
                    <a:gd name="T85" fmla="*/ 191 h 1067"/>
                    <a:gd name="T86" fmla="*/ 739 w 865"/>
                    <a:gd name="T87" fmla="*/ 126 h 1067"/>
                    <a:gd name="T88" fmla="*/ 674 w 865"/>
                    <a:gd name="T89" fmla="*/ 74 h 1067"/>
                    <a:gd name="T90" fmla="*/ 600 w 865"/>
                    <a:gd name="T91" fmla="*/ 33 h 1067"/>
                    <a:gd name="T92" fmla="*/ 521 w 865"/>
                    <a:gd name="T93" fmla="*/ 7 h 1067"/>
                    <a:gd name="T94" fmla="*/ 456 w 865"/>
                    <a:gd name="T95" fmla="*/ 0 h 1067"/>
                    <a:gd name="T96" fmla="*/ 434 w 865"/>
                    <a:gd name="T9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5" h="1067">
                      <a:moveTo>
                        <a:pt x="434" y="0"/>
                      </a:moveTo>
                      <a:lnTo>
                        <a:pt x="434" y="0"/>
                      </a:lnTo>
                      <a:lnTo>
                        <a:pt x="411" y="0"/>
                      </a:lnTo>
                      <a:lnTo>
                        <a:pt x="389" y="2"/>
                      </a:lnTo>
                      <a:lnTo>
                        <a:pt x="345" y="7"/>
                      </a:lnTo>
                      <a:lnTo>
                        <a:pt x="304" y="19"/>
                      </a:lnTo>
                      <a:lnTo>
                        <a:pt x="265" y="33"/>
                      </a:lnTo>
                      <a:lnTo>
                        <a:pt x="226" y="52"/>
                      </a:lnTo>
                      <a:lnTo>
                        <a:pt x="191" y="74"/>
                      </a:lnTo>
                      <a:lnTo>
                        <a:pt x="157" y="98"/>
                      </a:lnTo>
                      <a:lnTo>
                        <a:pt x="126" y="126"/>
                      </a:lnTo>
                      <a:lnTo>
                        <a:pt x="98" y="158"/>
                      </a:lnTo>
                      <a:lnTo>
                        <a:pt x="74" y="191"/>
                      </a:lnTo>
                      <a:lnTo>
                        <a:pt x="52" y="226"/>
                      </a:lnTo>
                      <a:lnTo>
                        <a:pt x="33" y="263"/>
                      </a:lnTo>
                      <a:lnTo>
                        <a:pt x="20" y="304"/>
                      </a:lnTo>
                      <a:lnTo>
                        <a:pt x="9" y="345"/>
                      </a:lnTo>
                      <a:lnTo>
                        <a:pt x="2" y="387"/>
                      </a:lnTo>
                      <a:lnTo>
                        <a:pt x="0" y="409"/>
                      </a:lnTo>
                      <a:lnTo>
                        <a:pt x="0" y="432"/>
                      </a:lnTo>
                      <a:lnTo>
                        <a:pt x="0" y="432"/>
                      </a:lnTo>
                      <a:lnTo>
                        <a:pt x="0" y="456"/>
                      </a:lnTo>
                      <a:lnTo>
                        <a:pt x="2" y="480"/>
                      </a:lnTo>
                      <a:lnTo>
                        <a:pt x="6" y="502"/>
                      </a:lnTo>
                      <a:lnTo>
                        <a:pt x="9" y="524"/>
                      </a:lnTo>
                      <a:lnTo>
                        <a:pt x="15" y="547"/>
                      </a:lnTo>
                      <a:lnTo>
                        <a:pt x="22" y="569"/>
                      </a:lnTo>
                      <a:lnTo>
                        <a:pt x="30" y="589"/>
                      </a:lnTo>
                      <a:lnTo>
                        <a:pt x="39" y="610"/>
                      </a:lnTo>
                      <a:lnTo>
                        <a:pt x="48" y="630"/>
                      </a:lnTo>
                      <a:lnTo>
                        <a:pt x="59" y="648"/>
                      </a:lnTo>
                      <a:lnTo>
                        <a:pt x="70" y="669"/>
                      </a:lnTo>
                      <a:lnTo>
                        <a:pt x="83" y="686"/>
                      </a:lnTo>
                      <a:lnTo>
                        <a:pt x="96" y="704"/>
                      </a:lnTo>
                      <a:lnTo>
                        <a:pt x="109" y="721"/>
                      </a:lnTo>
                      <a:lnTo>
                        <a:pt x="141" y="752"/>
                      </a:lnTo>
                      <a:lnTo>
                        <a:pt x="141" y="752"/>
                      </a:lnTo>
                      <a:lnTo>
                        <a:pt x="154" y="763"/>
                      </a:lnTo>
                      <a:lnTo>
                        <a:pt x="154" y="763"/>
                      </a:lnTo>
                      <a:lnTo>
                        <a:pt x="178" y="787"/>
                      </a:lnTo>
                      <a:lnTo>
                        <a:pt x="200" y="813"/>
                      </a:lnTo>
                      <a:lnTo>
                        <a:pt x="219" y="843"/>
                      </a:lnTo>
                      <a:lnTo>
                        <a:pt x="233" y="873"/>
                      </a:lnTo>
                      <a:lnTo>
                        <a:pt x="246" y="906"/>
                      </a:lnTo>
                      <a:lnTo>
                        <a:pt x="256" y="939"/>
                      </a:lnTo>
                      <a:lnTo>
                        <a:pt x="261" y="975"/>
                      </a:lnTo>
                      <a:lnTo>
                        <a:pt x="263" y="1012"/>
                      </a:lnTo>
                      <a:lnTo>
                        <a:pt x="263" y="1067"/>
                      </a:lnTo>
                      <a:lnTo>
                        <a:pt x="434" y="1067"/>
                      </a:lnTo>
                      <a:lnTo>
                        <a:pt x="602" y="1067"/>
                      </a:lnTo>
                      <a:lnTo>
                        <a:pt x="602" y="1012"/>
                      </a:lnTo>
                      <a:lnTo>
                        <a:pt x="602" y="1012"/>
                      </a:lnTo>
                      <a:lnTo>
                        <a:pt x="604" y="975"/>
                      </a:lnTo>
                      <a:lnTo>
                        <a:pt x="610" y="939"/>
                      </a:lnTo>
                      <a:lnTo>
                        <a:pt x="619" y="906"/>
                      </a:lnTo>
                      <a:lnTo>
                        <a:pt x="632" y="873"/>
                      </a:lnTo>
                      <a:lnTo>
                        <a:pt x="647" y="843"/>
                      </a:lnTo>
                      <a:lnTo>
                        <a:pt x="667" y="813"/>
                      </a:lnTo>
                      <a:lnTo>
                        <a:pt x="687" y="787"/>
                      </a:lnTo>
                      <a:lnTo>
                        <a:pt x="711" y="763"/>
                      </a:lnTo>
                      <a:lnTo>
                        <a:pt x="711" y="763"/>
                      </a:lnTo>
                      <a:lnTo>
                        <a:pt x="724" y="752"/>
                      </a:lnTo>
                      <a:lnTo>
                        <a:pt x="724" y="752"/>
                      </a:lnTo>
                      <a:lnTo>
                        <a:pt x="756" y="721"/>
                      </a:lnTo>
                      <a:lnTo>
                        <a:pt x="769" y="704"/>
                      </a:lnTo>
                      <a:lnTo>
                        <a:pt x="784" y="686"/>
                      </a:lnTo>
                      <a:lnTo>
                        <a:pt x="795" y="669"/>
                      </a:lnTo>
                      <a:lnTo>
                        <a:pt x="808" y="648"/>
                      </a:lnTo>
                      <a:lnTo>
                        <a:pt x="817" y="630"/>
                      </a:lnTo>
                      <a:lnTo>
                        <a:pt x="828" y="610"/>
                      </a:lnTo>
                      <a:lnTo>
                        <a:pt x="836" y="589"/>
                      </a:lnTo>
                      <a:lnTo>
                        <a:pt x="843" y="569"/>
                      </a:lnTo>
                      <a:lnTo>
                        <a:pt x="850" y="547"/>
                      </a:lnTo>
                      <a:lnTo>
                        <a:pt x="856" y="524"/>
                      </a:lnTo>
                      <a:lnTo>
                        <a:pt x="860" y="502"/>
                      </a:lnTo>
                      <a:lnTo>
                        <a:pt x="863" y="480"/>
                      </a:lnTo>
                      <a:lnTo>
                        <a:pt x="865" y="456"/>
                      </a:lnTo>
                      <a:lnTo>
                        <a:pt x="865" y="432"/>
                      </a:lnTo>
                      <a:lnTo>
                        <a:pt x="865" y="432"/>
                      </a:lnTo>
                      <a:lnTo>
                        <a:pt x="865" y="409"/>
                      </a:lnTo>
                      <a:lnTo>
                        <a:pt x="863" y="387"/>
                      </a:lnTo>
                      <a:lnTo>
                        <a:pt x="856" y="345"/>
                      </a:lnTo>
                      <a:lnTo>
                        <a:pt x="847" y="304"/>
                      </a:lnTo>
                      <a:lnTo>
                        <a:pt x="832" y="263"/>
                      </a:lnTo>
                      <a:lnTo>
                        <a:pt x="813" y="226"/>
                      </a:lnTo>
                      <a:lnTo>
                        <a:pt x="791" y="191"/>
                      </a:lnTo>
                      <a:lnTo>
                        <a:pt x="767" y="158"/>
                      </a:lnTo>
                      <a:lnTo>
                        <a:pt x="739" y="126"/>
                      </a:lnTo>
                      <a:lnTo>
                        <a:pt x="708" y="98"/>
                      </a:lnTo>
                      <a:lnTo>
                        <a:pt x="674" y="74"/>
                      </a:lnTo>
                      <a:lnTo>
                        <a:pt x="639" y="52"/>
                      </a:lnTo>
                      <a:lnTo>
                        <a:pt x="600" y="33"/>
                      </a:lnTo>
                      <a:lnTo>
                        <a:pt x="561" y="19"/>
                      </a:lnTo>
                      <a:lnTo>
                        <a:pt x="521" y="7"/>
                      </a:lnTo>
                      <a:lnTo>
                        <a:pt x="476" y="2"/>
                      </a:lnTo>
                      <a:lnTo>
                        <a:pt x="456" y="0"/>
                      </a:lnTo>
                      <a:lnTo>
                        <a:pt x="434" y="0"/>
                      </a:lnTo>
                      <a:lnTo>
                        <a:pt x="434" y="0"/>
                      </a:lnTo>
                      <a:close/>
                    </a:path>
                  </a:pathLst>
                </a:custGeom>
                <a:solidFill>
                  <a:srgbClr val="FDD300"/>
                </a:solidFill>
                <a:ln w="222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241">
                  <a:extLst>
                    <a:ext uri="{FF2B5EF4-FFF2-40B4-BE49-F238E27FC236}">
                      <a16:creationId xmlns:a16="http://schemas.microsoft.com/office/drawing/2014/main" id="{48363F46-C1B1-4332-8335-A2F8F0FAF7A4}"/>
                    </a:ext>
                  </a:extLst>
                </p:cNvPr>
                <p:cNvSpPr>
                  <a:spLocks noEditPoints="1"/>
                </p:cNvSpPr>
                <p:nvPr/>
              </p:nvSpPr>
              <p:spPr bwMode="auto">
                <a:xfrm>
                  <a:off x="8275638" y="4079876"/>
                  <a:ext cx="585788" cy="333375"/>
                </a:xfrm>
                <a:custGeom>
                  <a:avLst/>
                  <a:gdLst>
                    <a:gd name="T0" fmla="*/ 369 w 369"/>
                    <a:gd name="T1" fmla="*/ 210 h 210"/>
                    <a:gd name="T2" fmla="*/ 0 w 369"/>
                    <a:gd name="T3" fmla="*/ 210 h 210"/>
                    <a:gd name="T4" fmla="*/ 0 w 369"/>
                    <a:gd name="T5" fmla="*/ 0 h 210"/>
                    <a:gd name="T6" fmla="*/ 369 w 369"/>
                    <a:gd name="T7" fmla="*/ 0 h 210"/>
                    <a:gd name="T8" fmla="*/ 369 w 369"/>
                    <a:gd name="T9" fmla="*/ 210 h 210"/>
                    <a:gd name="T10" fmla="*/ 30 w 369"/>
                    <a:gd name="T11" fmla="*/ 180 h 210"/>
                    <a:gd name="T12" fmla="*/ 339 w 369"/>
                    <a:gd name="T13" fmla="*/ 180 h 210"/>
                    <a:gd name="T14" fmla="*/ 339 w 369"/>
                    <a:gd name="T15" fmla="*/ 32 h 210"/>
                    <a:gd name="T16" fmla="*/ 30 w 369"/>
                    <a:gd name="T17" fmla="*/ 32 h 210"/>
                    <a:gd name="T18" fmla="*/ 30 w 369"/>
                    <a:gd name="T19"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10">
                      <a:moveTo>
                        <a:pt x="369" y="210"/>
                      </a:moveTo>
                      <a:lnTo>
                        <a:pt x="0" y="210"/>
                      </a:lnTo>
                      <a:lnTo>
                        <a:pt x="0" y="0"/>
                      </a:lnTo>
                      <a:lnTo>
                        <a:pt x="369" y="0"/>
                      </a:lnTo>
                      <a:lnTo>
                        <a:pt x="369" y="210"/>
                      </a:lnTo>
                      <a:close/>
                      <a:moveTo>
                        <a:pt x="30" y="180"/>
                      </a:moveTo>
                      <a:lnTo>
                        <a:pt x="339" y="180"/>
                      </a:lnTo>
                      <a:lnTo>
                        <a:pt x="339" y="32"/>
                      </a:lnTo>
                      <a:lnTo>
                        <a:pt x="30" y="32"/>
                      </a:lnTo>
                      <a:lnTo>
                        <a:pt x="30"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44F504D5-7A7E-4ACC-BCF5-A92044FCFA7D}"/>
                    </a:ext>
                  </a:extLst>
                </p:cNvPr>
                <p:cNvSpPr>
                  <a:spLocks noChangeArrowheads="1"/>
                </p:cNvSpPr>
                <p:nvPr/>
              </p:nvSpPr>
              <p:spPr bwMode="auto">
                <a:xfrm>
                  <a:off x="8250238" y="4079876"/>
                  <a:ext cx="63817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C1CBD50D-402F-4749-99F6-343DEE0C6B5F}"/>
                    </a:ext>
                  </a:extLst>
                </p:cNvPr>
                <p:cNvSpPr>
                  <a:spLocks noChangeArrowheads="1"/>
                </p:cNvSpPr>
                <p:nvPr/>
              </p:nvSpPr>
              <p:spPr bwMode="auto">
                <a:xfrm>
                  <a:off x="8250238" y="4175126"/>
                  <a:ext cx="638175"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AF44BB8C-3666-440F-AA8D-1F2444422749}"/>
                    </a:ext>
                  </a:extLst>
                </p:cNvPr>
                <p:cNvSpPr>
                  <a:spLocks noChangeArrowheads="1"/>
                </p:cNvSpPr>
                <p:nvPr/>
              </p:nvSpPr>
              <p:spPr bwMode="auto">
                <a:xfrm>
                  <a:off x="8250238" y="4271963"/>
                  <a:ext cx="6381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E9F10FF6-3852-4486-BFA3-65DD08A32BF4}"/>
                    </a:ext>
                  </a:extLst>
                </p:cNvPr>
                <p:cNvSpPr>
                  <a:spLocks noChangeArrowheads="1"/>
                </p:cNvSpPr>
                <p:nvPr/>
              </p:nvSpPr>
              <p:spPr bwMode="auto">
                <a:xfrm>
                  <a:off x="8250238" y="4365626"/>
                  <a:ext cx="638175"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4" name="Freeform 246">
                  <a:extLst>
                    <a:ext uri="{FF2B5EF4-FFF2-40B4-BE49-F238E27FC236}">
                      <a16:creationId xmlns:a16="http://schemas.microsoft.com/office/drawing/2014/main" id="{FA179A60-74EB-4200-9514-9AD1B05F8A69}"/>
                    </a:ext>
                  </a:extLst>
                </p:cNvPr>
                <p:cNvSpPr>
                  <a:spLocks noEditPoints="1"/>
                </p:cNvSpPr>
                <p:nvPr/>
              </p:nvSpPr>
              <p:spPr bwMode="auto">
                <a:xfrm>
                  <a:off x="8443913" y="4365626"/>
                  <a:ext cx="249238" cy="155575"/>
                </a:xfrm>
                <a:custGeom>
                  <a:avLst/>
                  <a:gdLst>
                    <a:gd name="T0" fmla="*/ 157 w 157"/>
                    <a:gd name="T1" fmla="*/ 98 h 98"/>
                    <a:gd name="T2" fmla="*/ 0 w 157"/>
                    <a:gd name="T3" fmla="*/ 98 h 98"/>
                    <a:gd name="T4" fmla="*/ 0 w 157"/>
                    <a:gd name="T5" fmla="*/ 0 h 98"/>
                    <a:gd name="T6" fmla="*/ 157 w 157"/>
                    <a:gd name="T7" fmla="*/ 0 h 98"/>
                    <a:gd name="T8" fmla="*/ 157 w 157"/>
                    <a:gd name="T9" fmla="*/ 98 h 98"/>
                    <a:gd name="T10" fmla="*/ 30 w 157"/>
                    <a:gd name="T11" fmla="*/ 69 h 98"/>
                    <a:gd name="T12" fmla="*/ 128 w 157"/>
                    <a:gd name="T13" fmla="*/ 69 h 98"/>
                    <a:gd name="T14" fmla="*/ 128 w 157"/>
                    <a:gd name="T15" fmla="*/ 30 h 98"/>
                    <a:gd name="T16" fmla="*/ 30 w 157"/>
                    <a:gd name="T17" fmla="*/ 30 h 98"/>
                    <a:gd name="T18" fmla="*/ 30 w 157"/>
                    <a:gd name="T19" fmla="*/ 6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8">
                      <a:moveTo>
                        <a:pt x="157" y="98"/>
                      </a:moveTo>
                      <a:lnTo>
                        <a:pt x="0" y="98"/>
                      </a:lnTo>
                      <a:lnTo>
                        <a:pt x="0" y="0"/>
                      </a:lnTo>
                      <a:lnTo>
                        <a:pt x="157" y="0"/>
                      </a:lnTo>
                      <a:lnTo>
                        <a:pt x="157" y="98"/>
                      </a:lnTo>
                      <a:close/>
                      <a:moveTo>
                        <a:pt x="30" y="69"/>
                      </a:moveTo>
                      <a:lnTo>
                        <a:pt x="128" y="69"/>
                      </a:lnTo>
                      <a:lnTo>
                        <a:pt x="128" y="30"/>
                      </a:lnTo>
                      <a:lnTo>
                        <a:pt x="30" y="30"/>
                      </a:lnTo>
                      <a:lnTo>
                        <a:pt x="3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A955F91C-F774-4BF6-AEB1-172034682396}"/>
                    </a:ext>
                  </a:extLst>
                </p:cNvPr>
                <p:cNvSpPr>
                  <a:spLocks noChangeArrowheads="1"/>
                </p:cNvSpPr>
                <p:nvPr/>
              </p:nvSpPr>
              <p:spPr bwMode="auto">
                <a:xfrm>
                  <a:off x="8543926" y="3471863"/>
                  <a:ext cx="49213" cy="631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48">
                  <a:extLst>
                    <a:ext uri="{FF2B5EF4-FFF2-40B4-BE49-F238E27FC236}">
                      <a16:creationId xmlns:a16="http://schemas.microsoft.com/office/drawing/2014/main" id="{20BA89EC-750D-4B3D-8770-1E27FD8E862F}"/>
                    </a:ext>
                  </a:extLst>
                </p:cNvPr>
                <p:cNvSpPr>
                  <a:spLocks/>
                </p:cNvSpPr>
                <p:nvPr/>
              </p:nvSpPr>
              <p:spPr bwMode="auto">
                <a:xfrm>
                  <a:off x="8375651" y="2968626"/>
                  <a:ext cx="385763" cy="255588"/>
                </a:xfrm>
                <a:custGeom>
                  <a:avLst/>
                  <a:gdLst>
                    <a:gd name="T0" fmla="*/ 145 w 243"/>
                    <a:gd name="T1" fmla="*/ 161 h 161"/>
                    <a:gd name="T2" fmla="*/ 98 w 243"/>
                    <a:gd name="T3" fmla="*/ 69 h 161"/>
                    <a:gd name="T4" fmla="*/ 85 w 243"/>
                    <a:gd name="T5" fmla="*/ 95 h 161"/>
                    <a:gd name="T6" fmla="*/ 0 w 243"/>
                    <a:gd name="T7" fmla="*/ 95 h 161"/>
                    <a:gd name="T8" fmla="*/ 0 w 243"/>
                    <a:gd name="T9" fmla="*/ 65 h 161"/>
                    <a:gd name="T10" fmla="*/ 65 w 243"/>
                    <a:gd name="T11" fmla="*/ 65 h 161"/>
                    <a:gd name="T12" fmla="*/ 98 w 243"/>
                    <a:gd name="T13" fmla="*/ 0 h 161"/>
                    <a:gd name="T14" fmla="*/ 145 w 243"/>
                    <a:gd name="T15" fmla="*/ 93 h 161"/>
                    <a:gd name="T16" fmla="*/ 160 w 243"/>
                    <a:gd name="T17" fmla="*/ 65 h 161"/>
                    <a:gd name="T18" fmla="*/ 243 w 243"/>
                    <a:gd name="T19" fmla="*/ 65 h 161"/>
                    <a:gd name="T20" fmla="*/ 243 w 243"/>
                    <a:gd name="T21" fmla="*/ 95 h 161"/>
                    <a:gd name="T22" fmla="*/ 178 w 243"/>
                    <a:gd name="T23" fmla="*/ 95 h 161"/>
                    <a:gd name="T24" fmla="*/ 145 w 243"/>
                    <a:gd name="T25"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161">
                      <a:moveTo>
                        <a:pt x="145" y="161"/>
                      </a:moveTo>
                      <a:lnTo>
                        <a:pt x="98" y="69"/>
                      </a:lnTo>
                      <a:lnTo>
                        <a:pt x="85" y="95"/>
                      </a:lnTo>
                      <a:lnTo>
                        <a:pt x="0" y="95"/>
                      </a:lnTo>
                      <a:lnTo>
                        <a:pt x="0" y="65"/>
                      </a:lnTo>
                      <a:lnTo>
                        <a:pt x="65" y="65"/>
                      </a:lnTo>
                      <a:lnTo>
                        <a:pt x="98" y="0"/>
                      </a:lnTo>
                      <a:lnTo>
                        <a:pt x="145" y="93"/>
                      </a:lnTo>
                      <a:lnTo>
                        <a:pt x="160" y="65"/>
                      </a:lnTo>
                      <a:lnTo>
                        <a:pt x="243" y="65"/>
                      </a:lnTo>
                      <a:lnTo>
                        <a:pt x="243" y="95"/>
                      </a:lnTo>
                      <a:lnTo>
                        <a:pt x="178" y="95"/>
                      </a:lnTo>
                      <a:lnTo>
                        <a:pt x="145"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7" name="Freeform 249">
                  <a:extLst>
                    <a:ext uri="{FF2B5EF4-FFF2-40B4-BE49-F238E27FC236}">
                      <a16:creationId xmlns:a16="http://schemas.microsoft.com/office/drawing/2014/main" id="{AD70F6AF-71A7-4E8D-89D2-5EB9A9290F36}"/>
                    </a:ext>
                  </a:extLst>
                </p:cNvPr>
                <p:cNvSpPr>
                  <a:spLocks/>
                </p:cNvSpPr>
                <p:nvPr/>
              </p:nvSpPr>
              <p:spPr bwMode="auto">
                <a:xfrm>
                  <a:off x="8334376" y="3121026"/>
                  <a:ext cx="468313" cy="395288"/>
                </a:xfrm>
                <a:custGeom>
                  <a:avLst/>
                  <a:gdLst>
                    <a:gd name="T0" fmla="*/ 149 w 295"/>
                    <a:gd name="T1" fmla="*/ 249 h 249"/>
                    <a:gd name="T2" fmla="*/ 0 w 295"/>
                    <a:gd name="T3" fmla="*/ 17 h 249"/>
                    <a:gd name="T4" fmla="*/ 26 w 295"/>
                    <a:gd name="T5" fmla="*/ 0 h 249"/>
                    <a:gd name="T6" fmla="*/ 149 w 295"/>
                    <a:gd name="T7" fmla="*/ 193 h 249"/>
                    <a:gd name="T8" fmla="*/ 269 w 295"/>
                    <a:gd name="T9" fmla="*/ 0 h 249"/>
                    <a:gd name="T10" fmla="*/ 295 w 295"/>
                    <a:gd name="T11" fmla="*/ 17 h 249"/>
                    <a:gd name="T12" fmla="*/ 149 w 29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295" h="249">
                      <a:moveTo>
                        <a:pt x="149" y="249"/>
                      </a:moveTo>
                      <a:lnTo>
                        <a:pt x="0" y="17"/>
                      </a:lnTo>
                      <a:lnTo>
                        <a:pt x="26" y="0"/>
                      </a:lnTo>
                      <a:lnTo>
                        <a:pt x="149" y="193"/>
                      </a:lnTo>
                      <a:lnTo>
                        <a:pt x="269" y="0"/>
                      </a:lnTo>
                      <a:lnTo>
                        <a:pt x="295" y="17"/>
                      </a:lnTo>
                      <a:lnTo>
                        <a:pt x="149"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8" name="Freeform 250">
                  <a:extLst>
                    <a:ext uri="{FF2B5EF4-FFF2-40B4-BE49-F238E27FC236}">
                      <a16:creationId xmlns:a16="http://schemas.microsoft.com/office/drawing/2014/main" id="{C73B7F44-808D-4D7E-B6A4-2F8A70351920}"/>
                    </a:ext>
                  </a:extLst>
                </p:cNvPr>
                <p:cNvSpPr>
                  <a:spLocks noEditPoints="1"/>
                </p:cNvSpPr>
                <p:nvPr/>
              </p:nvSpPr>
              <p:spPr bwMode="auto">
                <a:xfrm>
                  <a:off x="8255001" y="3024188"/>
                  <a:ext cx="144463" cy="144463"/>
                </a:xfrm>
                <a:custGeom>
                  <a:avLst/>
                  <a:gdLst>
                    <a:gd name="T0" fmla="*/ 47 w 91"/>
                    <a:gd name="T1" fmla="*/ 91 h 91"/>
                    <a:gd name="T2" fmla="*/ 47 w 91"/>
                    <a:gd name="T3" fmla="*/ 91 h 91"/>
                    <a:gd name="T4" fmla="*/ 37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2 w 91"/>
                    <a:gd name="T17" fmla="*/ 54 h 91"/>
                    <a:gd name="T18" fmla="*/ 0 w 91"/>
                    <a:gd name="T19" fmla="*/ 45 h 91"/>
                    <a:gd name="T20" fmla="*/ 0 w 91"/>
                    <a:gd name="T21" fmla="*/ 45 h 91"/>
                    <a:gd name="T22" fmla="*/ 2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7 w 91"/>
                    <a:gd name="T35" fmla="*/ 0 h 91"/>
                    <a:gd name="T36" fmla="*/ 47 w 91"/>
                    <a:gd name="T37" fmla="*/ 0 h 91"/>
                    <a:gd name="T38" fmla="*/ 47 w 91"/>
                    <a:gd name="T39" fmla="*/ 0 h 91"/>
                    <a:gd name="T40" fmla="*/ 56 w 91"/>
                    <a:gd name="T41" fmla="*/ 0 h 91"/>
                    <a:gd name="T42" fmla="*/ 63 w 91"/>
                    <a:gd name="T43" fmla="*/ 4 h 91"/>
                    <a:gd name="T44" fmla="*/ 73 w 91"/>
                    <a:gd name="T45" fmla="*/ 8 h 91"/>
                    <a:gd name="T46" fmla="*/ 78 w 91"/>
                    <a:gd name="T47" fmla="*/ 13 h 91"/>
                    <a:gd name="T48" fmla="*/ 84 w 91"/>
                    <a:gd name="T49" fmla="*/ 21 h 91"/>
                    <a:gd name="T50" fmla="*/ 87 w 91"/>
                    <a:gd name="T51" fmla="*/ 28 h 91"/>
                    <a:gd name="T52" fmla="*/ 91 w 91"/>
                    <a:gd name="T53" fmla="*/ 35 h 91"/>
                    <a:gd name="T54" fmla="*/ 91 w 91"/>
                    <a:gd name="T55" fmla="*/ 45 h 91"/>
                    <a:gd name="T56" fmla="*/ 91 w 91"/>
                    <a:gd name="T57" fmla="*/ 45 h 91"/>
                    <a:gd name="T58" fmla="*/ 91 w 91"/>
                    <a:gd name="T59" fmla="*/ 54 h 91"/>
                    <a:gd name="T60" fmla="*/ 87 w 91"/>
                    <a:gd name="T61" fmla="*/ 63 h 91"/>
                    <a:gd name="T62" fmla="*/ 84 w 91"/>
                    <a:gd name="T63" fmla="*/ 71 h 91"/>
                    <a:gd name="T64" fmla="*/ 78 w 91"/>
                    <a:gd name="T65" fmla="*/ 78 h 91"/>
                    <a:gd name="T66" fmla="*/ 73 w 91"/>
                    <a:gd name="T67" fmla="*/ 84 h 91"/>
                    <a:gd name="T68" fmla="*/ 63 w 91"/>
                    <a:gd name="T69" fmla="*/ 87 h 91"/>
                    <a:gd name="T70" fmla="*/ 56 w 91"/>
                    <a:gd name="T71" fmla="*/ 89 h 91"/>
                    <a:gd name="T72" fmla="*/ 47 w 91"/>
                    <a:gd name="T73" fmla="*/ 91 h 91"/>
                    <a:gd name="T74" fmla="*/ 47 w 91"/>
                    <a:gd name="T75" fmla="*/ 91 h 91"/>
                    <a:gd name="T76" fmla="*/ 47 w 91"/>
                    <a:gd name="T77" fmla="*/ 30 h 91"/>
                    <a:gd name="T78" fmla="*/ 47 w 91"/>
                    <a:gd name="T79" fmla="*/ 30 h 91"/>
                    <a:gd name="T80" fmla="*/ 41 w 91"/>
                    <a:gd name="T81" fmla="*/ 32 h 91"/>
                    <a:gd name="T82" fmla="*/ 35 w 91"/>
                    <a:gd name="T83" fmla="*/ 35 h 91"/>
                    <a:gd name="T84" fmla="*/ 32 w 91"/>
                    <a:gd name="T85" fmla="*/ 39 h 91"/>
                    <a:gd name="T86" fmla="*/ 32 w 91"/>
                    <a:gd name="T87" fmla="*/ 45 h 91"/>
                    <a:gd name="T88" fmla="*/ 32 w 91"/>
                    <a:gd name="T89" fmla="*/ 45 h 91"/>
                    <a:gd name="T90" fmla="*/ 32 w 91"/>
                    <a:gd name="T91" fmla="*/ 50 h 91"/>
                    <a:gd name="T92" fmla="*/ 35 w 91"/>
                    <a:gd name="T93" fmla="*/ 56 h 91"/>
                    <a:gd name="T94" fmla="*/ 41 w 91"/>
                    <a:gd name="T95" fmla="*/ 60 h 91"/>
                    <a:gd name="T96" fmla="*/ 47 w 91"/>
                    <a:gd name="T97" fmla="*/ 60 h 91"/>
                    <a:gd name="T98" fmla="*/ 47 w 91"/>
                    <a:gd name="T99" fmla="*/ 60 h 91"/>
                    <a:gd name="T100" fmla="*/ 52 w 91"/>
                    <a:gd name="T101" fmla="*/ 60 h 91"/>
                    <a:gd name="T102" fmla="*/ 58 w 91"/>
                    <a:gd name="T103" fmla="*/ 56 h 91"/>
                    <a:gd name="T104" fmla="*/ 60 w 91"/>
                    <a:gd name="T105" fmla="*/ 50 h 91"/>
                    <a:gd name="T106" fmla="*/ 61 w 91"/>
                    <a:gd name="T107" fmla="*/ 45 h 91"/>
                    <a:gd name="T108" fmla="*/ 61 w 91"/>
                    <a:gd name="T109" fmla="*/ 45 h 91"/>
                    <a:gd name="T110" fmla="*/ 60 w 91"/>
                    <a:gd name="T111" fmla="*/ 39 h 91"/>
                    <a:gd name="T112" fmla="*/ 58 w 91"/>
                    <a:gd name="T113" fmla="*/ 35 h 91"/>
                    <a:gd name="T114" fmla="*/ 52 w 91"/>
                    <a:gd name="T115" fmla="*/ 32 h 91"/>
                    <a:gd name="T116" fmla="*/ 47 w 91"/>
                    <a:gd name="T117" fmla="*/ 30 h 91"/>
                    <a:gd name="T118" fmla="*/ 47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7" y="91"/>
                      </a:moveTo>
                      <a:lnTo>
                        <a:pt x="47" y="91"/>
                      </a:lnTo>
                      <a:lnTo>
                        <a:pt x="37" y="89"/>
                      </a:lnTo>
                      <a:lnTo>
                        <a:pt x="28" y="87"/>
                      </a:lnTo>
                      <a:lnTo>
                        <a:pt x="21" y="84"/>
                      </a:lnTo>
                      <a:lnTo>
                        <a:pt x="13" y="78"/>
                      </a:lnTo>
                      <a:lnTo>
                        <a:pt x="8" y="71"/>
                      </a:lnTo>
                      <a:lnTo>
                        <a:pt x="4" y="63"/>
                      </a:lnTo>
                      <a:lnTo>
                        <a:pt x="2" y="54"/>
                      </a:lnTo>
                      <a:lnTo>
                        <a:pt x="0" y="45"/>
                      </a:lnTo>
                      <a:lnTo>
                        <a:pt x="0" y="45"/>
                      </a:lnTo>
                      <a:lnTo>
                        <a:pt x="2" y="35"/>
                      </a:lnTo>
                      <a:lnTo>
                        <a:pt x="4" y="28"/>
                      </a:lnTo>
                      <a:lnTo>
                        <a:pt x="8" y="21"/>
                      </a:lnTo>
                      <a:lnTo>
                        <a:pt x="13" y="13"/>
                      </a:lnTo>
                      <a:lnTo>
                        <a:pt x="21" y="8"/>
                      </a:lnTo>
                      <a:lnTo>
                        <a:pt x="28" y="4"/>
                      </a:lnTo>
                      <a:lnTo>
                        <a:pt x="37" y="0"/>
                      </a:lnTo>
                      <a:lnTo>
                        <a:pt x="47" y="0"/>
                      </a:lnTo>
                      <a:lnTo>
                        <a:pt x="47" y="0"/>
                      </a:lnTo>
                      <a:lnTo>
                        <a:pt x="56" y="0"/>
                      </a:lnTo>
                      <a:lnTo>
                        <a:pt x="63" y="4"/>
                      </a:lnTo>
                      <a:lnTo>
                        <a:pt x="73" y="8"/>
                      </a:lnTo>
                      <a:lnTo>
                        <a:pt x="78" y="13"/>
                      </a:lnTo>
                      <a:lnTo>
                        <a:pt x="84" y="21"/>
                      </a:lnTo>
                      <a:lnTo>
                        <a:pt x="87" y="28"/>
                      </a:lnTo>
                      <a:lnTo>
                        <a:pt x="91" y="35"/>
                      </a:lnTo>
                      <a:lnTo>
                        <a:pt x="91" y="45"/>
                      </a:lnTo>
                      <a:lnTo>
                        <a:pt x="91" y="45"/>
                      </a:lnTo>
                      <a:lnTo>
                        <a:pt x="91" y="54"/>
                      </a:lnTo>
                      <a:lnTo>
                        <a:pt x="87" y="63"/>
                      </a:lnTo>
                      <a:lnTo>
                        <a:pt x="84" y="71"/>
                      </a:lnTo>
                      <a:lnTo>
                        <a:pt x="78" y="78"/>
                      </a:lnTo>
                      <a:lnTo>
                        <a:pt x="73" y="84"/>
                      </a:lnTo>
                      <a:lnTo>
                        <a:pt x="63" y="87"/>
                      </a:lnTo>
                      <a:lnTo>
                        <a:pt x="56" y="89"/>
                      </a:lnTo>
                      <a:lnTo>
                        <a:pt x="47" y="91"/>
                      </a:lnTo>
                      <a:lnTo>
                        <a:pt x="47" y="91"/>
                      </a:lnTo>
                      <a:close/>
                      <a:moveTo>
                        <a:pt x="47" y="30"/>
                      </a:moveTo>
                      <a:lnTo>
                        <a:pt x="47" y="30"/>
                      </a:lnTo>
                      <a:lnTo>
                        <a:pt x="41" y="32"/>
                      </a:lnTo>
                      <a:lnTo>
                        <a:pt x="35" y="35"/>
                      </a:lnTo>
                      <a:lnTo>
                        <a:pt x="32" y="39"/>
                      </a:lnTo>
                      <a:lnTo>
                        <a:pt x="32" y="45"/>
                      </a:lnTo>
                      <a:lnTo>
                        <a:pt x="32" y="45"/>
                      </a:lnTo>
                      <a:lnTo>
                        <a:pt x="32" y="50"/>
                      </a:lnTo>
                      <a:lnTo>
                        <a:pt x="35" y="56"/>
                      </a:lnTo>
                      <a:lnTo>
                        <a:pt x="41" y="60"/>
                      </a:lnTo>
                      <a:lnTo>
                        <a:pt x="47" y="60"/>
                      </a:lnTo>
                      <a:lnTo>
                        <a:pt x="47" y="60"/>
                      </a:lnTo>
                      <a:lnTo>
                        <a:pt x="52" y="60"/>
                      </a:lnTo>
                      <a:lnTo>
                        <a:pt x="58" y="56"/>
                      </a:lnTo>
                      <a:lnTo>
                        <a:pt x="60" y="50"/>
                      </a:lnTo>
                      <a:lnTo>
                        <a:pt x="61" y="45"/>
                      </a:lnTo>
                      <a:lnTo>
                        <a:pt x="61" y="45"/>
                      </a:lnTo>
                      <a:lnTo>
                        <a:pt x="60" y="39"/>
                      </a:lnTo>
                      <a:lnTo>
                        <a:pt x="58" y="35"/>
                      </a:lnTo>
                      <a:lnTo>
                        <a:pt x="52" y="32"/>
                      </a:lnTo>
                      <a:lnTo>
                        <a:pt x="47" y="30"/>
                      </a:lnTo>
                      <a:lnTo>
                        <a:pt x="4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9" name="Freeform 251">
                  <a:extLst>
                    <a:ext uri="{FF2B5EF4-FFF2-40B4-BE49-F238E27FC236}">
                      <a16:creationId xmlns:a16="http://schemas.microsoft.com/office/drawing/2014/main" id="{8912995F-B8C5-4317-80BC-C331A0BFC16E}"/>
                    </a:ext>
                  </a:extLst>
                </p:cNvPr>
                <p:cNvSpPr>
                  <a:spLocks noEditPoints="1"/>
                </p:cNvSpPr>
                <p:nvPr/>
              </p:nvSpPr>
              <p:spPr bwMode="auto">
                <a:xfrm>
                  <a:off x="8737601" y="3024188"/>
                  <a:ext cx="144463" cy="144463"/>
                </a:xfrm>
                <a:custGeom>
                  <a:avLst/>
                  <a:gdLst>
                    <a:gd name="T0" fmla="*/ 45 w 91"/>
                    <a:gd name="T1" fmla="*/ 91 h 91"/>
                    <a:gd name="T2" fmla="*/ 45 w 91"/>
                    <a:gd name="T3" fmla="*/ 91 h 91"/>
                    <a:gd name="T4" fmla="*/ 35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0 w 91"/>
                    <a:gd name="T17" fmla="*/ 54 h 91"/>
                    <a:gd name="T18" fmla="*/ 0 w 91"/>
                    <a:gd name="T19" fmla="*/ 45 h 91"/>
                    <a:gd name="T20" fmla="*/ 0 w 91"/>
                    <a:gd name="T21" fmla="*/ 45 h 91"/>
                    <a:gd name="T22" fmla="*/ 0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5 w 91"/>
                    <a:gd name="T35" fmla="*/ 0 h 91"/>
                    <a:gd name="T36" fmla="*/ 45 w 91"/>
                    <a:gd name="T37" fmla="*/ 0 h 91"/>
                    <a:gd name="T38" fmla="*/ 45 w 91"/>
                    <a:gd name="T39" fmla="*/ 0 h 91"/>
                    <a:gd name="T40" fmla="*/ 54 w 91"/>
                    <a:gd name="T41" fmla="*/ 0 h 91"/>
                    <a:gd name="T42" fmla="*/ 63 w 91"/>
                    <a:gd name="T43" fmla="*/ 4 h 91"/>
                    <a:gd name="T44" fmla="*/ 71 w 91"/>
                    <a:gd name="T45" fmla="*/ 8 h 91"/>
                    <a:gd name="T46" fmla="*/ 78 w 91"/>
                    <a:gd name="T47" fmla="*/ 13 h 91"/>
                    <a:gd name="T48" fmla="*/ 84 w 91"/>
                    <a:gd name="T49" fmla="*/ 21 h 91"/>
                    <a:gd name="T50" fmla="*/ 87 w 91"/>
                    <a:gd name="T51" fmla="*/ 28 h 91"/>
                    <a:gd name="T52" fmla="*/ 89 w 91"/>
                    <a:gd name="T53" fmla="*/ 35 h 91"/>
                    <a:gd name="T54" fmla="*/ 91 w 91"/>
                    <a:gd name="T55" fmla="*/ 45 h 91"/>
                    <a:gd name="T56" fmla="*/ 91 w 91"/>
                    <a:gd name="T57" fmla="*/ 45 h 91"/>
                    <a:gd name="T58" fmla="*/ 89 w 91"/>
                    <a:gd name="T59" fmla="*/ 54 h 91"/>
                    <a:gd name="T60" fmla="*/ 87 w 91"/>
                    <a:gd name="T61" fmla="*/ 63 h 91"/>
                    <a:gd name="T62" fmla="*/ 84 w 91"/>
                    <a:gd name="T63" fmla="*/ 71 h 91"/>
                    <a:gd name="T64" fmla="*/ 78 w 91"/>
                    <a:gd name="T65" fmla="*/ 78 h 91"/>
                    <a:gd name="T66" fmla="*/ 71 w 91"/>
                    <a:gd name="T67" fmla="*/ 84 h 91"/>
                    <a:gd name="T68" fmla="*/ 63 w 91"/>
                    <a:gd name="T69" fmla="*/ 87 h 91"/>
                    <a:gd name="T70" fmla="*/ 54 w 91"/>
                    <a:gd name="T71" fmla="*/ 89 h 91"/>
                    <a:gd name="T72" fmla="*/ 45 w 91"/>
                    <a:gd name="T73" fmla="*/ 91 h 91"/>
                    <a:gd name="T74" fmla="*/ 45 w 91"/>
                    <a:gd name="T75" fmla="*/ 91 h 91"/>
                    <a:gd name="T76" fmla="*/ 45 w 91"/>
                    <a:gd name="T77" fmla="*/ 30 h 91"/>
                    <a:gd name="T78" fmla="*/ 45 w 91"/>
                    <a:gd name="T79" fmla="*/ 30 h 91"/>
                    <a:gd name="T80" fmla="*/ 39 w 91"/>
                    <a:gd name="T81" fmla="*/ 32 h 91"/>
                    <a:gd name="T82" fmla="*/ 35 w 91"/>
                    <a:gd name="T83" fmla="*/ 35 h 91"/>
                    <a:gd name="T84" fmla="*/ 32 w 91"/>
                    <a:gd name="T85" fmla="*/ 39 h 91"/>
                    <a:gd name="T86" fmla="*/ 30 w 91"/>
                    <a:gd name="T87" fmla="*/ 45 h 91"/>
                    <a:gd name="T88" fmla="*/ 30 w 91"/>
                    <a:gd name="T89" fmla="*/ 45 h 91"/>
                    <a:gd name="T90" fmla="*/ 32 w 91"/>
                    <a:gd name="T91" fmla="*/ 50 h 91"/>
                    <a:gd name="T92" fmla="*/ 35 w 91"/>
                    <a:gd name="T93" fmla="*/ 56 h 91"/>
                    <a:gd name="T94" fmla="*/ 39 w 91"/>
                    <a:gd name="T95" fmla="*/ 60 h 91"/>
                    <a:gd name="T96" fmla="*/ 45 w 91"/>
                    <a:gd name="T97" fmla="*/ 60 h 91"/>
                    <a:gd name="T98" fmla="*/ 45 w 91"/>
                    <a:gd name="T99" fmla="*/ 60 h 91"/>
                    <a:gd name="T100" fmla="*/ 50 w 91"/>
                    <a:gd name="T101" fmla="*/ 60 h 91"/>
                    <a:gd name="T102" fmla="*/ 56 w 91"/>
                    <a:gd name="T103" fmla="*/ 56 h 91"/>
                    <a:gd name="T104" fmla="*/ 59 w 91"/>
                    <a:gd name="T105" fmla="*/ 50 h 91"/>
                    <a:gd name="T106" fmla="*/ 59 w 91"/>
                    <a:gd name="T107" fmla="*/ 45 h 91"/>
                    <a:gd name="T108" fmla="*/ 59 w 91"/>
                    <a:gd name="T109" fmla="*/ 45 h 91"/>
                    <a:gd name="T110" fmla="*/ 59 w 91"/>
                    <a:gd name="T111" fmla="*/ 39 h 91"/>
                    <a:gd name="T112" fmla="*/ 56 w 91"/>
                    <a:gd name="T113" fmla="*/ 35 h 91"/>
                    <a:gd name="T114" fmla="*/ 50 w 91"/>
                    <a:gd name="T115" fmla="*/ 32 h 91"/>
                    <a:gd name="T116" fmla="*/ 45 w 91"/>
                    <a:gd name="T117" fmla="*/ 30 h 91"/>
                    <a:gd name="T118" fmla="*/ 45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5" y="91"/>
                      </a:moveTo>
                      <a:lnTo>
                        <a:pt x="45" y="91"/>
                      </a:lnTo>
                      <a:lnTo>
                        <a:pt x="35" y="89"/>
                      </a:lnTo>
                      <a:lnTo>
                        <a:pt x="28" y="87"/>
                      </a:lnTo>
                      <a:lnTo>
                        <a:pt x="21" y="84"/>
                      </a:lnTo>
                      <a:lnTo>
                        <a:pt x="13" y="78"/>
                      </a:lnTo>
                      <a:lnTo>
                        <a:pt x="8" y="71"/>
                      </a:lnTo>
                      <a:lnTo>
                        <a:pt x="4" y="63"/>
                      </a:lnTo>
                      <a:lnTo>
                        <a:pt x="0" y="54"/>
                      </a:lnTo>
                      <a:lnTo>
                        <a:pt x="0" y="45"/>
                      </a:lnTo>
                      <a:lnTo>
                        <a:pt x="0" y="45"/>
                      </a:lnTo>
                      <a:lnTo>
                        <a:pt x="0" y="35"/>
                      </a:lnTo>
                      <a:lnTo>
                        <a:pt x="4" y="28"/>
                      </a:lnTo>
                      <a:lnTo>
                        <a:pt x="8" y="21"/>
                      </a:lnTo>
                      <a:lnTo>
                        <a:pt x="13" y="13"/>
                      </a:lnTo>
                      <a:lnTo>
                        <a:pt x="21" y="8"/>
                      </a:lnTo>
                      <a:lnTo>
                        <a:pt x="28" y="4"/>
                      </a:lnTo>
                      <a:lnTo>
                        <a:pt x="35" y="0"/>
                      </a:lnTo>
                      <a:lnTo>
                        <a:pt x="45" y="0"/>
                      </a:lnTo>
                      <a:lnTo>
                        <a:pt x="45" y="0"/>
                      </a:lnTo>
                      <a:lnTo>
                        <a:pt x="54" y="0"/>
                      </a:lnTo>
                      <a:lnTo>
                        <a:pt x="63" y="4"/>
                      </a:lnTo>
                      <a:lnTo>
                        <a:pt x="71" y="8"/>
                      </a:lnTo>
                      <a:lnTo>
                        <a:pt x="78" y="13"/>
                      </a:lnTo>
                      <a:lnTo>
                        <a:pt x="84" y="21"/>
                      </a:lnTo>
                      <a:lnTo>
                        <a:pt x="87" y="28"/>
                      </a:lnTo>
                      <a:lnTo>
                        <a:pt x="89" y="35"/>
                      </a:lnTo>
                      <a:lnTo>
                        <a:pt x="91" y="45"/>
                      </a:lnTo>
                      <a:lnTo>
                        <a:pt x="91" y="45"/>
                      </a:lnTo>
                      <a:lnTo>
                        <a:pt x="89" y="54"/>
                      </a:lnTo>
                      <a:lnTo>
                        <a:pt x="87" y="63"/>
                      </a:lnTo>
                      <a:lnTo>
                        <a:pt x="84" y="71"/>
                      </a:lnTo>
                      <a:lnTo>
                        <a:pt x="78" y="78"/>
                      </a:lnTo>
                      <a:lnTo>
                        <a:pt x="71" y="84"/>
                      </a:lnTo>
                      <a:lnTo>
                        <a:pt x="63" y="87"/>
                      </a:lnTo>
                      <a:lnTo>
                        <a:pt x="54" y="89"/>
                      </a:lnTo>
                      <a:lnTo>
                        <a:pt x="45" y="91"/>
                      </a:lnTo>
                      <a:lnTo>
                        <a:pt x="45" y="91"/>
                      </a:lnTo>
                      <a:close/>
                      <a:moveTo>
                        <a:pt x="45" y="30"/>
                      </a:moveTo>
                      <a:lnTo>
                        <a:pt x="45" y="30"/>
                      </a:lnTo>
                      <a:lnTo>
                        <a:pt x="39" y="32"/>
                      </a:lnTo>
                      <a:lnTo>
                        <a:pt x="35" y="35"/>
                      </a:lnTo>
                      <a:lnTo>
                        <a:pt x="32" y="39"/>
                      </a:lnTo>
                      <a:lnTo>
                        <a:pt x="30" y="45"/>
                      </a:lnTo>
                      <a:lnTo>
                        <a:pt x="30" y="45"/>
                      </a:lnTo>
                      <a:lnTo>
                        <a:pt x="32" y="50"/>
                      </a:lnTo>
                      <a:lnTo>
                        <a:pt x="35" y="56"/>
                      </a:lnTo>
                      <a:lnTo>
                        <a:pt x="39" y="60"/>
                      </a:lnTo>
                      <a:lnTo>
                        <a:pt x="45" y="60"/>
                      </a:lnTo>
                      <a:lnTo>
                        <a:pt x="45" y="60"/>
                      </a:lnTo>
                      <a:lnTo>
                        <a:pt x="50" y="60"/>
                      </a:lnTo>
                      <a:lnTo>
                        <a:pt x="56" y="56"/>
                      </a:lnTo>
                      <a:lnTo>
                        <a:pt x="59" y="50"/>
                      </a:lnTo>
                      <a:lnTo>
                        <a:pt x="59" y="45"/>
                      </a:lnTo>
                      <a:lnTo>
                        <a:pt x="59" y="45"/>
                      </a:lnTo>
                      <a:lnTo>
                        <a:pt x="59" y="39"/>
                      </a:lnTo>
                      <a:lnTo>
                        <a:pt x="56" y="35"/>
                      </a:lnTo>
                      <a:lnTo>
                        <a:pt x="50" y="32"/>
                      </a:lnTo>
                      <a:lnTo>
                        <a:pt x="45" y="30"/>
                      </a:lnTo>
                      <a:lnTo>
                        <a:pt x="4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CAAE7413-EF26-4717-AC8C-2CF23F2E41DD}"/>
                    </a:ext>
                  </a:extLst>
                </p:cNvPr>
                <p:cNvSpPr>
                  <a:spLocks noChangeArrowheads="1"/>
                </p:cNvSpPr>
                <p:nvPr/>
              </p:nvSpPr>
              <p:spPr bwMode="auto">
                <a:xfrm>
                  <a:off x="8543926" y="2178051"/>
                  <a:ext cx="49213" cy="93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253">
                  <a:extLst>
                    <a:ext uri="{FF2B5EF4-FFF2-40B4-BE49-F238E27FC236}">
                      <a16:creationId xmlns:a16="http://schemas.microsoft.com/office/drawing/2014/main" id="{73AA1EC9-474D-472D-8564-CF212A52E480}"/>
                    </a:ext>
                  </a:extLst>
                </p:cNvPr>
                <p:cNvSpPr>
                  <a:spLocks/>
                </p:cNvSpPr>
                <p:nvPr/>
              </p:nvSpPr>
              <p:spPr bwMode="auto">
                <a:xfrm>
                  <a:off x="8716963" y="2192338"/>
                  <a:ext cx="68263" cy="103188"/>
                </a:xfrm>
                <a:custGeom>
                  <a:avLst/>
                  <a:gdLst>
                    <a:gd name="T0" fmla="*/ 30 w 43"/>
                    <a:gd name="T1" fmla="*/ 65 h 65"/>
                    <a:gd name="T2" fmla="*/ 0 w 43"/>
                    <a:gd name="T3" fmla="*/ 59 h 65"/>
                    <a:gd name="T4" fmla="*/ 13 w 43"/>
                    <a:gd name="T5" fmla="*/ 0 h 65"/>
                    <a:gd name="T6" fmla="*/ 43 w 43"/>
                    <a:gd name="T7" fmla="*/ 6 h 65"/>
                    <a:gd name="T8" fmla="*/ 30 w 43"/>
                    <a:gd name="T9" fmla="*/ 65 h 65"/>
                  </a:gdLst>
                  <a:ahLst/>
                  <a:cxnLst>
                    <a:cxn ang="0">
                      <a:pos x="T0" y="T1"/>
                    </a:cxn>
                    <a:cxn ang="0">
                      <a:pos x="T2" y="T3"/>
                    </a:cxn>
                    <a:cxn ang="0">
                      <a:pos x="T4" y="T5"/>
                    </a:cxn>
                    <a:cxn ang="0">
                      <a:pos x="T6" y="T7"/>
                    </a:cxn>
                    <a:cxn ang="0">
                      <a:pos x="T8" y="T9"/>
                    </a:cxn>
                  </a:cxnLst>
                  <a:rect l="0" t="0" r="r" b="b"/>
                  <a:pathLst>
                    <a:path w="43" h="65">
                      <a:moveTo>
                        <a:pt x="30" y="65"/>
                      </a:moveTo>
                      <a:lnTo>
                        <a:pt x="0" y="59"/>
                      </a:lnTo>
                      <a:lnTo>
                        <a:pt x="13" y="0"/>
                      </a:lnTo>
                      <a:lnTo>
                        <a:pt x="43" y="6"/>
                      </a:lnTo>
                      <a:lnTo>
                        <a:pt x="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254">
                  <a:extLst>
                    <a:ext uri="{FF2B5EF4-FFF2-40B4-BE49-F238E27FC236}">
                      <a16:creationId xmlns:a16="http://schemas.microsoft.com/office/drawing/2014/main" id="{61A6ADAC-B9E4-492F-865E-BCE734A5588D}"/>
                    </a:ext>
                  </a:extLst>
                </p:cNvPr>
                <p:cNvSpPr>
                  <a:spLocks/>
                </p:cNvSpPr>
                <p:nvPr/>
              </p:nvSpPr>
              <p:spPr bwMode="auto">
                <a:xfrm>
                  <a:off x="8882063" y="2244726"/>
                  <a:ext cx="82550" cy="109538"/>
                </a:xfrm>
                <a:custGeom>
                  <a:avLst/>
                  <a:gdLst>
                    <a:gd name="T0" fmla="*/ 28 w 52"/>
                    <a:gd name="T1" fmla="*/ 69 h 69"/>
                    <a:gd name="T2" fmla="*/ 0 w 52"/>
                    <a:gd name="T3" fmla="*/ 56 h 69"/>
                    <a:gd name="T4" fmla="*/ 24 w 52"/>
                    <a:gd name="T5" fmla="*/ 0 h 69"/>
                    <a:gd name="T6" fmla="*/ 52 w 52"/>
                    <a:gd name="T7" fmla="*/ 13 h 69"/>
                    <a:gd name="T8" fmla="*/ 28 w 52"/>
                    <a:gd name="T9" fmla="*/ 69 h 69"/>
                  </a:gdLst>
                  <a:ahLst/>
                  <a:cxnLst>
                    <a:cxn ang="0">
                      <a:pos x="T0" y="T1"/>
                    </a:cxn>
                    <a:cxn ang="0">
                      <a:pos x="T2" y="T3"/>
                    </a:cxn>
                    <a:cxn ang="0">
                      <a:pos x="T4" y="T5"/>
                    </a:cxn>
                    <a:cxn ang="0">
                      <a:pos x="T6" y="T7"/>
                    </a:cxn>
                    <a:cxn ang="0">
                      <a:pos x="T8" y="T9"/>
                    </a:cxn>
                  </a:cxnLst>
                  <a:rect l="0" t="0" r="r" b="b"/>
                  <a:pathLst>
                    <a:path w="52" h="69">
                      <a:moveTo>
                        <a:pt x="28" y="69"/>
                      </a:moveTo>
                      <a:lnTo>
                        <a:pt x="0" y="56"/>
                      </a:lnTo>
                      <a:lnTo>
                        <a:pt x="24" y="0"/>
                      </a:lnTo>
                      <a:lnTo>
                        <a:pt x="52" y="13"/>
                      </a:lnTo>
                      <a:lnTo>
                        <a:pt x="2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255">
                  <a:extLst>
                    <a:ext uri="{FF2B5EF4-FFF2-40B4-BE49-F238E27FC236}">
                      <a16:creationId xmlns:a16="http://schemas.microsoft.com/office/drawing/2014/main" id="{977A77F8-1623-4CB7-A819-AAAAA493D4D3}"/>
                    </a:ext>
                  </a:extLst>
                </p:cNvPr>
                <p:cNvSpPr>
                  <a:spLocks/>
                </p:cNvSpPr>
                <p:nvPr/>
              </p:nvSpPr>
              <p:spPr bwMode="auto">
                <a:xfrm>
                  <a:off x="9031288" y="2339976"/>
                  <a:ext cx="98425" cy="104775"/>
                </a:xfrm>
                <a:custGeom>
                  <a:avLst/>
                  <a:gdLst>
                    <a:gd name="T0" fmla="*/ 26 w 62"/>
                    <a:gd name="T1" fmla="*/ 66 h 66"/>
                    <a:gd name="T2" fmla="*/ 0 w 62"/>
                    <a:gd name="T3" fmla="*/ 48 h 66"/>
                    <a:gd name="T4" fmla="*/ 37 w 62"/>
                    <a:gd name="T5" fmla="*/ 0 h 66"/>
                    <a:gd name="T6" fmla="*/ 62 w 62"/>
                    <a:gd name="T7" fmla="*/ 16 h 66"/>
                    <a:gd name="T8" fmla="*/ 26 w 62"/>
                    <a:gd name="T9" fmla="*/ 66 h 66"/>
                  </a:gdLst>
                  <a:ahLst/>
                  <a:cxnLst>
                    <a:cxn ang="0">
                      <a:pos x="T0" y="T1"/>
                    </a:cxn>
                    <a:cxn ang="0">
                      <a:pos x="T2" y="T3"/>
                    </a:cxn>
                    <a:cxn ang="0">
                      <a:pos x="T4" y="T5"/>
                    </a:cxn>
                    <a:cxn ang="0">
                      <a:pos x="T6" y="T7"/>
                    </a:cxn>
                    <a:cxn ang="0">
                      <a:pos x="T8" y="T9"/>
                    </a:cxn>
                  </a:cxnLst>
                  <a:rect l="0" t="0" r="r" b="b"/>
                  <a:pathLst>
                    <a:path w="62" h="66">
                      <a:moveTo>
                        <a:pt x="26" y="66"/>
                      </a:moveTo>
                      <a:lnTo>
                        <a:pt x="0" y="48"/>
                      </a:lnTo>
                      <a:lnTo>
                        <a:pt x="37" y="0"/>
                      </a:lnTo>
                      <a:lnTo>
                        <a:pt x="62" y="16"/>
                      </a:lnTo>
                      <a:lnTo>
                        <a:pt x="2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256">
                  <a:extLst>
                    <a:ext uri="{FF2B5EF4-FFF2-40B4-BE49-F238E27FC236}">
                      <a16:creationId xmlns:a16="http://schemas.microsoft.com/office/drawing/2014/main" id="{935FDF97-10EE-4E4C-A53E-9166170DD4AD}"/>
                    </a:ext>
                  </a:extLst>
                </p:cNvPr>
                <p:cNvSpPr>
                  <a:spLocks/>
                </p:cNvSpPr>
                <p:nvPr/>
              </p:nvSpPr>
              <p:spPr bwMode="auto">
                <a:xfrm>
                  <a:off x="9164638" y="2462213"/>
                  <a:ext cx="103188" cy="100013"/>
                </a:xfrm>
                <a:custGeom>
                  <a:avLst/>
                  <a:gdLst>
                    <a:gd name="T0" fmla="*/ 20 w 65"/>
                    <a:gd name="T1" fmla="*/ 63 h 63"/>
                    <a:gd name="T2" fmla="*/ 0 w 65"/>
                    <a:gd name="T3" fmla="*/ 41 h 63"/>
                    <a:gd name="T4" fmla="*/ 44 w 65"/>
                    <a:gd name="T5" fmla="*/ 0 h 63"/>
                    <a:gd name="T6" fmla="*/ 65 w 65"/>
                    <a:gd name="T7" fmla="*/ 23 h 63"/>
                    <a:gd name="T8" fmla="*/ 20 w 65"/>
                    <a:gd name="T9" fmla="*/ 63 h 63"/>
                  </a:gdLst>
                  <a:ahLst/>
                  <a:cxnLst>
                    <a:cxn ang="0">
                      <a:pos x="T0" y="T1"/>
                    </a:cxn>
                    <a:cxn ang="0">
                      <a:pos x="T2" y="T3"/>
                    </a:cxn>
                    <a:cxn ang="0">
                      <a:pos x="T4" y="T5"/>
                    </a:cxn>
                    <a:cxn ang="0">
                      <a:pos x="T6" y="T7"/>
                    </a:cxn>
                    <a:cxn ang="0">
                      <a:pos x="T8" y="T9"/>
                    </a:cxn>
                  </a:cxnLst>
                  <a:rect l="0" t="0" r="r" b="b"/>
                  <a:pathLst>
                    <a:path w="65" h="63">
                      <a:moveTo>
                        <a:pt x="20" y="63"/>
                      </a:moveTo>
                      <a:lnTo>
                        <a:pt x="0" y="41"/>
                      </a:lnTo>
                      <a:lnTo>
                        <a:pt x="44" y="0"/>
                      </a:lnTo>
                      <a:lnTo>
                        <a:pt x="65" y="23"/>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5" name="Freeform 257">
                  <a:extLst>
                    <a:ext uri="{FF2B5EF4-FFF2-40B4-BE49-F238E27FC236}">
                      <a16:creationId xmlns:a16="http://schemas.microsoft.com/office/drawing/2014/main" id="{CA562749-14B7-41A8-BB25-A07EBB3C4AD6}"/>
                    </a:ext>
                  </a:extLst>
                </p:cNvPr>
                <p:cNvSpPr>
                  <a:spLocks/>
                </p:cNvSpPr>
                <p:nvPr/>
              </p:nvSpPr>
              <p:spPr bwMode="auto">
                <a:xfrm>
                  <a:off x="9271001" y="2616201"/>
                  <a:ext cx="104775" cy="87313"/>
                </a:xfrm>
                <a:custGeom>
                  <a:avLst/>
                  <a:gdLst>
                    <a:gd name="T0" fmla="*/ 14 w 66"/>
                    <a:gd name="T1" fmla="*/ 55 h 55"/>
                    <a:gd name="T2" fmla="*/ 0 w 66"/>
                    <a:gd name="T3" fmla="*/ 29 h 55"/>
                    <a:gd name="T4" fmla="*/ 51 w 66"/>
                    <a:gd name="T5" fmla="*/ 0 h 55"/>
                    <a:gd name="T6" fmla="*/ 66 w 66"/>
                    <a:gd name="T7" fmla="*/ 26 h 55"/>
                    <a:gd name="T8" fmla="*/ 14 w 66"/>
                    <a:gd name="T9" fmla="*/ 55 h 55"/>
                  </a:gdLst>
                  <a:ahLst/>
                  <a:cxnLst>
                    <a:cxn ang="0">
                      <a:pos x="T0" y="T1"/>
                    </a:cxn>
                    <a:cxn ang="0">
                      <a:pos x="T2" y="T3"/>
                    </a:cxn>
                    <a:cxn ang="0">
                      <a:pos x="T4" y="T5"/>
                    </a:cxn>
                    <a:cxn ang="0">
                      <a:pos x="T6" y="T7"/>
                    </a:cxn>
                    <a:cxn ang="0">
                      <a:pos x="T8" y="T9"/>
                    </a:cxn>
                  </a:cxnLst>
                  <a:rect l="0" t="0" r="r" b="b"/>
                  <a:pathLst>
                    <a:path w="66" h="55">
                      <a:moveTo>
                        <a:pt x="14" y="55"/>
                      </a:moveTo>
                      <a:lnTo>
                        <a:pt x="0" y="29"/>
                      </a:lnTo>
                      <a:lnTo>
                        <a:pt x="51" y="0"/>
                      </a:lnTo>
                      <a:lnTo>
                        <a:pt x="66" y="26"/>
                      </a:lnTo>
                      <a:lnTo>
                        <a:pt x="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6" name="Freeform 258">
                  <a:extLst>
                    <a:ext uri="{FF2B5EF4-FFF2-40B4-BE49-F238E27FC236}">
                      <a16:creationId xmlns:a16="http://schemas.microsoft.com/office/drawing/2014/main" id="{408CA8BA-E75E-4490-98D8-1AEDFA54646A}"/>
                    </a:ext>
                  </a:extLst>
                </p:cNvPr>
                <p:cNvSpPr>
                  <a:spLocks/>
                </p:cNvSpPr>
                <p:nvPr/>
              </p:nvSpPr>
              <p:spPr bwMode="auto">
                <a:xfrm>
                  <a:off x="9344026" y="2789238"/>
                  <a:ext cx="106363" cy="76200"/>
                </a:xfrm>
                <a:custGeom>
                  <a:avLst/>
                  <a:gdLst>
                    <a:gd name="T0" fmla="*/ 9 w 67"/>
                    <a:gd name="T1" fmla="*/ 48 h 48"/>
                    <a:gd name="T2" fmla="*/ 0 w 67"/>
                    <a:gd name="T3" fmla="*/ 19 h 48"/>
                    <a:gd name="T4" fmla="*/ 57 w 67"/>
                    <a:gd name="T5" fmla="*/ 0 h 48"/>
                    <a:gd name="T6" fmla="*/ 67 w 67"/>
                    <a:gd name="T7" fmla="*/ 28 h 48"/>
                    <a:gd name="T8" fmla="*/ 9 w 67"/>
                    <a:gd name="T9" fmla="*/ 48 h 48"/>
                  </a:gdLst>
                  <a:ahLst/>
                  <a:cxnLst>
                    <a:cxn ang="0">
                      <a:pos x="T0" y="T1"/>
                    </a:cxn>
                    <a:cxn ang="0">
                      <a:pos x="T2" y="T3"/>
                    </a:cxn>
                    <a:cxn ang="0">
                      <a:pos x="T4" y="T5"/>
                    </a:cxn>
                    <a:cxn ang="0">
                      <a:pos x="T6" y="T7"/>
                    </a:cxn>
                    <a:cxn ang="0">
                      <a:pos x="T8" y="T9"/>
                    </a:cxn>
                  </a:cxnLst>
                  <a:rect l="0" t="0" r="r" b="b"/>
                  <a:pathLst>
                    <a:path w="67" h="48">
                      <a:moveTo>
                        <a:pt x="9" y="48"/>
                      </a:moveTo>
                      <a:lnTo>
                        <a:pt x="0" y="19"/>
                      </a:lnTo>
                      <a:lnTo>
                        <a:pt x="57" y="0"/>
                      </a:lnTo>
                      <a:lnTo>
                        <a:pt x="67" y="28"/>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 name="Freeform 259">
                  <a:extLst>
                    <a:ext uri="{FF2B5EF4-FFF2-40B4-BE49-F238E27FC236}">
                      <a16:creationId xmlns:a16="http://schemas.microsoft.com/office/drawing/2014/main" id="{1090CF3A-27A3-4311-8FE7-596CA729EF8F}"/>
                    </a:ext>
                  </a:extLst>
                </p:cNvPr>
                <p:cNvSpPr>
                  <a:spLocks/>
                </p:cNvSpPr>
                <p:nvPr/>
              </p:nvSpPr>
              <p:spPr bwMode="auto">
                <a:xfrm>
                  <a:off x="9385301" y="2974976"/>
                  <a:ext cx="100013" cy="58738"/>
                </a:xfrm>
                <a:custGeom>
                  <a:avLst/>
                  <a:gdLst>
                    <a:gd name="T0" fmla="*/ 3 w 63"/>
                    <a:gd name="T1" fmla="*/ 37 h 37"/>
                    <a:gd name="T2" fmla="*/ 0 w 63"/>
                    <a:gd name="T3" fmla="*/ 7 h 37"/>
                    <a:gd name="T4" fmla="*/ 59 w 63"/>
                    <a:gd name="T5" fmla="*/ 0 h 37"/>
                    <a:gd name="T6" fmla="*/ 63 w 63"/>
                    <a:gd name="T7" fmla="*/ 31 h 37"/>
                    <a:gd name="T8" fmla="*/ 3 w 63"/>
                    <a:gd name="T9" fmla="*/ 37 h 37"/>
                  </a:gdLst>
                  <a:ahLst/>
                  <a:cxnLst>
                    <a:cxn ang="0">
                      <a:pos x="T0" y="T1"/>
                    </a:cxn>
                    <a:cxn ang="0">
                      <a:pos x="T2" y="T3"/>
                    </a:cxn>
                    <a:cxn ang="0">
                      <a:pos x="T4" y="T5"/>
                    </a:cxn>
                    <a:cxn ang="0">
                      <a:pos x="T6" y="T7"/>
                    </a:cxn>
                    <a:cxn ang="0">
                      <a:pos x="T8" y="T9"/>
                    </a:cxn>
                  </a:cxnLst>
                  <a:rect l="0" t="0" r="r" b="b"/>
                  <a:pathLst>
                    <a:path w="63" h="37">
                      <a:moveTo>
                        <a:pt x="3" y="37"/>
                      </a:moveTo>
                      <a:lnTo>
                        <a:pt x="0" y="7"/>
                      </a:lnTo>
                      <a:lnTo>
                        <a:pt x="59" y="0"/>
                      </a:lnTo>
                      <a:lnTo>
                        <a:pt x="63" y="31"/>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8" name="Freeform 260">
                  <a:extLst>
                    <a:ext uri="{FF2B5EF4-FFF2-40B4-BE49-F238E27FC236}">
                      <a16:creationId xmlns:a16="http://schemas.microsoft.com/office/drawing/2014/main" id="{3FAB6C50-BDDE-45C0-926C-7837C8FA7B7E}"/>
                    </a:ext>
                  </a:extLst>
                </p:cNvPr>
                <p:cNvSpPr>
                  <a:spLocks/>
                </p:cNvSpPr>
                <p:nvPr/>
              </p:nvSpPr>
              <p:spPr bwMode="auto">
                <a:xfrm>
                  <a:off x="9385301" y="3157538"/>
                  <a:ext cx="100013" cy="58738"/>
                </a:xfrm>
                <a:custGeom>
                  <a:avLst/>
                  <a:gdLst>
                    <a:gd name="T0" fmla="*/ 59 w 63"/>
                    <a:gd name="T1" fmla="*/ 37 h 37"/>
                    <a:gd name="T2" fmla="*/ 0 w 63"/>
                    <a:gd name="T3" fmla="*/ 31 h 37"/>
                    <a:gd name="T4" fmla="*/ 3 w 63"/>
                    <a:gd name="T5" fmla="*/ 0 h 37"/>
                    <a:gd name="T6" fmla="*/ 63 w 63"/>
                    <a:gd name="T7" fmla="*/ 7 h 37"/>
                    <a:gd name="T8" fmla="*/ 59 w 63"/>
                    <a:gd name="T9" fmla="*/ 37 h 37"/>
                  </a:gdLst>
                  <a:ahLst/>
                  <a:cxnLst>
                    <a:cxn ang="0">
                      <a:pos x="T0" y="T1"/>
                    </a:cxn>
                    <a:cxn ang="0">
                      <a:pos x="T2" y="T3"/>
                    </a:cxn>
                    <a:cxn ang="0">
                      <a:pos x="T4" y="T5"/>
                    </a:cxn>
                    <a:cxn ang="0">
                      <a:pos x="T6" y="T7"/>
                    </a:cxn>
                    <a:cxn ang="0">
                      <a:pos x="T8" y="T9"/>
                    </a:cxn>
                  </a:cxnLst>
                  <a:rect l="0" t="0" r="r" b="b"/>
                  <a:pathLst>
                    <a:path w="63" h="37">
                      <a:moveTo>
                        <a:pt x="59" y="37"/>
                      </a:moveTo>
                      <a:lnTo>
                        <a:pt x="0" y="31"/>
                      </a:lnTo>
                      <a:lnTo>
                        <a:pt x="3" y="0"/>
                      </a:lnTo>
                      <a:lnTo>
                        <a:pt x="63" y="7"/>
                      </a:lnTo>
                      <a:lnTo>
                        <a:pt x="5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61">
                  <a:extLst>
                    <a:ext uri="{FF2B5EF4-FFF2-40B4-BE49-F238E27FC236}">
                      <a16:creationId xmlns:a16="http://schemas.microsoft.com/office/drawing/2014/main" id="{47D663F0-8018-44F9-80F0-01A8B6986EC4}"/>
                    </a:ext>
                  </a:extLst>
                </p:cNvPr>
                <p:cNvSpPr>
                  <a:spLocks/>
                </p:cNvSpPr>
                <p:nvPr/>
              </p:nvSpPr>
              <p:spPr bwMode="auto">
                <a:xfrm>
                  <a:off x="9344026" y="3327401"/>
                  <a:ext cx="106363" cy="76200"/>
                </a:xfrm>
                <a:custGeom>
                  <a:avLst/>
                  <a:gdLst>
                    <a:gd name="T0" fmla="*/ 57 w 67"/>
                    <a:gd name="T1" fmla="*/ 48 h 48"/>
                    <a:gd name="T2" fmla="*/ 0 w 67"/>
                    <a:gd name="T3" fmla="*/ 28 h 48"/>
                    <a:gd name="T4" fmla="*/ 9 w 67"/>
                    <a:gd name="T5" fmla="*/ 0 h 48"/>
                    <a:gd name="T6" fmla="*/ 67 w 67"/>
                    <a:gd name="T7" fmla="*/ 19 h 48"/>
                    <a:gd name="T8" fmla="*/ 57 w 67"/>
                    <a:gd name="T9" fmla="*/ 48 h 48"/>
                  </a:gdLst>
                  <a:ahLst/>
                  <a:cxnLst>
                    <a:cxn ang="0">
                      <a:pos x="T0" y="T1"/>
                    </a:cxn>
                    <a:cxn ang="0">
                      <a:pos x="T2" y="T3"/>
                    </a:cxn>
                    <a:cxn ang="0">
                      <a:pos x="T4" y="T5"/>
                    </a:cxn>
                    <a:cxn ang="0">
                      <a:pos x="T6" y="T7"/>
                    </a:cxn>
                    <a:cxn ang="0">
                      <a:pos x="T8" y="T9"/>
                    </a:cxn>
                  </a:cxnLst>
                  <a:rect l="0" t="0" r="r" b="b"/>
                  <a:pathLst>
                    <a:path w="67" h="48">
                      <a:moveTo>
                        <a:pt x="57" y="48"/>
                      </a:moveTo>
                      <a:lnTo>
                        <a:pt x="0" y="28"/>
                      </a:lnTo>
                      <a:lnTo>
                        <a:pt x="9" y="0"/>
                      </a:lnTo>
                      <a:lnTo>
                        <a:pt x="67"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62">
                  <a:extLst>
                    <a:ext uri="{FF2B5EF4-FFF2-40B4-BE49-F238E27FC236}">
                      <a16:creationId xmlns:a16="http://schemas.microsoft.com/office/drawing/2014/main" id="{0101A9CE-A12E-44DC-AD06-F6FE1A728FCD}"/>
                    </a:ext>
                  </a:extLst>
                </p:cNvPr>
                <p:cNvSpPr>
                  <a:spLocks/>
                </p:cNvSpPr>
                <p:nvPr/>
              </p:nvSpPr>
              <p:spPr bwMode="auto">
                <a:xfrm>
                  <a:off x="9271001" y="3486151"/>
                  <a:ext cx="104775" cy="92075"/>
                </a:xfrm>
                <a:custGeom>
                  <a:avLst/>
                  <a:gdLst>
                    <a:gd name="T0" fmla="*/ 51 w 66"/>
                    <a:gd name="T1" fmla="*/ 58 h 58"/>
                    <a:gd name="T2" fmla="*/ 0 w 66"/>
                    <a:gd name="T3" fmla="*/ 26 h 58"/>
                    <a:gd name="T4" fmla="*/ 14 w 66"/>
                    <a:gd name="T5" fmla="*/ 0 h 58"/>
                    <a:gd name="T6" fmla="*/ 66 w 66"/>
                    <a:gd name="T7" fmla="*/ 30 h 58"/>
                    <a:gd name="T8" fmla="*/ 51 w 66"/>
                    <a:gd name="T9" fmla="*/ 58 h 58"/>
                  </a:gdLst>
                  <a:ahLst/>
                  <a:cxnLst>
                    <a:cxn ang="0">
                      <a:pos x="T0" y="T1"/>
                    </a:cxn>
                    <a:cxn ang="0">
                      <a:pos x="T2" y="T3"/>
                    </a:cxn>
                    <a:cxn ang="0">
                      <a:pos x="T4" y="T5"/>
                    </a:cxn>
                    <a:cxn ang="0">
                      <a:pos x="T6" y="T7"/>
                    </a:cxn>
                    <a:cxn ang="0">
                      <a:pos x="T8" y="T9"/>
                    </a:cxn>
                  </a:cxnLst>
                  <a:rect l="0" t="0" r="r" b="b"/>
                  <a:pathLst>
                    <a:path w="66" h="58">
                      <a:moveTo>
                        <a:pt x="51" y="58"/>
                      </a:moveTo>
                      <a:lnTo>
                        <a:pt x="0" y="26"/>
                      </a:lnTo>
                      <a:lnTo>
                        <a:pt x="14" y="0"/>
                      </a:lnTo>
                      <a:lnTo>
                        <a:pt x="66" y="30"/>
                      </a:lnTo>
                      <a:lnTo>
                        <a:pt x="51"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1" name="Freeform 263">
                  <a:extLst>
                    <a:ext uri="{FF2B5EF4-FFF2-40B4-BE49-F238E27FC236}">
                      <a16:creationId xmlns:a16="http://schemas.microsoft.com/office/drawing/2014/main" id="{13CE1013-3E66-434C-A86D-CC70498A1ADB}"/>
                    </a:ext>
                  </a:extLst>
                </p:cNvPr>
                <p:cNvSpPr>
                  <a:spLocks/>
                </p:cNvSpPr>
                <p:nvPr/>
              </p:nvSpPr>
              <p:spPr bwMode="auto">
                <a:xfrm>
                  <a:off x="9164638" y="3627438"/>
                  <a:ext cx="103188" cy="100013"/>
                </a:xfrm>
                <a:custGeom>
                  <a:avLst/>
                  <a:gdLst>
                    <a:gd name="T0" fmla="*/ 44 w 65"/>
                    <a:gd name="T1" fmla="*/ 63 h 63"/>
                    <a:gd name="T2" fmla="*/ 0 w 65"/>
                    <a:gd name="T3" fmla="*/ 24 h 63"/>
                    <a:gd name="T4" fmla="*/ 20 w 65"/>
                    <a:gd name="T5" fmla="*/ 0 h 63"/>
                    <a:gd name="T6" fmla="*/ 65 w 65"/>
                    <a:gd name="T7" fmla="*/ 41 h 63"/>
                    <a:gd name="T8" fmla="*/ 44 w 65"/>
                    <a:gd name="T9" fmla="*/ 63 h 63"/>
                  </a:gdLst>
                  <a:ahLst/>
                  <a:cxnLst>
                    <a:cxn ang="0">
                      <a:pos x="T0" y="T1"/>
                    </a:cxn>
                    <a:cxn ang="0">
                      <a:pos x="T2" y="T3"/>
                    </a:cxn>
                    <a:cxn ang="0">
                      <a:pos x="T4" y="T5"/>
                    </a:cxn>
                    <a:cxn ang="0">
                      <a:pos x="T6" y="T7"/>
                    </a:cxn>
                    <a:cxn ang="0">
                      <a:pos x="T8" y="T9"/>
                    </a:cxn>
                  </a:cxnLst>
                  <a:rect l="0" t="0" r="r" b="b"/>
                  <a:pathLst>
                    <a:path w="65" h="63">
                      <a:moveTo>
                        <a:pt x="44" y="63"/>
                      </a:moveTo>
                      <a:lnTo>
                        <a:pt x="0" y="24"/>
                      </a:lnTo>
                      <a:lnTo>
                        <a:pt x="20" y="0"/>
                      </a:lnTo>
                      <a:lnTo>
                        <a:pt x="65"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2" name="Freeform 264">
                  <a:extLst>
                    <a:ext uri="{FF2B5EF4-FFF2-40B4-BE49-F238E27FC236}">
                      <a16:creationId xmlns:a16="http://schemas.microsoft.com/office/drawing/2014/main" id="{8E6176CC-397B-4CA1-985C-7F8F098D3058}"/>
                    </a:ext>
                  </a:extLst>
                </p:cNvPr>
                <p:cNvSpPr>
                  <a:spLocks/>
                </p:cNvSpPr>
                <p:nvPr/>
              </p:nvSpPr>
              <p:spPr bwMode="auto">
                <a:xfrm>
                  <a:off x="9031288" y="3748088"/>
                  <a:ext cx="98425" cy="106363"/>
                </a:xfrm>
                <a:custGeom>
                  <a:avLst/>
                  <a:gdLst>
                    <a:gd name="T0" fmla="*/ 37 w 62"/>
                    <a:gd name="T1" fmla="*/ 67 h 67"/>
                    <a:gd name="T2" fmla="*/ 0 w 62"/>
                    <a:gd name="T3" fmla="*/ 17 h 67"/>
                    <a:gd name="T4" fmla="*/ 26 w 62"/>
                    <a:gd name="T5" fmla="*/ 0 h 67"/>
                    <a:gd name="T6" fmla="*/ 62 w 62"/>
                    <a:gd name="T7" fmla="*/ 48 h 67"/>
                    <a:gd name="T8" fmla="*/ 37 w 62"/>
                    <a:gd name="T9" fmla="*/ 67 h 67"/>
                  </a:gdLst>
                  <a:ahLst/>
                  <a:cxnLst>
                    <a:cxn ang="0">
                      <a:pos x="T0" y="T1"/>
                    </a:cxn>
                    <a:cxn ang="0">
                      <a:pos x="T2" y="T3"/>
                    </a:cxn>
                    <a:cxn ang="0">
                      <a:pos x="T4" y="T5"/>
                    </a:cxn>
                    <a:cxn ang="0">
                      <a:pos x="T6" y="T7"/>
                    </a:cxn>
                    <a:cxn ang="0">
                      <a:pos x="T8" y="T9"/>
                    </a:cxn>
                  </a:cxnLst>
                  <a:rect l="0" t="0" r="r" b="b"/>
                  <a:pathLst>
                    <a:path w="62" h="67">
                      <a:moveTo>
                        <a:pt x="37" y="67"/>
                      </a:moveTo>
                      <a:lnTo>
                        <a:pt x="0" y="17"/>
                      </a:lnTo>
                      <a:lnTo>
                        <a:pt x="26" y="0"/>
                      </a:lnTo>
                      <a:lnTo>
                        <a:pt x="62" y="48"/>
                      </a:lnTo>
                      <a:lnTo>
                        <a:pt x="37"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265">
                  <a:extLst>
                    <a:ext uri="{FF2B5EF4-FFF2-40B4-BE49-F238E27FC236}">
                      <a16:creationId xmlns:a16="http://schemas.microsoft.com/office/drawing/2014/main" id="{62E95CCC-CC2C-45B4-BF48-0CB536D00C6A}"/>
                    </a:ext>
                  </a:extLst>
                </p:cNvPr>
                <p:cNvSpPr>
                  <a:spLocks/>
                </p:cNvSpPr>
                <p:nvPr/>
              </p:nvSpPr>
              <p:spPr bwMode="auto">
                <a:xfrm>
                  <a:off x="8355013" y="2192338"/>
                  <a:ext cx="65088" cy="103188"/>
                </a:xfrm>
                <a:custGeom>
                  <a:avLst/>
                  <a:gdLst>
                    <a:gd name="T0" fmla="*/ 11 w 41"/>
                    <a:gd name="T1" fmla="*/ 65 h 65"/>
                    <a:gd name="T2" fmla="*/ 0 w 41"/>
                    <a:gd name="T3" fmla="*/ 6 h 65"/>
                    <a:gd name="T4" fmla="*/ 30 w 41"/>
                    <a:gd name="T5" fmla="*/ 0 h 65"/>
                    <a:gd name="T6" fmla="*/ 41 w 41"/>
                    <a:gd name="T7" fmla="*/ 59 h 65"/>
                    <a:gd name="T8" fmla="*/ 11 w 41"/>
                    <a:gd name="T9" fmla="*/ 65 h 65"/>
                  </a:gdLst>
                  <a:ahLst/>
                  <a:cxnLst>
                    <a:cxn ang="0">
                      <a:pos x="T0" y="T1"/>
                    </a:cxn>
                    <a:cxn ang="0">
                      <a:pos x="T2" y="T3"/>
                    </a:cxn>
                    <a:cxn ang="0">
                      <a:pos x="T4" y="T5"/>
                    </a:cxn>
                    <a:cxn ang="0">
                      <a:pos x="T6" y="T7"/>
                    </a:cxn>
                    <a:cxn ang="0">
                      <a:pos x="T8" y="T9"/>
                    </a:cxn>
                  </a:cxnLst>
                  <a:rect l="0" t="0" r="r" b="b"/>
                  <a:pathLst>
                    <a:path w="41" h="65">
                      <a:moveTo>
                        <a:pt x="11" y="65"/>
                      </a:moveTo>
                      <a:lnTo>
                        <a:pt x="0" y="6"/>
                      </a:lnTo>
                      <a:lnTo>
                        <a:pt x="30" y="0"/>
                      </a:lnTo>
                      <a:lnTo>
                        <a:pt x="41" y="59"/>
                      </a:lnTo>
                      <a:lnTo>
                        <a:pt x="1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266">
                  <a:extLst>
                    <a:ext uri="{FF2B5EF4-FFF2-40B4-BE49-F238E27FC236}">
                      <a16:creationId xmlns:a16="http://schemas.microsoft.com/office/drawing/2014/main" id="{0C70349C-B12D-4A72-A795-29BFCAA01DCF}"/>
                    </a:ext>
                  </a:extLst>
                </p:cNvPr>
                <p:cNvSpPr>
                  <a:spLocks/>
                </p:cNvSpPr>
                <p:nvPr/>
              </p:nvSpPr>
              <p:spPr bwMode="auto">
                <a:xfrm>
                  <a:off x="8172451" y="2244726"/>
                  <a:ext cx="82550" cy="109538"/>
                </a:xfrm>
                <a:custGeom>
                  <a:avLst/>
                  <a:gdLst>
                    <a:gd name="T0" fmla="*/ 24 w 52"/>
                    <a:gd name="T1" fmla="*/ 69 h 69"/>
                    <a:gd name="T2" fmla="*/ 0 w 52"/>
                    <a:gd name="T3" fmla="*/ 13 h 69"/>
                    <a:gd name="T4" fmla="*/ 28 w 52"/>
                    <a:gd name="T5" fmla="*/ 0 h 69"/>
                    <a:gd name="T6" fmla="*/ 52 w 52"/>
                    <a:gd name="T7" fmla="*/ 56 h 69"/>
                    <a:gd name="T8" fmla="*/ 24 w 52"/>
                    <a:gd name="T9" fmla="*/ 69 h 69"/>
                  </a:gdLst>
                  <a:ahLst/>
                  <a:cxnLst>
                    <a:cxn ang="0">
                      <a:pos x="T0" y="T1"/>
                    </a:cxn>
                    <a:cxn ang="0">
                      <a:pos x="T2" y="T3"/>
                    </a:cxn>
                    <a:cxn ang="0">
                      <a:pos x="T4" y="T5"/>
                    </a:cxn>
                    <a:cxn ang="0">
                      <a:pos x="T6" y="T7"/>
                    </a:cxn>
                    <a:cxn ang="0">
                      <a:pos x="T8" y="T9"/>
                    </a:cxn>
                  </a:cxnLst>
                  <a:rect l="0" t="0" r="r" b="b"/>
                  <a:pathLst>
                    <a:path w="52" h="69">
                      <a:moveTo>
                        <a:pt x="24" y="69"/>
                      </a:moveTo>
                      <a:lnTo>
                        <a:pt x="0" y="13"/>
                      </a:lnTo>
                      <a:lnTo>
                        <a:pt x="28" y="0"/>
                      </a:lnTo>
                      <a:lnTo>
                        <a:pt x="52" y="56"/>
                      </a:lnTo>
                      <a:lnTo>
                        <a:pt x="2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267">
                  <a:extLst>
                    <a:ext uri="{FF2B5EF4-FFF2-40B4-BE49-F238E27FC236}">
                      <a16:creationId xmlns:a16="http://schemas.microsoft.com/office/drawing/2014/main" id="{54AA60F1-EA14-4143-BBC2-403E43DB1EE8}"/>
                    </a:ext>
                  </a:extLst>
                </p:cNvPr>
                <p:cNvSpPr>
                  <a:spLocks/>
                </p:cNvSpPr>
                <p:nvPr/>
              </p:nvSpPr>
              <p:spPr bwMode="auto">
                <a:xfrm>
                  <a:off x="8008938" y="2339976"/>
                  <a:ext cx="96838" cy="104775"/>
                </a:xfrm>
                <a:custGeom>
                  <a:avLst/>
                  <a:gdLst>
                    <a:gd name="T0" fmla="*/ 37 w 61"/>
                    <a:gd name="T1" fmla="*/ 66 h 66"/>
                    <a:gd name="T2" fmla="*/ 0 w 61"/>
                    <a:gd name="T3" fmla="*/ 16 h 66"/>
                    <a:gd name="T4" fmla="*/ 26 w 61"/>
                    <a:gd name="T5" fmla="*/ 0 h 66"/>
                    <a:gd name="T6" fmla="*/ 61 w 61"/>
                    <a:gd name="T7" fmla="*/ 48 h 66"/>
                    <a:gd name="T8" fmla="*/ 37 w 61"/>
                    <a:gd name="T9" fmla="*/ 66 h 66"/>
                  </a:gdLst>
                  <a:ahLst/>
                  <a:cxnLst>
                    <a:cxn ang="0">
                      <a:pos x="T0" y="T1"/>
                    </a:cxn>
                    <a:cxn ang="0">
                      <a:pos x="T2" y="T3"/>
                    </a:cxn>
                    <a:cxn ang="0">
                      <a:pos x="T4" y="T5"/>
                    </a:cxn>
                    <a:cxn ang="0">
                      <a:pos x="T6" y="T7"/>
                    </a:cxn>
                    <a:cxn ang="0">
                      <a:pos x="T8" y="T9"/>
                    </a:cxn>
                  </a:cxnLst>
                  <a:rect l="0" t="0" r="r" b="b"/>
                  <a:pathLst>
                    <a:path w="61" h="66">
                      <a:moveTo>
                        <a:pt x="37" y="66"/>
                      </a:moveTo>
                      <a:lnTo>
                        <a:pt x="0" y="16"/>
                      </a:lnTo>
                      <a:lnTo>
                        <a:pt x="26" y="0"/>
                      </a:lnTo>
                      <a:lnTo>
                        <a:pt x="61" y="48"/>
                      </a:lnTo>
                      <a:lnTo>
                        <a:pt x="3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268">
                  <a:extLst>
                    <a:ext uri="{FF2B5EF4-FFF2-40B4-BE49-F238E27FC236}">
                      <a16:creationId xmlns:a16="http://schemas.microsoft.com/office/drawing/2014/main" id="{6A9FE813-E6B8-4C88-B669-F9DD4D594FA9}"/>
                    </a:ext>
                  </a:extLst>
                </p:cNvPr>
                <p:cNvSpPr>
                  <a:spLocks/>
                </p:cNvSpPr>
                <p:nvPr/>
              </p:nvSpPr>
              <p:spPr bwMode="auto">
                <a:xfrm>
                  <a:off x="7870826" y="2462213"/>
                  <a:ext cx="101600" cy="100013"/>
                </a:xfrm>
                <a:custGeom>
                  <a:avLst/>
                  <a:gdLst>
                    <a:gd name="T0" fmla="*/ 44 w 64"/>
                    <a:gd name="T1" fmla="*/ 63 h 63"/>
                    <a:gd name="T2" fmla="*/ 0 w 64"/>
                    <a:gd name="T3" fmla="*/ 23 h 63"/>
                    <a:gd name="T4" fmla="*/ 20 w 64"/>
                    <a:gd name="T5" fmla="*/ 0 h 63"/>
                    <a:gd name="T6" fmla="*/ 64 w 64"/>
                    <a:gd name="T7" fmla="*/ 41 h 63"/>
                    <a:gd name="T8" fmla="*/ 44 w 64"/>
                    <a:gd name="T9" fmla="*/ 63 h 63"/>
                  </a:gdLst>
                  <a:ahLst/>
                  <a:cxnLst>
                    <a:cxn ang="0">
                      <a:pos x="T0" y="T1"/>
                    </a:cxn>
                    <a:cxn ang="0">
                      <a:pos x="T2" y="T3"/>
                    </a:cxn>
                    <a:cxn ang="0">
                      <a:pos x="T4" y="T5"/>
                    </a:cxn>
                    <a:cxn ang="0">
                      <a:pos x="T6" y="T7"/>
                    </a:cxn>
                    <a:cxn ang="0">
                      <a:pos x="T8" y="T9"/>
                    </a:cxn>
                  </a:cxnLst>
                  <a:rect l="0" t="0" r="r" b="b"/>
                  <a:pathLst>
                    <a:path w="64" h="63">
                      <a:moveTo>
                        <a:pt x="44" y="63"/>
                      </a:moveTo>
                      <a:lnTo>
                        <a:pt x="0" y="23"/>
                      </a:lnTo>
                      <a:lnTo>
                        <a:pt x="20" y="0"/>
                      </a:lnTo>
                      <a:lnTo>
                        <a:pt x="64"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7" name="Freeform 269">
                  <a:extLst>
                    <a:ext uri="{FF2B5EF4-FFF2-40B4-BE49-F238E27FC236}">
                      <a16:creationId xmlns:a16="http://schemas.microsoft.com/office/drawing/2014/main" id="{603A3DBC-6ECA-4B3E-A67C-A80CC97937DE}"/>
                    </a:ext>
                  </a:extLst>
                </p:cNvPr>
                <p:cNvSpPr>
                  <a:spLocks/>
                </p:cNvSpPr>
                <p:nvPr/>
              </p:nvSpPr>
              <p:spPr bwMode="auto">
                <a:xfrm>
                  <a:off x="7761288" y="2616201"/>
                  <a:ext cx="106363" cy="87313"/>
                </a:xfrm>
                <a:custGeom>
                  <a:avLst/>
                  <a:gdLst>
                    <a:gd name="T0" fmla="*/ 52 w 67"/>
                    <a:gd name="T1" fmla="*/ 55 h 55"/>
                    <a:gd name="T2" fmla="*/ 0 w 67"/>
                    <a:gd name="T3" fmla="*/ 26 h 55"/>
                    <a:gd name="T4" fmla="*/ 15 w 67"/>
                    <a:gd name="T5" fmla="*/ 0 h 55"/>
                    <a:gd name="T6" fmla="*/ 67 w 67"/>
                    <a:gd name="T7" fmla="*/ 29 h 55"/>
                    <a:gd name="T8" fmla="*/ 52 w 67"/>
                    <a:gd name="T9" fmla="*/ 55 h 55"/>
                  </a:gdLst>
                  <a:ahLst/>
                  <a:cxnLst>
                    <a:cxn ang="0">
                      <a:pos x="T0" y="T1"/>
                    </a:cxn>
                    <a:cxn ang="0">
                      <a:pos x="T2" y="T3"/>
                    </a:cxn>
                    <a:cxn ang="0">
                      <a:pos x="T4" y="T5"/>
                    </a:cxn>
                    <a:cxn ang="0">
                      <a:pos x="T6" y="T7"/>
                    </a:cxn>
                    <a:cxn ang="0">
                      <a:pos x="T8" y="T9"/>
                    </a:cxn>
                  </a:cxnLst>
                  <a:rect l="0" t="0" r="r" b="b"/>
                  <a:pathLst>
                    <a:path w="67" h="55">
                      <a:moveTo>
                        <a:pt x="52" y="55"/>
                      </a:moveTo>
                      <a:lnTo>
                        <a:pt x="0" y="26"/>
                      </a:lnTo>
                      <a:lnTo>
                        <a:pt x="15" y="0"/>
                      </a:lnTo>
                      <a:lnTo>
                        <a:pt x="67" y="29"/>
                      </a:lnTo>
                      <a:lnTo>
                        <a:pt x="52"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Freeform 270">
                  <a:extLst>
                    <a:ext uri="{FF2B5EF4-FFF2-40B4-BE49-F238E27FC236}">
                      <a16:creationId xmlns:a16="http://schemas.microsoft.com/office/drawing/2014/main" id="{0F7E6AE9-98CA-4620-AB33-54F1E0AB17EE}"/>
                    </a:ext>
                  </a:extLst>
                </p:cNvPr>
                <p:cNvSpPr>
                  <a:spLocks/>
                </p:cNvSpPr>
                <p:nvPr/>
              </p:nvSpPr>
              <p:spPr bwMode="auto">
                <a:xfrm>
                  <a:off x="7688263" y="2789238"/>
                  <a:ext cx="104775" cy="76200"/>
                </a:xfrm>
                <a:custGeom>
                  <a:avLst/>
                  <a:gdLst>
                    <a:gd name="T0" fmla="*/ 57 w 66"/>
                    <a:gd name="T1" fmla="*/ 48 h 48"/>
                    <a:gd name="T2" fmla="*/ 0 w 66"/>
                    <a:gd name="T3" fmla="*/ 28 h 48"/>
                    <a:gd name="T4" fmla="*/ 9 w 66"/>
                    <a:gd name="T5" fmla="*/ 0 h 48"/>
                    <a:gd name="T6" fmla="*/ 66 w 66"/>
                    <a:gd name="T7" fmla="*/ 19 h 48"/>
                    <a:gd name="T8" fmla="*/ 57 w 66"/>
                    <a:gd name="T9" fmla="*/ 48 h 48"/>
                  </a:gdLst>
                  <a:ahLst/>
                  <a:cxnLst>
                    <a:cxn ang="0">
                      <a:pos x="T0" y="T1"/>
                    </a:cxn>
                    <a:cxn ang="0">
                      <a:pos x="T2" y="T3"/>
                    </a:cxn>
                    <a:cxn ang="0">
                      <a:pos x="T4" y="T5"/>
                    </a:cxn>
                    <a:cxn ang="0">
                      <a:pos x="T6" y="T7"/>
                    </a:cxn>
                    <a:cxn ang="0">
                      <a:pos x="T8" y="T9"/>
                    </a:cxn>
                  </a:cxnLst>
                  <a:rect l="0" t="0" r="r" b="b"/>
                  <a:pathLst>
                    <a:path w="66" h="48">
                      <a:moveTo>
                        <a:pt x="57" y="48"/>
                      </a:moveTo>
                      <a:lnTo>
                        <a:pt x="0" y="28"/>
                      </a:lnTo>
                      <a:lnTo>
                        <a:pt x="9" y="0"/>
                      </a:lnTo>
                      <a:lnTo>
                        <a:pt x="66"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9" name="Freeform 271">
                  <a:extLst>
                    <a:ext uri="{FF2B5EF4-FFF2-40B4-BE49-F238E27FC236}">
                      <a16:creationId xmlns:a16="http://schemas.microsoft.com/office/drawing/2014/main" id="{25BBFA28-CF4E-4B44-8A5A-FD93F243A23E}"/>
                    </a:ext>
                  </a:extLst>
                </p:cNvPr>
                <p:cNvSpPr>
                  <a:spLocks/>
                </p:cNvSpPr>
                <p:nvPr/>
              </p:nvSpPr>
              <p:spPr bwMode="auto">
                <a:xfrm>
                  <a:off x="7651751" y="2974976"/>
                  <a:ext cx="100013" cy="58738"/>
                </a:xfrm>
                <a:custGeom>
                  <a:avLst/>
                  <a:gdLst>
                    <a:gd name="T0" fmla="*/ 60 w 63"/>
                    <a:gd name="T1" fmla="*/ 37 h 37"/>
                    <a:gd name="T2" fmla="*/ 0 w 63"/>
                    <a:gd name="T3" fmla="*/ 31 h 37"/>
                    <a:gd name="T4" fmla="*/ 4 w 63"/>
                    <a:gd name="T5" fmla="*/ 0 h 37"/>
                    <a:gd name="T6" fmla="*/ 63 w 63"/>
                    <a:gd name="T7" fmla="*/ 7 h 37"/>
                    <a:gd name="T8" fmla="*/ 60 w 63"/>
                    <a:gd name="T9" fmla="*/ 37 h 37"/>
                  </a:gdLst>
                  <a:ahLst/>
                  <a:cxnLst>
                    <a:cxn ang="0">
                      <a:pos x="T0" y="T1"/>
                    </a:cxn>
                    <a:cxn ang="0">
                      <a:pos x="T2" y="T3"/>
                    </a:cxn>
                    <a:cxn ang="0">
                      <a:pos x="T4" y="T5"/>
                    </a:cxn>
                    <a:cxn ang="0">
                      <a:pos x="T6" y="T7"/>
                    </a:cxn>
                    <a:cxn ang="0">
                      <a:pos x="T8" y="T9"/>
                    </a:cxn>
                  </a:cxnLst>
                  <a:rect l="0" t="0" r="r" b="b"/>
                  <a:pathLst>
                    <a:path w="63" h="37">
                      <a:moveTo>
                        <a:pt x="60" y="37"/>
                      </a:moveTo>
                      <a:lnTo>
                        <a:pt x="0" y="31"/>
                      </a:lnTo>
                      <a:lnTo>
                        <a:pt x="4" y="0"/>
                      </a:lnTo>
                      <a:lnTo>
                        <a:pt x="63" y="7"/>
                      </a:lnTo>
                      <a:lnTo>
                        <a:pt x="6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0" name="Freeform 272">
                  <a:extLst>
                    <a:ext uri="{FF2B5EF4-FFF2-40B4-BE49-F238E27FC236}">
                      <a16:creationId xmlns:a16="http://schemas.microsoft.com/office/drawing/2014/main" id="{7A84640E-2B53-4CC9-9204-FB7F96CBC07E}"/>
                    </a:ext>
                  </a:extLst>
                </p:cNvPr>
                <p:cNvSpPr>
                  <a:spLocks/>
                </p:cNvSpPr>
                <p:nvPr/>
              </p:nvSpPr>
              <p:spPr bwMode="auto">
                <a:xfrm>
                  <a:off x="7651751" y="3157538"/>
                  <a:ext cx="100013" cy="58738"/>
                </a:xfrm>
                <a:custGeom>
                  <a:avLst/>
                  <a:gdLst>
                    <a:gd name="T0" fmla="*/ 4 w 63"/>
                    <a:gd name="T1" fmla="*/ 37 h 37"/>
                    <a:gd name="T2" fmla="*/ 0 w 63"/>
                    <a:gd name="T3" fmla="*/ 7 h 37"/>
                    <a:gd name="T4" fmla="*/ 60 w 63"/>
                    <a:gd name="T5" fmla="*/ 0 h 37"/>
                    <a:gd name="T6" fmla="*/ 63 w 63"/>
                    <a:gd name="T7" fmla="*/ 31 h 37"/>
                    <a:gd name="T8" fmla="*/ 4 w 63"/>
                    <a:gd name="T9" fmla="*/ 37 h 37"/>
                  </a:gdLst>
                  <a:ahLst/>
                  <a:cxnLst>
                    <a:cxn ang="0">
                      <a:pos x="T0" y="T1"/>
                    </a:cxn>
                    <a:cxn ang="0">
                      <a:pos x="T2" y="T3"/>
                    </a:cxn>
                    <a:cxn ang="0">
                      <a:pos x="T4" y="T5"/>
                    </a:cxn>
                    <a:cxn ang="0">
                      <a:pos x="T6" y="T7"/>
                    </a:cxn>
                    <a:cxn ang="0">
                      <a:pos x="T8" y="T9"/>
                    </a:cxn>
                  </a:cxnLst>
                  <a:rect l="0" t="0" r="r" b="b"/>
                  <a:pathLst>
                    <a:path w="63" h="37">
                      <a:moveTo>
                        <a:pt x="4" y="37"/>
                      </a:moveTo>
                      <a:lnTo>
                        <a:pt x="0" y="7"/>
                      </a:lnTo>
                      <a:lnTo>
                        <a:pt x="60" y="0"/>
                      </a:lnTo>
                      <a:lnTo>
                        <a:pt x="63" y="31"/>
                      </a:lnTo>
                      <a:lnTo>
                        <a:pt x="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1" name="Freeform 273">
                  <a:extLst>
                    <a:ext uri="{FF2B5EF4-FFF2-40B4-BE49-F238E27FC236}">
                      <a16:creationId xmlns:a16="http://schemas.microsoft.com/office/drawing/2014/main" id="{C6794764-EA44-4A35-B42E-D05D12C03F89}"/>
                    </a:ext>
                  </a:extLst>
                </p:cNvPr>
                <p:cNvSpPr>
                  <a:spLocks/>
                </p:cNvSpPr>
                <p:nvPr/>
              </p:nvSpPr>
              <p:spPr bwMode="auto">
                <a:xfrm>
                  <a:off x="7688263" y="3327401"/>
                  <a:ext cx="104775" cy="76200"/>
                </a:xfrm>
                <a:custGeom>
                  <a:avLst/>
                  <a:gdLst>
                    <a:gd name="T0" fmla="*/ 9 w 66"/>
                    <a:gd name="T1" fmla="*/ 48 h 48"/>
                    <a:gd name="T2" fmla="*/ 0 w 66"/>
                    <a:gd name="T3" fmla="*/ 19 h 48"/>
                    <a:gd name="T4" fmla="*/ 57 w 66"/>
                    <a:gd name="T5" fmla="*/ 0 h 48"/>
                    <a:gd name="T6" fmla="*/ 66 w 66"/>
                    <a:gd name="T7" fmla="*/ 30 h 48"/>
                    <a:gd name="T8" fmla="*/ 9 w 66"/>
                    <a:gd name="T9" fmla="*/ 48 h 48"/>
                  </a:gdLst>
                  <a:ahLst/>
                  <a:cxnLst>
                    <a:cxn ang="0">
                      <a:pos x="T0" y="T1"/>
                    </a:cxn>
                    <a:cxn ang="0">
                      <a:pos x="T2" y="T3"/>
                    </a:cxn>
                    <a:cxn ang="0">
                      <a:pos x="T4" y="T5"/>
                    </a:cxn>
                    <a:cxn ang="0">
                      <a:pos x="T6" y="T7"/>
                    </a:cxn>
                    <a:cxn ang="0">
                      <a:pos x="T8" y="T9"/>
                    </a:cxn>
                  </a:cxnLst>
                  <a:rect l="0" t="0" r="r" b="b"/>
                  <a:pathLst>
                    <a:path w="66" h="48">
                      <a:moveTo>
                        <a:pt x="9" y="48"/>
                      </a:moveTo>
                      <a:lnTo>
                        <a:pt x="0" y="19"/>
                      </a:lnTo>
                      <a:lnTo>
                        <a:pt x="57" y="0"/>
                      </a:lnTo>
                      <a:lnTo>
                        <a:pt x="66" y="30"/>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2" name="Freeform 274">
                  <a:extLst>
                    <a:ext uri="{FF2B5EF4-FFF2-40B4-BE49-F238E27FC236}">
                      <a16:creationId xmlns:a16="http://schemas.microsoft.com/office/drawing/2014/main" id="{ECABC25A-4518-4111-9BA8-1DD818093C73}"/>
                    </a:ext>
                  </a:extLst>
                </p:cNvPr>
                <p:cNvSpPr>
                  <a:spLocks/>
                </p:cNvSpPr>
                <p:nvPr/>
              </p:nvSpPr>
              <p:spPr bwMode="auto">
                <a:xfrm>
                  <a:off x="7761288" y="3486151"/>
                  <a:ext cx="106363" cy="92075"/>
                </a:xfrm>
                <a:custGeom>
                  <a:avLst/>
                  <a:gdLst>
                    <a:gd name="T0" fmla="*/ 15 w 67"/>
                    <a:gd name="T1" fmla="*/ 58 h 58"/>
                    <a:gd name="T2" fmla="*/ 0 w 67"/>
                    <a:gd name="T3" fmla="*/ 30 h 58"/>
                    <a:gd name="T4" fmla="*/ 52 w 67"/>
                    <a:gd name="T5" fmla="*/ 0 h 58"/>
                    <a:gd name="T6" fmla="*/ 67 w 67"/>
                    <a:gd name="T7" fmla="*/ 26 h 58"/>
                    <a:gd name="T8" fmla="*/ 15 w 67"/>
                    <a:gd name="T9" fmla="*/ 58 h 58"/>
                  </a:gdLst>
                  <a:ahLst/>
                  <a:cxnLst>
                    <a:cxn ang="0">
                      <a:pos x="T0" y="T1"/>
                    </a:cxn>
                    <a:cxn ang="0">
                      <a:pos x="T2" y="T3"/>
                    </a:cxn>
                    <a:cxn ang="0">
                      <a:pos x="T4" y="T5"/>
                    </a:cxn>
                    <a:cxn ang="0">
                      <a:pos x="T6" y="T7"/>
                    </a:cxn>
                    <a:cxn ang="0">
                      <a:pos x="T8" y="T9"/>
                    </a:cxn>
                  </a:cxnLst>
                  <a:rect l="0" t="0" r="r" b="b"/>
                  <a:pathLst>
                    <a:path w="67" h="58">
                      <a:moveTo>
                        <a:pt x="15" y="58"/>
                      </a:moveTo>
                      <a:lnTo>
                        <a:pt x="0" y="30"/>
                      </a:lnTo>
                      <a:lnTo>
                        <a:pt x="52" y="0"/>
                      </a:lnTo>
                      <a:lnTo>
                        <a:pt x="67" y="26"/>
                      </a:lnTo>
                      <a:lnTo>
                        <a:pt x="1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3" name="Freeform 275">
                  <a:extLst>
                    <a:ext uri="{FF2B5EF4-FFF2-40B4-BE49-F238E27FC236}">
                      <a16:creationId xmlns:a16="http://schemas.microsoft.com/office/drawing/2014/main" id="{973AFCC4-A50F-4B89-9F66-FAF5189135CC}"/>
                    </a:ext>
                  </a:extLst>
                </p:cNvPr>
                <p:cNvSpPr>
                  <a:spLocks/>
                </p:cNvSpPr>
                <p:nvPr/>
              </p:nvSpPr>
              <p:spPr bwMode="auto">
                <a:xfrm>
                  <a:off x="7870826" y="3627438"/>
                  <a:ext cx="101600" cy="100013"/>
                </a:xfrm>
                <a:custGeom>
                  <a:avLst/>
                  <a:gdLst>
                    <a:gd name="T0" fmla="*/ 20 w 64"/>
                    <a:gd name="T1" fmla="*/ 63 h 63"/>
                    <a:gd name="T2" fmla="*/ 0 w 64"/>
                    <a:gd name="T3" fmla="*/ 41 h 63"/>
                    <a:gd name="T4" fmla="*/ 44 w 64"/>
                    <a:gd name="T5" fmla="*/ 0 h 63"/>
                    <a:gd name="T6" fmla="*/ 64 w 64"/>
                    <a:gd name="T7" fmla="*/ 24 h 63"/>
                    <a:gd name="T8" fmla="*/ 20 w 64"/>
                    <a:gd name="T9" fmla="*/ 63 h 63"/>
                  </a:gdLst>
                  <a:ahLst/>
                  <a:cxnLst>
                    <a:cxn ang="0">
                      <a:pos x="T0" y="T1"/>
                    </a:cxn>
                    <a:cxn ang="0">
                      <a:pos x="T2" y="T3"/>
                    </a:cxn>
                    <a:cxn ang="0">
                      <a:pos x="T4" y="T5"/>
                    </a:cxn>
                    <a:cxn ang="0">
                      <a:pos x="T6" y="T7"/>
                    </a:cxn>
                    <a:cxn ang="0">
                      <a:pos x="T8" y="T9"/>
                    </a:cxn>
                  </a:cxnLst>
                  <a:rect l="0" t="0" r="r" b="b"/>
                  <a:pathLst>
                    <a:path w="64" h="63">
                      <a:moveTo>
                        <a:pt x="20" y="63"/>
                      </a:moveTo>
                      <a:lnTo>
                        <a:pt x="0" y="41"/>
                      </a:lnTo>
                      <a:lnTo>
                        <a:pt x="44" y="0"/>
                      </a:lnTo>
                      <a:lnTo>
                        <a:pt x="64" y="24"/>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4" name="Freeform 276">
                  <a:extLst>
                    <a:ext uri="{FF2B5EF4-FFF2-40B4-BE49-F238E27FC236}">
                      <a16:creationId xmlns:a16="http://schemas.microsoft.com/office/drawing/2014/main" id="{045645C6-3246-40C3-8BB4-A7D1CC944CB4}"/>
                    </a:ext>
                  </a:extLst>
                </p:cNvPr>
                <p:cNvSpPr>
                  <a:spLocks/>
                </p:cNvSpPr>
                <p:nvPr/>
              </p:nvSpPr>
              <p:spPr bwMode="auto">
                <a:xfrm>
                  <a:off x="8008938" y="3748088"/>
                  <a:ext cx="96838" cy="106363"/>
                </a:xfrm>
                <a:custGeom>
                  <a:avLst/>
                  <a:gdLst>
                    <a:gd name="T0" fmla="*/ 26 w 61"/>
                    <a:gd name="T1" fmla="*/ 67 h 67"/>
                    <a:gd name="T2" fmla="*/ 0 w 61"/>
                    <a:gd name="T3" fmla="*/ 48 h 67"/>
                    <a:gd name="T4" fmla="*/ 37 w 61"/>
                    <a:gd name="T5" fmla="*/ 0 h 67"/>
                    <a:gd name="T6" fmla="*/ 61 w 61"/>
                    <a:gd name="T7" fmla="*/ 17 h 67"/>
                    <a:gd name="T8" fmla="*/ 26 w 61"/>
                    <a:gd name="T9" fmla="*/ 67 h 67"/>
                  </a:gdLst>
                  <a:ahLst/>
                  <a:cxnLst>
                    <a:cxn ang="0">
                      <a:pos x="T0" y="T1"/>
                    </a:cxn>
                    <a:cxn ang="0">
                      <a:pos x="T2" y="T3"/>
                    </a:cxn>
                    <a:cxn ang="0">
                      <a:pos x="T4" y="T5"/>
                    </a:cxn>
                    <a:cxn ang="0">
                      <a:pos x="T6" y="T7"/>
                    </a:cxn>
                    <a:cxn ang="0">
                      <a:pos x="T8" y="T9"/>
                    </a:cxn>
                  </a:cxnLst>
                  <a:rect l="0" t="0" r="r" b="b"/>
                  <a:pathLst>
                    <a:path w="61" h="67">
                      <a:moveTo>
                        <a:pt x="26" y="67"/>
                      </a:moveTo>
                      <a:lnTo>
                        <a:pt x="0" y="48"/>
                      </a:lnTo>
                      <a:lnTo>
                        <a:pt x="37" y="0"/>
                      </a:lnTo>
                      <a:lnTo>
                        <a:pt x="61" y="17"/>
                      </a:lnTo>
                      <a:lnTo>
                        <a:pt x="2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6" name="Rectangle 5">
              <a:extLst>
                <a:ext uri="{FF2B5EF4-FFF2-40B4-BE49-F238E27FC236}">
                  <a16:creationId xmlns:a16="http://schemas.microsoft.com/office/drawing/2014/main" id="{3BFBFF1D-6A37-45C6-ACD9-C2169BB03779}"/>
                </a:ext>
              </a:extLst>
            </p:cNvPr>
            <p:cNvSpPr/>
            <p:nvPr/>
          </p:nvSpPr>
          <p:spPr>
            <a:xfrm>
              <a:off x="6953285" y="4801999"/>
              <a:ext cx="1476883" cy="149766"/>
            </a:xfrm>
            <a:prstGeom prst="rect">
              <a:avLst/>
            </a:prstGeom>
            <a:noFill/>
          </p:spPr>
          <p:txBody>
            <a:bodyP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Open Sans" charset="0"/>
                <a:ea typeface="Open Sans" charset="0"/>
                <a:cs typeface="Open Sans" charset="0"/>
              </a:endParaRPr>
            </a:p>
          </p:txBody>
        </p:sp>
      </p:grpSp>
      <p:cxnSp>
        <p:nvCxnSpPr>
          <p:cNvPr id="55" name="Straight Connector 54">
            <a:extLst>
              <a:ext uri="{FF2B5EF4-FFF2-40B4-BE49-F238E27FC236}">
                <a16:creationId xmlns:a16="http://schemas.microsoft.com/office/drawing/2014/main" id="{F04A6D5B-C512-43F6-8853-D13870CA10B3}"/>
              </a:ext>
            </a:extLst>
          </p:cNvPr>
          <p:cNvCxnSpPr>
            <a:cxnSpLocks/>
            <a:stCxn id="7" idx="56"/>
          </p:cNvCxnSpPr>
          <p:nvPr userDrawn="1"/>
        </p:nvCxnSpPr>
        <p:spPr>
          <a:xfrm>
            <a:off x="8922139" y="4968552"/>
            <a:ext cx="326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58A89B-C4A0-4BF6-A7C2-3F1B9632BFBB}"/>
              </a:ext>
            </a:extLst>
          </p:cNvPr>
          <p:cNvCxnSpPr>
            <a:cxnSpLocks/>
          </p:cNvCxnSpPr>
          <p:nvPr userDrawn="1"/>
        </p:nvCxnSpPr>
        <p:spPr>
          <a:xfrm flipV="1">
            <a:off x="0" y="4628982"/>
            <a:ext cx="7894216" cy="809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Placeholder 58">
            <a:extLst>
              <a:ext uri="{FF2B5EF4-FFF2-40B4-BE49-F238E27FC236}">
                <a16:creationId xmlns:a16="http://schemas.microsoft.com/office/drawing/2014/main" id="{D8A7A6F7-5F58-448E-ABB3-AECDCAC6588E}"/>
              </a:ext>
            </a:extLst>
          </p:cNvPr>
          <p:cNvSpPr>
            <a:spLocks noGrp="1"/>
          </p:cNvSpPr>
          <p:nvPr>
            <p:ph type="body" sz="quarter" idx="10" hasCustomPrompt="1"/>
          </p:nvPr>
        </p:nvSpPr>
        <p:spPr>
          <a:xfrm>
            <a:off x="952500" y="1206500"/>
            <a:ext cx="5337175" cy="2257425"/>
          </a:xfrm>
        </p:spPr>
        <p:txBody>
          <a:bodyPr/>
          <a:lstStyle>
            <a:lvl1pPr marL="0" indent="0">
              <a:buNone/>
              <a:defRPr sz="6600">
                <a:latin typeface="+mj-lt"/>
              </a:defRPr>
            </a:lvl1pPr>
          </a:lstStyle>
          <a:p>
            <a:pPr lvl="0"/>
            <a:r>
              <a:rPr lang="en-US" sz="6600">
                <a:latin typeface="+mj-lt"/>
              </a:rPr>
              <a:t>Section Header</a:t>
            </a:r>
            <a:endParaRPr lang="en-US"/>
          </a:p>
        </p:txBody>
      </p:sp>
    </p:spTree>
    <p:extLst>
      <p:ext uri="{BB962C8B-B14F-4D97-AF65-F5344CB8AC3E}">
        <p14:creationId xmlns:p14="http://schemas.microsoft.com/office/powerpoint/2010/main" val="30028084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Graphic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FC2F98-5944-4C9B-A2C3-BF4DC0C7C30D}"/>
              </a:ext>
            </a:extLst>
          </p:cNvPr>
          <p:cNvGraphicFramePr>
            <a:graphicFrameLocks noChangeAspect="1"/>
          </p:cNvGraphicFramePr>
          <p:nvPr userDrawn="1">
            <p:custDataLst>
              <p:tags r:id="rId1"/>
            </p:custDataLst>
            <p:extLst>
              <p:ext uri="{D42A27DB-BD31-4B8C-83A1-F6EECF244321}">
                <p14:modId xmlns:p14="http://schemas.microsoft.com/office/powerpoint/2010/main" val="20321645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EFC2F98-5944-4C9B-A2C3-BF4DC0C7C3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75747877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Graphic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FC2F98-5944-4C9B-A2C3-BF4DC0C7C30D}"/>
              </a:ext>
            </a:extLst>
          </p:cNvPr>
          <p:cNvGraphicFramePr>
            <a:graphicFrameLocks noChangeAspect="1"/>
          </p:cNvGraphicFramePr>
          <p:nvPr userDrawn="1">
            <p:custDataLst>
              <p:tags r:id="rId1"/>
            </p:custDataLst>
            <p:extLst>
              <p:ext uri="{D42A27DB-BD31-4B8C-83A1-F6EECF244321}">
                <p14:modId xmlns:p14="http://schemas.microsoft.com/office/powerpoint/2010/main" val="20321645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EFC2F98-5944-4C9B-A2C3-BF4DC0C7C3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7574787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22241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2224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CB5E4-F9D5-99D8-75AB-43CE8959FB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187147-07C5-5B50-F1A1-1F2E06C98F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EA5886-4774-8534-80FF-C8E4F7F19DF8}"/>
              </a:ext>
            </a:extLst>
          </p:cNvPr>
          <p:cNvSpPr>
            <a:spLocks noGrp="1"/>
          </p:cNvSpPr>
          <p:nvPr>
            <p:ph type="dt" sz="half" idx="10"/>
          </p:nvPr>
        </p:nvSpPr>
        <p:spPr/>
        <p:txBody>
          <a:bodyPr/>
          <a:lstStyle/>
          <a:p>
            <a:fld id="{A38C2663-4FA5-2E44-93E1-58F857B7AB0C}" type="datetimeFigureOut">
              <a:rPr lang="en-US" smtClean="0"/>
              <a:t>12/17/2025</a:t>
            </a:fld>
            <a:endParaRPr lang="en-US"/>
          </a:p>
        </p:txBody>
      </p:sp>
      <p:sp>
        <p:nvSpPr>
          <p:cNvPr id="5" name="Footer Placeholder 4">
            <a:extLst>
              <a:ext uri="{FF2B5EF4-FFF2-40B4-BE49-F238E27FC236}">
                <a16:creationId xmlns:a16="http://schemas.microsoft.com/office/drawing/2014/main" id="{32D50E50-E9A1-BA75-49AA-7DA5A996E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B074E0-DE2B-2825-BD65-FEAC07C4AF9E}"/>
              </a:ext>
            </a:extLst>
          </p:cNvPr>
          <p:cNvSpPr>
            <a:spLocks noGrp="1"/>
          </p:cNvSpPr>
          <p:nvPr>
            <p:ph type="sldNum" sz="quarter" idx="12"/>
          </p:nvPr>
        </p:nvSpPr>
        <p:spPr/>
        <p:txBody>
          <a:bodyPr/>
          <a:lstStyle/>
          <a:p>
            <a:fld id="{B7866FDE-493C-3F48-9E1B-13AD19FC3640}" type="slidenum">
              <a:rPr lang="en-US" smtClean="0"/>
              <a:t>‹#›</a:t>
            </a:fld>
            <a:endParaRPr lang="en-US"/>
          </a:p>
        </p:txBody>
      </p:sp>
    </p:spTree>
    <p:extLst>
      <p:ext uri="{BB962C8B-B14F-4D97-AF65-F5344CB8AC3E}">
        <p14:creationId xmlns:p14="http://schemas.microsoft.com/office/powerpoint/2010/main" val="573572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74928"/>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74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010407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0104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402140"/>
            <a:ext cx="11188700" cy="334099"/>
          </a:xfrm>
          <a:prstGeom prst="rect">
            <a:avLst/>
          </a:prstGeom>
        </p:spPr>
        <p:txBody>
          <a:bodyPr vert="horz" lIns="0" tIns="0" rIns="0" bIns="0" rtlCol="0" anchor="t" anchorCtr="0">
            <a:noAutofit/>
          </a:bodyPr>
          <a:lstStyle>
            <a:lvl1pPr>
              <a:defRPr sz="2400">
                <a:latin typeface="+mn-lt"/>
              </a:defRPr>
            </a:lvl1pPr>
          </a:lstStyle>
          <a:p>
            <a:r>
              <a:rPr lang="en-US"/>
              <a:t>Click to add title</a:t>
            </a:r>
          </a:p>
        </p:txBody>
      </p:sp>
    </p:spTree>
    <p:extLst>
      <p:ext uri="{BB962C8B-B14F-4D97-AF65-F5344CB8AC3E}">
        <p14:creationId xmlns:p14="http://schemas.microsoft.com/office/powerpoint/2010/main" val="1071731506"/>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402140"/>
            <a:ext cx="11188700" cy="334099"/>
          </a:xfrm>
          <a:prstGeom prst="rect">
            <a:avLst/>
          </a:prstGeom>
        </p:spPr>
        <p:txBody>
          <a:bodyPr vert="horz" lIns="0" tIns="0" rIns="0" bIns="0" rtlCol="0" anchor="t" anchorCtr="0">
            <a:noAutofit/>
          </a:bodyPr>
          <a:lstStyle>
            <a:lvl1pPr>
              <a:defRPr sz="2400">
                <a:latin typeface="+mn-lt"/>
              </a:defRPr>
            </a:lvl1pPr>
          </a:lstStyle>
          <a:p>
            <a:r>
              <a:rPr lang="en-US"/>
              <a:t>Click to add title</a:t>
            </a:r>
          </a:p>
        </p:txBody>
      </p:sp>
    </p:spTree>
    <p:extLst>
      <p:ext uri="{BB962C8B-B14F-4D97-AF65-F5344CB8AC3E}">
        <p14:creationId xmlns:p14="http://schemas.microsoft.com/office/powerpoint/2010/main" val="10717315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blipFill dpi="0" rotWithShape="1">
          <a:blip r:embed="rId2">
            <a:alphaModFix amt="43000"/>
            <a:lum/>
          </a:blip>
          <a:srcRect/>
          <a:stretch>
            <a:fillRect/>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4980" y="3048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647700"/>
            <a:ext cx="5400000" cy="5479895"/>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71171" y="5186207"/>
            <a:ext cx="4446269" cy="895983"/>
          </a:xfrm>
          <a:prstGeom prst="rect">
            <a:avLst/>
          </a:prstGeom>
        </p:spPr>
        <p:txBody>
          <a:bodyPr anchor="b" anchorCtr="0">
            <a:noAutofit/>
          </a:bodyPr>
          <a:lstStyle>
            <a:lvl1pPr algn="l">
              <a:lnSpc>
                <a:spcPts val="3200"/>
              </a:lnSpc>
              <a:defRPr sz="3200" b="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71171" y="6381750"/>
            <a:ext cx="4446269" cy="273050"/>
          </a:xfrm>
          <a:prstGeom prst="rect">
            <a:avLst/>
          </a:prstGeom>
        </p:spPr>
        <p:txBody>
          <a:bodyPr anchor="b">
            <a:noAutofit/>
          </a:bodyPr>
          <a:lstStyle>
            <a:lvl1pPr>
              <a:spcAft>
                <a:spcPts val="0"/>
              </a:spcAft>
              <a:defRPr sz="1400" b="1">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881096229"/>
      </p:ext>
    </p:extLst>
  </p:cSld>
  <p:clrMapOvr>
    <a:masterClrMapping/>
  </p:clrMapOvr>
  <p:transition>
    <p:fade/>
  </p:transition>
  <p:extLst>
    <p:ext uri="{DCECCB84-F9BA-43D5-87BE-67443E8EF086}">
      <p15:sldGuideLst xmlns:p15="http://schemas.microsoft.com/office/powerpoint/2012/main"/>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blipFill dpi="0" rotWithShape="1">
          <a:blip r:embed="rId2">
            <a:alphaModFix amt="43000"/>
            <a:lum/>
          </a:blip>
          <a:srcRect/>
          <a:stretch>
            <a:fillRect/>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4980" y="3048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647700"/>
            <a:ext cx="5400000" cy="5479895"/>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71171" y="5186207"/>
            <a:ext cx="4446269" cy="895983"/>
          </a:xfrm>
          <a:prstGeom prst="rect">
            <a:avLst/>
          </a:prstGeom>
        </p:spPr>
        <p:txBody>
          <a:bodyPr anchor="b" anchorCtr="0">
            <a:noAutofit/>
          </a:bodyPr>
          <a:lstStyle>
            <a:lvl1pPr algn="l">
              <a:lnSpc>
                <a:spcPts val="3200"/>
              </a:lnSpc>
              <a:defRPr sz="3200" b="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71171" y="6381750"/>
            <a:ext cx="4446269" cy="273050"/>
          </a:xfrm>
          <a:prstGeom prst="rect">
            <a:avLst/>
          </a:prstGeom>
        </p:spPr>
        <p:txBody>
          <a:bodyPr anchor="b">
            <a:noAutofit/>
          </a:bodyPr>
          <a:lstStyle>
            <a:lvl1pPr>
              <a:spcAft>
                <a:spcPts val="0"/>
              </a:spcAft>
              <a:defRPr sz="1400" b="1">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881096229"/>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FB05972C-4EB5-02E5-D3B3-796AF5ABC9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193213792"/>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FB05972C-4EB5-02E5-D3B3-796AF5ABC9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1932137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Divider - teal">
    <p:bg bwMode="gray">
      <p:bgPr>
        <a:solidFill>
          <a:srgbClr val="00ABAB"/>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B7783DB-A09C-BD2E-FD4D-6A0C1909E356}"/>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7742"/>
                    </a14:imgEffect>
                    <a14:imgEffect>
                      <a14:brightnessContrast bright="-71000"/>
                    </a14:imgEffect>
                  </a14:imgLayer>
                </a14:imgProps>
              </a:ext>
              <a:ext uri="{28A0092B-C50C-407E-A947-70E740481C1C}">
                <a14:useLocalDpi xmlns:a14="http://schemas.microsoft.com/office/drawing/2010/main" val="0"/>
              </a:ext>
            </a:extLst>
          </a:blip>
          <a:srcRect t="-10915" r="755" b="16410"/>
          <a:stretch/>
        </p:blipFill>
        <p:spPr>
          <a:xfrm>
            <a:off x="1" y="-895546"/>
            <a:ext cx="12191999" cy="7753545"/>
          </a:xfrm>
          <a:prstGeom prst="rect">
            <a:avLst/>
          </a:prstGeom>
          <a:noFill/>
        </p:spPr>
      </p:pic>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85535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userDrawn="1">
  <p:cSld name="Divider - teal">
    <p:bg bwMode="gray">
      <p:bgPr>
        <a:solidFill>
          <a:srgbClr val="00ABAB"/>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B7783DB-A09C-BD2E-FD4D-6A0C1909E356}"/>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7742"/>
                    </a14:imgEffect>
                    <a14:imgEffect>
                      <a14:brightnessContrast bright="-71000"/>
                    </a14:imgEffect>
                  </a14:imgLayer>
                </a14:imgProps>
              </a:ext>
              <a:ext uri="{28A0092B-C50C-407E-A947-70E740481C1C}">
                <a14:useLocalDpi xmlns:a14="http://schemas.microsoft.com/office/drawing/2010/main" val="0"/>
              </a:ext>
            </a:extLst>
          </a:blip>
          <a:srcRect t="-10915" r="755" b="16410"/>
          <a:stretch/>
        </p:blipFill>
        <p:spPr>
          <a:xfrm>
            <a:off x="1" y="-895546"/>
            <a:ext cx="12191999" cy="7753545"/>
          </a:xfrm>
          <a:prstGeom prst="rect">
            <a:avLst/>
          </a:prstGeom>
          <a:noFill/>
        </p:spPr>
      </p:pic>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85535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F2B8-4FC7-8281-A0F3-EC92E7AE34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E35A56-5C00-82DB-C346-FF2842AD89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59651B-C1B2-E778-96A2-BDDEE1FD0C4F}"/>
              </a:ext>
            </a:extLst>
          </p:cNvPr>
          <p:cNvSpPr>
            <a:spLocks noGrp="1"/>
          </p:cNvSpPr>
          <p:nvPr>
            <p:ph type="dt" sz="half" idx="10"/>
          </p:nvPr>
        </p:nvSpPr>
        <p:spPr/>
        <p:txBody>
          <a:bodyPr/>
          <a:lstStyle/>
          <a:p>
            <a:fld id="{150B0C31-C469-944D-BD00-83CF54DFA420}" type="datetimeFigureOut">
              <a:rPr lang="en-US" smtClean="0"/>
              <a:t>12/17/2025</a:t>
            </a:fld>
            <a:endParaRPr lang="en-US"/>
          </a:p>
        </p:txBody>
      </p:sp>
      <p:sp>
        <p:nvSpPr>
          <p:cNvPr id="5" name="Footer Placeholder 4">
            <a:extLst>
              <a:ext uri="{FF2B5EF4-FFF2-40B4-BE49-F238E27FC236}">
                <a16:creationId xmlns:a16="http://schemas.microsoft.com/office/drawing/2014/main" id="{26F20CE6-169D-2B0F-857D-2626533985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5AC35-A57F-081F-C795-9968E7C20625}"/>
              </a:ext>
            </a:extLst>
          </p:cNvPr>
          <p:cNvSpPr>
            <a:spLocks noGrp="1"/>
          </p:cNvSpPr>
          <p:nvPr>
            <p:ph type="sldNum" sz="quarter" idx="12"/>
          </p:nvPr>
        </p:nvSpPr>
        <p:spPr/>
        <p:txBody>
          <a:bodyPr/>
          <a:lstStyle/>
          <a:p>
            <a:fld id="{D5061DCB-E53E-194F-ADC9-7E6FBCC8225A}" type="slidenum">
              <a:rPr lang="en-US" smtClean="0"/>
              <a:t>‹#›</a:t>
            </a:fld>
            <a:endParaRPr lang="en-US"/>
          </a:p>
        </p:txBody>
      </p:sp>
    </p:spTree>
    <p:extLst>
      <p:ext uri="{BB962C8B-B14F-4D97-AF65-F5344CB8AC3E}">
        <p14:creationId xmlns:p14="http://schemas.microsoft.com/office/powerpoint/2010/main" val="881335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2DB5-20A1-EC1A-EE7A-2BC119CCED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D891DE-5E47-46F1-4525-89283384A8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B5FCB-8777-3B66-B895-114BD75EA6D0}"/>
              </a:ext>
            </a:extLst>
          </p:cNvPr>
          <p:cNvSpPr>
            <a:spLocks noGrp="1"/>
          </p:cNvSpPr>
          <p:nvPr>
            <p:ph type="dt" sz="half" idx="10"/>
          </p:nvPr>
        </p:nvSpPr>
        <p:spPr/>
        <p:txBody>
          <a:bodyPr/>
          <a:lstStyle/>
          <a:p>
            <a:fld id="{150B0C31-C469-944D-BD00-83CF54DFA420}" type="datetimeFigureOut">
              <a:rPr lang="en-US" smtClean="0"/>
              <a:t>12/17/2025</a:t>
            </a:fld>
            <a:endParaRPr lang="en-US"/>
          </a:p>
        </p:txBody>
      </p:sp>
      <p:sp>
        <p:nvSpPr>
          <p:cNvPr id="5" name="Footer Placeholder 4">
            <a:extLst>
              <a:ext uri="{FF2B5EF4-FFF2-40B4-BE49-F238E27FC236}">
                <a16:creationId xmlns:a16="http://schemas.microsoft.com/office/drawing/2014/main" id="{AFFF532C-5F88-E8E3-FCB1-425C5ECE4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F702DF-E879-99C5-1EB0-9DE9AF69F4FD}"/>
              </a:ext>
            </a:extLst>
          </p:cNvPr>
          <p:cNvSpPr>
            <a:spLocks noGrp="1"/>
          </p:cNvSpPr>
          <p:nvPr>
            <p:ph type="sldNum" sz="quarter" idx="12"/>
          </p:nvPr>
        </p:nvSpPr>
        <p:spPr/>
        <p:txBody>
          <a:bodyPr/>
          <a:lstStyle/>
          <a:p>
            <a:fld id="{D5061DCB-E53E-194F-ADC9-7E6FBCC8225A}" type="slidenum">
              <a:rPr lang="en-US" smtClean="0"/>
              <a:t>‹#›</a:t>
            </a:fld>
            <a:endParaRPr lang="en-US"/>
          </a:p>
        </p:txBody>
      </p:sp>
    </p:spTree>
    <p:extLst>
      <p:ext uri="{BB962C8B-B14F-4D97-AF65-F5344CB8AC3E}">
        <p14:creationId xmlns:p14="http://schemas.microsoft.com/office/powerpoint/2010/main" val="27763575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3787-8536-7B36-089E-3598014AE2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6A1D3B-D6C0-50C5-C04A-342BB5CD28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4AB7BE-A58D-5EFD-D0F4-BA372FA990E3}"/>
              </a:ext>
            </a:extLst>
          </p:cNvPr>
          <p:cNvSpPr>
            <a:spLocks noGrp="1"/>
          </p:cNvSpPr>
          <p:nvPr>
            <p:ph type="dt" sz="half" idx="10"/>
          </p:nvPr>
        </p:nvSpPr>
        <p:spPr/>
        <p:txBody>
          <a:bodyPr/>
          <a:lstStyle/>
          <a:p>
            <a:fld id="{150B0C31-C469-944D-BD00-83CF54DFA420}" type="datetimeFigureOut">
              <a:rPr lang="en-US" smtClean="0"/>
              <a:t>12/17/2025</a:t>
            </a:fld>
            <a:endParaRPr lang="en-US"/>
          </a:p>
        </p:txBody>
      </p:sp>
      <p:sp>
        <p:nvSpPr>
          <p:cNvPr id="5" name="Footer Placeholder 4">
            <a:extLst>
              <a:ext uri="{FF2B5EF4-FFF2-40B4-BE49-F238E27FC236}">
                <a16:creationId xmlns:a16="http://schemas.microsoft.com/office/drawing/2014/main" id="{87CF158C-E607-BA7D-5D57-379C07572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311AC-CADB-F4B7-5407-9ADACE8A1A93}"/>
              </a:ext>
            </a:extLst>
          </p:cNvPr>
          <p:cNvSpPr>
            <a:spLocks noGrp="1"/>
          </p:cNvSpPr>
          <p:nvPr>
            <p:ph type="sldNum" sz="quarter" idx="12"/>
          </p:nvPr>
        </p:nvSpPr>
        <p:spPr/>
        <p:txBody>
          <a:bodyPr/>
          <a:lstStyle/>
          <a:p>
            <a:fld id="{D5061DCB-E53E-194F-ADC9-7E6FBCC8225A}" type="slidenum">
              <a:rPr lang="en-US" smtClean="0"/>
              <a:t>‹#›</a:t>
            </a:fld>
            <a:endParaRPr lang="en-US"/>
          </a:p>
        </p:txBody>
      </p:sp>
    </p:spTree>
    <p:extLst>
      <p:ext uri="{BB962C8B-B14F-4D97-AF65-F5344CB8AC3E}">
        <p14:creationId xmlns:p14="http://schemas.microsoft.com/office/powerpoint/2010/main" val="22662141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E6A8-B74A-BF8F-B432-58D484643F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8BF3A3-8E23-3F9A-949A-9F21EF3917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8846D3-8D61-AC12-51FE-ACF43B0A90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91D230-1562-205A-536D-F4D83EA28356}"/>
              </a:ext>
            </a:extLst>
          </p:cNvPr>
          <p:cNvSpPr>
            <a:spLocks noGrp="1"/>
          </p:cNvSpPr>
          <p:nvPr>
            <p:ph type="dt" sz="half" idx="10"/>
          </p:nvPr>
        </p:nvSpPr>
        <p:spPr/>
        <p:txBody>
          <a:bodyPr/>
          <a:lstStyle/>
          <a:p>
            <a:fld id="{150B0C31-C469-944D-BD00-83CF54DFA420}" type="datetimeFigureOut">
              <a:rPr lang="en-US" smtClean="0"/>
              <a:t>12/17/2025</a:t>
            </a:fld>
            <a:endParaRPr lang="en-US"/>
          </a:p>
        </p:txBody>
      </p:sp>
      <p:sp>
        <p:nvSpPr>
          <p:cNvPr id="6" name="Footer Placeholder 5">
            <a:extLst>
              <a:ext uri="{FF2B5EF4-FFF2-40B4-BE49-F238E27FC236}">
                <a16:creationId xmlns:a16="http://schemas.microsoft.com/office/drawing/2014/main" id="{EDC4C82B-7046-7F1B-6EB5-8C37CA878A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F8E70-8669-A8AE-D6E1-0A4D9F1AF45F}"/>
              </a:ext>
            </a:extLst>
          </p:cNvPr>
          <p:cNvSpPr>
            <a:spLocks noGrp="1"/>
          </p:cNvSpPr>
          <p:nvPr>
            <p:ph type="sldNum" sz="quarter" idx="12"/>
          </p:nvPr>
        </p:nvSpPr>
        <p:spPr/>
        <p:txBody>
          <a:bodyPr/>
          <a:lstStyle/>
          <a:p>
            <a:fld id="{D5061DCB-E53E-194F-ADC9-7E6FBCC8225A}" type="slidenum">
              <a:rPr lang="en-US" smtClean="0"/>
              <a:t>‹#›</a:t>
            </a:fld>
            <a:endParaRPr lang="en-US"/>
          </a:p>
        </p:txBody>
      </p:sp>
    </p:spTree>
    <p:extLst>
      <p:ext uri="{BB962C8B-B14F-4D97-AF65-F5344CB8AC3E}">
        <p14:creationId xmlns:p14="http://schemas.microsoft.com/office/powerpoint/2010/main" val="1336634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E866-E630-74D2-CF66-58CB0266A1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59E75F-C040-C070-6F1F-E0C811EE80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D0483E-7781-EBF5-F176-2F24CBE4A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1F3BD6-AC61-186B-8598-2615EA35F42E}"/>
              </a:ext>
            </a:extLst>
          </p:cNvPr>
          <p:cNvSpPr>
            <a:spLocks noGrp="1"/>
          </p:cNvSpPr>
          <p:nvPr>
            <p:ph type="dt" sz="half" idx="10"/>
          </p:nvPr>
        </p:nvSpPr>
        <p:spPr/>
        <p:txBody>
          <a:bodyPr/>
          <a:lstStyle/>
          <a:p>
            <a:fld id="{A38C2663-4FA5-2E44-93E1-58F857B7AB0C}" type="datetimeFigureOut">
              <a:rPr lang="en-US" smtClean="0"/>
              <a:t>12/17/2025</a:t>
            </a:fld>
            <a:endParaRPr lang="en-US"/>
          </a:p>
        </p:txBody>
      </p:sp>
      <p:sp>
        <p:nvSpPr>
          <p:cNvPr id="6" name="Footer Placeholder 5">
            <a:extLst>
              <a:ext uri="{FF2B5EF4-FFF2-40B4-BE49-F238E27FC236}">
                <a16:creationId xmlns:a16="http://schemas.microsoft.com/office/drawing/2014/main" id="{9D03A45E-24B5-7991-3F3E-193BCE292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EFE65-220B-1EDA-27B4-548550C0F498}"/>
              </a:ext>
            </a:extLst>
          </p:cNvPr>
          <p:cNvSpPr>
            <a:spLocks noGrp="1"/>
          </p:cNvSpPr>
          <p:nvPr>
            <p:ph type="sldNum" sz="quarter" idx="12"/>
          </p:nvPr>
        </p:nvSpPr>
        <p:spPr/>
        <p:txBody>
          <a:bodyPr/>
          <a:lstStyle/>
          <a:p>
            <a:fld id="{B7866FDE-493C-3F48-9E1B-13AD19FC3640}" type="slidenum">
              <a:rPr lang="en-US" smtClean="0"/>
              <a:t>‹#›</a:t>
            </a:fld>
            <a:endParaRPr lang="en-US"/>
          </a:p>
        </p:txBody>
      </p:sp>
    </p:spTree>
    <p:extLst>
      <p:ext uri="{BB962C8B-B14F-4D97-AF65-F5344CB8AC3E}">
        <p14:creationId xmlns:p14="http://schemas.microsoft.com/office/powerpoint/2010/main" val="28337815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0046-518B-9794-DF75-7EC3F68C0A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33133A-69A8-430F-DE7D-75D8DD63F2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58CE7C-E73C-2A56-57D5-E7366EBE44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93249E-C6D4-7C8B-0BC5-3B27BCE0CD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173FEA-346F-6EC8-E9E9-E88BFA5FE4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7D2017-6C8E-1495-3F18-C4807289FA83}"/>
              </a:ext>
            </a:extLst>
          </p:cNvPr>
          <p:cNvSpPr>
            <a:spLocks noGrp="1"/>
          </p:cNvSpPr>
          <p:nvPr>
            <p:ph type="dt" sz="half" idx="10"/>
          </p:nvPr>
        </p:nvSpPr>
        <p:spPr/>
        <p:txBody>
          <a:bodyPr/>
          <a:lstStyle/>
          <a:p>
            <a:fld id="{150B0C31-C469-944D-BD00-83CF54DFA420}" type="datetimeFigureOut">
              <a:rPr lang="en-US" smtClean="0"/>
              <a:t>12/17/2025</a:t>
            </a:fld>
            <a:endParaRPr lang="en-US"/>
          </a:p>
        </p:txBody>
      </p:sp>
      <p:sp>
        <p:nvSpPr>
          <p:cNvPr id="8" name="Footer Placeholder 7">
            <a:extLst>
              <a:ext uri="{FF2B5EF4-FFF2-40B4-BE49-F238E27FC236}">
                <a16:creationId xmlns:a16="http://schemas.microsoft.com/office/drawing/2014/main" id="{88B2C04D-601D-89B9-E6D0-C01157A000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C7AF92-A40D-07EB-D851-C7675E2F780C}"/>
              </a:ext>
            </a:extLst>
          </p:cNvPr>
          <p:cNvSpPr>
            <a:spLocks noGrp="1"/>
          </p:cNvSpPr>
          <p:nvPr>
            <p:ph type="sldNum" sz="quarter" idx="12"/>
          </p:nvPr>
        </p:nvSpPr>
        <p:spPr/>
        <p:txBody>
          <a:bodyPr/>
          <a:lstStyle/>
          <a:p>
            <a:fld id="{D5061DCB-E53E-194F-ADC9-7E6FBCC8225A}" type="slidenum">
              <a:rPr lang="en-US" smtClean="0"/>
              <a:t>‹#›</a:t>
            </a:fld>
            <a:endParaRPr lang="en-US"/>
          </a:p>
        </p:txBody>
      </p:sp>
    </p:spTree>
    <p:extLst>
      <p:ext uri="{BB962C8B-B14F-4D97-AF65-F5344CB8AC3E}">
        <p14:creationId xmlns:p14="http://schemas.microsoft.com/office/powerpoint/2010/main" val="16060444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31D7F-A3A1-B2F6-3E4E-B11587C49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3E3889-CF82-0CF7-E4A2-EA89A6C9E4FD}"/>
              </a:ext>
            </a:extLst>
          </p:cNvPr>
          <p:cNvSpPr>
            <a:spLocks noGrp="1"/>
          </p:cNvSpPr>
          <p:nvPr>
            <p:ph type="dt" sz="half" idx="10"/>
          </p:nvPr>
        </p:nvSpPr>
        <p:spPr/>
        <p:txBody>
          <a:bodyPr/>
          <a:lstStyle/>
          <a:p>
            <a:fld id="{150B0C31-C469-944D-BD00-83CF54DFA420}" type="datetimeFigureOut">
              <a:rPr lang="en-US" smtClean="0"/>
              <a:t>12/17/2025</a:t>
            </a:fld>
            <a:endParaRPr lang="en-US"/>
          </a:p>
        </p:txBody>
      </p:sp>
      <p:sp>
        <p:nvSpPr>
          <p:cNvPr id="4" name="Footer Placeholder 3">
            <a:extLst>
              <a:ext uri="{FF2B5EF4-FFF2-40B4-BE49-F238E27FC236}">
                <a16:creationId xmlns:a16="http://schemas.microsoft.com/office/drawing/2014/main" id="{178256B2-6F97-8EE5-CBAD-DAD28B5A01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63889C-D46D-C759-16EF-BB12EC4117C4}"/>
              </a:ext>
            </a:extLst>
          </p:cNvPr>
          <p:cNvSpPr>
            <a:spLocks noGrp="1"/>
          </p:cNvSpPr>
          <p:nvPr>
            <p:ph type="sldNum" sz="quarter" idx="12"/>
          </p:nvPr>
        </p:nvSpPr>
        <p:spPr/>
        <p:txBody>
          <a:bodyPr/>
          <a:lstStyle/>
          <a:p>
            <a:fld id="{D5061DCB-E53E-194F-ADC9-7E6FBCC8225A}" type="slidenum">
              <a:rPr lang="en-US" smtClean="0"/>
              <a:t>‹#›</a:t>
            </a:fld>
            <a:endParaRPr lang="en-US"/>
          </a:p>
        </p:txBody>
      </p:sp>
    </p:spTree>
    <p:extLst>
      <p:ext uri="{BB962C8B-B14F-4D97-AF65-F5344CB8AC3E}">
        <p14:creationId xmlns:p14="http://schemas.microsoft.com/office/powerpoint/2010/main" val="3509744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19EC89-571B-C0DC-92F8-2977210A7F25}"/>
              </a:ext>
            </a:extLst>
          </p:cNvPr>
          <p:cNvSpPr>
            <a:spLocks noGrp="1"/>
          </p:cNvSpPr>
          <p:nvPr>
            <p:ph type="dt" sz="half" idx="10"/>
          </p:nvPr>
        </p:nvSpPr>
        <p:spPr/>
        <p:txBody>
          <a:bodyPr/>
          <a:lstStyle/>
          <a:p>
            <a:fld id="{150B0C31-C469-944D-BD00-83CF54DFA420}" type="datetimeFigureOut">
              <a:rPr lang="en-US" smtClean="0"/>
              <a:t>12/17/2025</a:t>
            </a:fld>
            <a:endParaRPr lang="en-US"/>
          </a:p>
        </p:txBody>
      </p:sp>
      <p:sp>
        <p:nvSpPr>
          <p:cNvPr id="3" name="Footer Placeholder 2">
            <a:extLst>
              <a:ext uri="{FF2B5EF4-FFF2-40B4-BE49-F238E27FC236}">
                <a16:creationId xmlns:a16="http://schemas.microsoft.com/office/drawing/2014/main" id="{2DB7F0EC-EA3A-38EF-A622-CEC45BAF57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86B721-204F-E15E-6CCF-854E03C57617}"/>
              </a:ext>
            </a:extLst>
          </p:cNvPr>
          <p:cNvSpPr>
            <a:spLocks noGrp="1"/>
          </p:cNvSpPr>
          <p:nvPr>
            <p:ph type="sldNum" sz="quarter" idx="12"/>
          </p:nvPr>
        </p:nvSpPr>
        <p:spPr/>
        <p:txBody>
          <a:bodyPr/>
          <a:lstStyle/>
          <a:p>
            <a:fld id="{D5061DCB-E53E-194F-ADC9-7E6FBCC8225A}" type="slidenum">
              <a:rPr lang="en-US" smtClean="0"/>
              <a:t>‹#›</a:t>
            </a:fld>
            <a:endParaRPr lang="en-US"/>
          </a:p>
        </p:txBody>
      </p:sp>
    </p:spTree>
    <p:extLst>
      <p:ext uri="{BB962C8B-B14F-4D97-AF65-F5344CB8AC3E}">
        <p14:creationId xmlns:p14="http://schemas.microsoft.com/office/powerpoint/2010/main" val="20194140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3834C-3B97-716C-CD44-E3EA104BCC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177519-21DC-7FF5-0EFF-D9437E40DD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61D2EE-5FE8-8C98-EE50-6DAB46B18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C40BAA-A199-AACA-028F-2D253A459E06}"/>
              </a:ext>
            </a:extLst>
          </p:cNvPr>
          <p:cNvSpPr>
            <a:spLocks noGrp="1"/>
          </p:cNvSpPr>
          <p:nvPr>
            <p:ph type="dt" sz="half" idx="10"/>
          </p:nvPr>
        </p:nvSpPr>
        <p:spPr/>
        <p:txBody>
          <a:bodyPr/>
          <a:lstStyle/>
          <a:p>
            <a:fld id="{150B0C31-C469-944D-BD00-83CF54DFA420}" type="datetimeFigureOut">
              <a:rPr lang="en-US" smtClean="0"/>
              <a:t>12/17/2025</a:t>
            </a:fld>
            <a:endParaRPr lang="en-US"/>
          </a:p>
        </p:txBody>
      </p:sp>
      <p:sp>
        <p:nvSpPr>
          <p:cNvPr id="6" name="Footer Placeholder 5">
            <a:extLst>
              <a:ext uri="{FF2B5EF4-FFF2-40B4-BE49-F238E27FC236}">
                <a16:creationId xmlns:a16="http://schemas.microsoft.com/office/drawing/2014/main" id="{7E03DE68-1F38-42EB-770C-0FE45935D7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CD05D0-E1A8-082A-E3FB-AD04640E6E04}"/>
              </a:ext>
            </a:extLst>
          </p:cNvPr>
          <p:cNvSpPr>
            <a:spLocks noGrp="1"/>
          </p:cNvSpPr>
          <p:nvPr>
            <p:ph type="sldNum" sz="quarter" idx="12"/>
          </p:nvPr>
        </p:nvSpPr>
        <p:spPr/>
        <p:txBody>
          <a:bodyPr/>
          <a:lstStyle/>
          <a:p>
            <a:fld id="{D5061DCB-E53E-194F-ADC9-7E6FBCC8225A}" type="slidenum">
              <a:rPr lang="en-US" smtClean="0"/>
              <a:t>‹#›</a:t>
            </a:fld>
            <a:endParaRPr lang="en-US"/>
          </a:p>
        </p:txBody>
      </p:sp>
    </p:spTree>
    <p:extLst>
      <p:ext uri="{BB962C8B-B14F-4D97-AF65-F5344CB8AC3E}">
        <p14:creationId xmlns:p14="http://schemas.microsoft.com/office/powerpoint/2010/main" val="12159756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DCB12-D7C8-4607-9411-114CA43FD4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D187F-6A6A-BF8F-B83D-990184E9E7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04A232-9EFE-051F-DD59-E3B1C6E71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0EB26-753C-5066-CBD0-1496A5A3CEB3}"/>
              </a:ext>
            </a:extLst>
          </p:cNvPr>
          <p:cNvSpPr>
            <a:spLocks noGrp="1"/>
          </p:cNvSpPr>
          <p:nvPr>
            <p:ph type="dt" sz="half" idx="10"/>
          </p:nvPr>
        </p:nvSpPr>
        <p:spPr/>
        <p:txBody>
          <a:bodyPr/>
          <a:lstStyle/>
          <a:p>
            <a:fld id="{150B0C31-C469-944D-BD00-83CF54DFA420}" type="datetimeFigureOut">
              <a:rPr lang="en-US" smtClean="0"/>
              <a:t>12/17/2025</a:t>
            </a:fld>
            <a:endParaRPr lang="en-US"/>
          </a:p>
        </p:txBody>
      </p:sp>
      <p:sp>
        <p:nvSpPr>
          <p:cNvPr id="6" name="Footer Placeholder 5">
            <a:extLst>
              <a:ext uri="{FF2B5EF4-FFF2-40B4-BE49-F238E27FC236}">
                <a16:creationId xmlns:a16="http://schemas.microsoft.com/office/drawing/2014/main" id="{D5417331-9B29-1292-287A-1A60BA342B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969ED-D843-8B4F-8CBA-0D3F302C9FFA}"/>
              </a:ext>
            </a:extLst>
          </p:cNvPr>
          <p:cNvSpPr>
            <a:spLocks noGrp="1"/>
          </p:cNvSpPr>
          <p:nvPr>
            <p:ph type="sldNum" sz="quarter" idx="12"/>
          </p:nvPr>
        </p:nvSpPr>
        <p:spPr/>
        <p:txBody>
          <a:bodyPr/>
          <a:lstStyle/>
          <a:p>
            <a:fld id="{D5061DCB-E53E-194F-ADC9-7E6FBCC8225A}" type="slidenum">
              <a:rPr lang="en-US" smtClean="0"/>
              <a:t>‹#›</a:t>
            </a:fld>
            <a:endParaRPr lang="en-US"/>
          </a:p>
        </p:txBody>
      </p:sp>
    </p:spTree>
    <p:extLst>
      <p:ext uri="{BB962C8B-B14F-4D97-AF65-F5344CB8AC3E}">
        <p14:creationId xmlns:p14="http://schemas.microsoft.com/office/powerpoint/2010/main" val="8305703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8CE4-ECDF-6626-063F-C06A3D617B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8FF617-0A8D-3D7A-FF56-7AFB6C6360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10001-B725-15E4-CF5F-73CBE5589C8E}"/>
              </a:ext>
            </a:extLst>
          </p:cNvPr>
          <p:cNvSpPr>
            <a:spLocks noGrp="1"/>
          </p:cNvSpPr>
          <p:nvPr>
            <p:ph type="dt" sz="half" idx="10"/>
          </p:nvPr>
        </p:nvSpPr>
        <p:spPr/>
        <p:txBody>
          <a:bodyPr/>
          <a:lstStyle/>
          <a:p>
            <a:fld id="{150B0C31-C469-944D-BD00-83CF54DFA420}" type="datetimeFigureOut">
              <a:rPr lang="en-US" smtClean="0"/>
              <a:t>12/17/2025</a:t>
            </a:fld>
            <a:endParaRPr lang="en-US"/>
          </a:p>
        </p:txBody>
      </p:sp>
      <p:sp>
        <p:nvSpPr>
          <p:cNvPr id="5" name="Footer Placeholder 4">
            <a:extLst>
              <a:ext uri="{FF2B5EF4-FFF2-40B4-BE49-F238E27FC236}">
                <a16:creationId xmlns:a16="http://schemas.microsoft.com/office/drawing/2014/main" id="{967243E3-49A9-CD9F-9C96-7CAA091D0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0B84E-E237-529B-03BC-E387626C9D23}"/>
              </a:ext>
            </a:extLst>
          </p:cNvPr>
          <p:cNvSpPr>
            <a:spLocks noGrp="1"/>
          </p:cNvSpPr>
          <p:nvPr>
            <p:ph type="sldNum" sz="quarter" idx="12"/>
          </p:nvPr>
        </p:nvSpPr>
        <p:spPr/>
        <p:txBody>
          <a:bodyPr/>
          <a:lstStyle/>
          <a:p>
            <a:fld id="{D5061DCB-E53E-194F-ADC9-7E6FBCC8225A}" type="slidenum">
              <a:rPr lang="en-US" smtClean="0"/>
              <a:t>‹#›</a:t>
            </a:fld>
            <a:endParaRPr lang="en-US"/>
          </a:p>
        </p:txBody>
      </p:sp>
    </p:spTree>
    <p:extLst>
      <p:ext uri="{BB962C8B-B14F-4D97-AF65-F5344CB8AC3E}">
        <p14:creationId xmlns:p14="http://schemas.microsoft.com/office/powerpoint/2010/main" val="31361110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8C25AC-86C2-9159-BEFF-DB748A51D0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F03604-AF30-EC02-A950-F61A0FD468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D6526-6C16-C1A6-7524-744356CE786B}"/>
              </a:ext>
            </a:extLst>
          </p:cNvPr>
          <p:cNvSpPr>
            <a:spLocks noGrp="1"/>
          </p:cNvSpPr>
          <p:nvPr>
            <p:ph type="dt" sz="half" idx="10"/>
          </p:nvPr>
        </p:nvSpPr>
        <p:spPr/>
        <p:txBody>
          <a:bodyPr/>
          <a:lstStyle/>
          <a:p>
            <a:fld id="{150B0C31-C469-944D-BD00-83CF54DFA420}" type="datetimeFigureOut">
              <a:rPr lang="en-US" smtClean="0"/>
              <a:t>12/17/2025</a:t>
            </a:fld>
            <a:endParaRPr lang="en-US"/>
          </a:p>
        </p:txBody>
      </p:sp>
      <p:sp>
        <p:nvSpPr>
          <p:cNvPr id="5" name="Footer Placeholder 4">
            <a:extLst>
              <a:ext uri="{FF2B5EF4-FFF2-40B4-BE49-F238E27FC236}">
                <a16:creationId xmlns:a16="http://schemas.microsoft.com/office/drawing/2014/main" id="{9B26E8D9-5DAC-15C5-F56B-13CCE3D7FB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499CC2-ECCA-FFF5-4157-524AB7509DBA}"/>
              </a:ext>
            </a:extLst>
          </p:cNvPr>
          <p:cNvSpPr>
            <a:spLocks noGrp="1"/>
          </p:cNvSpPr>
          <p:nvPr>
            <p:ph type="sldNum" sz="quarter" idx="12"/>
          </p:nvPr>
        </p:nvSpPr>
        <p:spPr/>
        <p:txBody>
          <a:bodyPr/>
          <a:lstStyle/>
          <a:p>
            <a:fld id="{D5061DCB-E53E-194F-ADC9-7E6FBCC8225A}" type="slidenum">
              <a:rPr lang="en-US" smtClean="0"/>
              <a:t>‹#›</a:t>
            </a:fld>
            <a:endParaRPr lang="en-US"/>
          </a:p>
        </p:txBody>
      </p:sp>
    </p:spTree>
    <p:extLst>
      <p:ext uri="{BB962C8B-B14F-4D97-AF65-F5344CB8AC3E}">
        <p14:creationId xmlns:p14="http://schemas.microsoft.com/office/powerpoint/2010/main" val="40004715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1_Divider - Deloitte blue">
    <p:spTree>
      <p:nvGrpSpPr>
        <p:cNvPr id="1" name=""/>
        <p:cNvGrpSpPr/>
        <p:nvPr/>
      </p:nvGrpSpPr>
      <p:grpSpPr>
        <a:xfrm>
          <a:off x="0" y="0"/>
          <a:ext cx="0" cy="0"/>
          <a:chOff x="0" y="0"/>
          <a:chExt cx="0" cy="0"/>
        </a:xfrm>
      </p:grpSpPr>
      <p:sp>
        <p:nvSpPr>
          <p:cNvPr id="100" name="Body Level One…"/>
          <p:cNvSpPr txBox="1">
            <a:spLocks noGrp="1"/>
          </p:cNvSpPr>
          <p:nvPr>
            <p:ph type="body" sz="quarter" idx="1" hasCustomPrompt="1"/>
          </p:nvPr>
        </p:nvSpPr>
        <p:spPr>
          <a:xfrm>
            <a:off x="515159" y="6499404"/>
            <a:ext cx="5117016" cy="203134"/>
          </a:xfrm>
          <a:prstGeom prst="rect">
            <a:avLst/>
          </a:prstGeom>
        </p:spPr>
        <p:txBody>
          <a:bodyPr/>
          <a:lstStyle>
            <a:lvl1pPr marL="0" indent="0">
              <a:buSzTx/>
              <a:buFontTx/>
              <a:buNone/>
            </a:lvl1pPr>
            <a:lvl2pPr>
              <a:buFontTx/>
            </a:lvl2pPr>
            <a:lvl3pPr>
              <a:buFontTx/>
            </a:lvl3pPr>
            <a:lvl4pPr>
              <a:buFontTx/>
            </a:lvl4pPr>
            <a:lvl5pPr>
              <a:buFontTx/>
            </a:lvl5pPr>
          </a:lstStyle>
          <a:p>
            <a:r>
              <a:t>CLEARCARBON (TM) | WINTER 2023</a:t>
            </a:r>
          </a:p>
          <a:p>
            <a:pPr lvl="1"/>
            <a:endParaRPr/>
          </a:p>
          <a:p>
            <a:pPr lvl="2"/>
            <a:endParaRPr/>
          </a:p>
          <a:p>
            <a:pPr lvl="3"/>
            <a:endParaRPr/>
          </a:p>
          <a:p>
            <a:pPr lvl="4"/>
            <a:endParaRPr/>
          </a:p>
        </p:txBody>
      </p:sp>
      <p:sp>
        <p:nvSpPr>
          <p:cNvPr id="101" name="Slide Number"/>
          <p:cNvSpPr txBox="1">
            <a:spLocks noGrp="1"/>
          </p:cNvSpPr>
          <p:nvPr>
            <p:ph type="sldNum" sz="quarter" idx="2"/>
          </p:nvPr>
        </p:nvSpPr>
        <p:spPr>
          <a:xfrm>
            <a:off x="11095176" y="6425517"/>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4275223"/>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477257" y="684903"/>
            <a:ext cx="11244843"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477257" y="238607"/>
            <a:ext cx="11244843"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4685746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GettyImages-150164944">
            <a:hlinkClick r:id="" action="ppaction://media"/>
            <a:extLst>
              <a:ext uri="{FF2B5EF4-FFF2-40B4-BE49-F238E27FC236}">
                <a16:creationId xmlns:a16="http://schemas.microsoft.com/office/drawing/2014/main" id="{632A6829-200F-4493-AE4B-C24D303A33A5}"/>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1386" r="18239"/>
          <a:stretch/>
        </p:blipFill>
        <p:spPr>
          <a:xfrm>
            <a:off x="6646538" y="1145431"/>
            <a:ext cx="4901994" cy="4567137"/>
          </a:xfrm>
          <a:prstGeom prst="rect">
            <a:avLst/>
          </a:prstGeom>
        </p:spPr>
      </p:pic>
      <p:sp>
        <p:nvSpPr>
          <p:cNvPr id="9" name="Text Placeholder 8">
            <a:extLst>
              <a:ext uri="{FF2B5EF4-FFF2-40B4-BE49-F238E27FC236}">
                <a16:creationId xmlns:a16="http://schemas.microsoft.com/office/drawing/2014/main" id="{CB221644-C2FC-4C62-8CCD-2ED808D7B9CE}"/>
              </a:ext>
            </a:extLst>
          </p:cNvPr>
          <p:cNvSpPr>
            <a:spLocks noGrp="1"/>
          </p:cNvSpPr>
          <p:nvPr>
            <p:ph type="body" sz="quarter" idx="11"/>
          </p:nvPr>
        </p:nvSpPr>
        <p:spPr>
          <a:xfrm>
            <a:off x="887527" y="1244229"/>
            <a:ext cx="4901994" cy="4567137"/>
          </a:xfrm>
        </p:spPr>
        <p:txBody>
          <a:bodyPr anchor="ctr"/>
          <a:lstStyle>
            <a:lvl1pPr>
              <a:defRPr sz="4400" b="1"/>
            </a:lvl1pPr>
            <a:lvl2pPr marL="0" indent="0">
              <a:buNone/>
              <a:defRPr sz="2800" b="1"/>
            </a:lvl2pPr>
            <a:lvl3pPr marL="152400" indent="0">
              <a:buNone/>
              <a:defRPr/>
            </a:lvl3pPr>
          </a:lstStyle>
          <a:p>
            <a:pPr lvl="0"/>
            <a:r>
              <a:rPr lang="en-US"/>
              <a:t>Click to edit Master text styles</a:t>
            </a:r>
          </a:p>
          <a:p>
            <a:pPr lvl="0"/>
            <a:endParaRPr lang="en-US"/>
          </a:p>
          <a:p>
            <a:pPr lvl="1"/>
            <a:r>
              <a:rPr lang="en-US"/>
              <a:t>Second level</a:t>
            </a:r>
          </a:p>
        </p:txBody>
      </p:sp>
    </p:spTree>
    <p:extLst>
      <p:ext uri="{BB962C8B-B14F-4D97-AF65-F5344CB8AC3E}">
        <p14:creationId xmlns:p14="http://schemas.microsoft.com/office/powerpoint/2010/main" val="1290711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F7FC-FE12-53DC-84C2-453E93FE46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2A897A-0BB3-8976-47A9-F70FB068A8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2C7638-BD90-5882-1446-183B8C33E5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224E98-941A-413B-C19F-5F478C5E0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2C957A-E45E-C039-D23D-716386938C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39F17E-DDC6-6DE0-8D4D-E1FBACB4F4FB}"/>
              </a:ext>
            </a:extLst>
          </p:cNvPr>
          <p:cNvSpPr>
            <a:spLocks noGrp="1"/>
          </p:cNvSpPr>
          <p:nvPr>
            <p:ph type="dt" sz="half" idx="10"/>
          </p:nvPr>
        </p:nvSpPr>
        <p:spPr/>
        <p:txBody>
          <a:bodyPr/>
          <a:lstStyle/>
          <a:p>
            <a:fld id="{A38C2663-4FA5-2E44-93E1-58F857B7AB0C}" type="datetimeFigureOut">
              <a:rPr lang="en-US" smtClean="0"/>
              <a:t>12/17/2025</a:t>
            </a:fld>
            <a:endParaRPr lang="en-US"/>
          </a:p>
        </p:txBody>
      </p:sp>
      <p:sp>
        <p:nvSpPr>
          <p:cNvPr id="8" name="Footer Placeholder 7">
            <a:extLst>
              <a:ext uri="{FF2B5EF4-FFF2-40B4-BE49-F238E27FC236}">
                <a16:creationId xmlns:a16="http://schemas.microsoft.com/office/drawing/2014/main" id="{197EDCD7-8976-B22B-E710-E296ED77D3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9C25E2-CF48-AE64-CEBC-C9C286C69567}"/>
              </a:ext>
            </a:extLst>
          </p:cNvPr>
          <p:cNvSpPr>
            <a:spLocks noGrp="1"/>
          </p:cNvSpPr>
          <p:nvPr>
            <p:ph type="sldNum" sz="quarter" idx="12"/>
          </p:nvPr>
        </p:nvSpPr>
        <p:spPr/>
        <p:txBody>
          <a:bodyPr/>
          <a:lstStyle/>
          <a:p>
            <a:fld id="{B7866FDE-493C-3F48-9E1B-13AD19FC3640}" type="slidenum">
              <a:rPr lang="en-US" smtClean="0"/>
              <a:t>‹#›</a:t>
            </a:fld>
            <a:endParaRPr lang="en-US"/>
          </a:p>
        </p:txBody>
      </p:sp>
    </p:spTree>
    <p:extLst>
      <p:ext uri="{BB962C8B-B14F-4D97-AF65-F5344CB8AC3E}">
        <p14:creationId xmlns:p14="http://schemas.microsoft.com/office/powerpoint/2010/main" val="16566034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E330-80A3-4D89-9A00-4BEDCE1F28C2}"/>
              </a:ext>
            </a:extLst>
          </p:cNvPr>
          <p:cNvSpPr>
            <a:spLocks noGrp="1"/>
          </p:cNvSpPr>
          <p:nvPr>
            <p:ph type="title"/>
          </p:nvPr>
        </p:nvSpPr>
        <p:spPr/>
        <p:txBody>
          <a:bodyPr anchor="ctr"/>
          <a:lstStyle/>
          <a:p>
            <a:r>
              <a:rPr lang="en-US"/>
              <a:t>Click to edit Master title style</a:t>
            </a:r>
          </a:p>
        </p:txBody>
      </p:sp>
      <p:sp>
        <p:nvSpPr>
          <p:cNvPr id="5" name="Table Placeholder 4">
            <a:extLst>
              <a:ext uri="{FF2B5EF4-FFF2-40B4-BE49-F238E27FC236}">
                <a16:creationId xmlns:a16="http://schemas.microsoft.com/office/drawing/2014/main" id="{3CBB603C-595A-4834-86FF-3AA7EA1B8D41}"/>
              </a:ext>
            </a:extLst>
          </p:cNvPr>
          <p:cNvSpPr>
            <a:spLocks noGrp="1"/>
          </p:cNvSpPr>
          <p:nvPr>
            <p:ph type="tbl" sz="quarter" idx="10"/>
          </p:nvPr>
        </p:nvSpPr>
        <p:spPr>
          <a:xfrm>
            <a:off x="563526" y="1647825"/>
            <a:ext cx="10760112" cy="4071938"/>
          </a:xfrm>
        </p:spPr>
        <p:txBody>
          <a:bodyPr/>
          <a:lstStyle/>
          <a:p>
            <a:endParaRPr lang="en-US"/>
          </a:p>
        </p:txBody>
      </p:sp>
    </p:spTree>
    <p:extLst>
      <p:ext uri="{BB962C8B-B14F-4D97-AF65-F5344CB8AC3E}">
        <p14:creationId xmlns:p14="http://schemas.microsoft.com/office/powerpoint/2010/main" val="35005738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89562429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w Watermark">
    <p:bg bwMode="gray">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accessory, umbrella, rain&#10;&#10;Description automatically generated">
            <a:extLst>
              <a:ext uri="{FF2B5EF4-FFF2-40B4-BE49-F238E27FC236}">
                <a16:creationId xmlns:a16="http://schemas.microsoft.com/office/drawing/2014/main" id="{A6548C00-6DA6-4A1A-95F2-C065FCF46AFE}"/>
              </a:ext>
            </a:extLst>
          </p:cNvPr>
          <p:cNvPicPr>
            <a:picLocks noChangeAspect="1"/>
          </p:cNvPicPr>
          <p:nvPr userDrawn="1"/>
        </p:nvPicPr>
        <p:blipFill rotWithShape="1">
          <a:blip r:embed="rId2">
            <a:duotone>
              <a:schemeClr val="accent1">
                <a:shade val="45000"/>
                <a:satMod val="135000"/>
              </a:schemeClr>
              <a:prstClr val="white"/>
            </a:duotone>
            <a:alphaModFix amt="20000"/>
          </a:blip>
          <a:srcRect l="5676" t="4950" r="5250" b="5976"/>
          <a:stretch/>
        </p:blipFill>
        <p:spPr>
          <a:xfrm>
            <a:off x="6926318" y="812742"/>
            <a:ext cx="5232606" cy="5232516"/>
          </a:xfrm>
          <a:prstGeom prst="ellipse">
            <a:avLst/>
          </a:prstGeom>
          <a:ln>
            <a:noFill/>
          </a:ln>
          <a:effectLst>
            <a:softEdge rad="112500"/>
          </a:effectLst>
        </p:spPr>
      </p:pic>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7039868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 Deloitte teal - Transportation">
    <p:bg bwMode="gray">
      <p:bgPr>
        <a:solidFill>
          <a:srgbClr val="52938A"/>
        </a:solidFill>
        <a:effectLst/>
      </p:bgPr>
    </p:bg>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D0A3C0D7-419F-4091-AC97-FE9373F2D50B}"/>
              </a:ext>
            </a:extLst>
          </p:cNvPr>
          <p:cNvPicPr>
            <a:picLocks noChangeAspect="1"/>
          </p:cNvPicPr>
          <p:nvPr userDrawn="1"/>
        </p:nvPicPr>
        <p:blipFill rotWithShape="1">
          <a:blip r:embed="rId2">
            <a:duotone>
              <a:prstClr val="black"/>
              <a:schemeClr val="accent5">
                <a:tint val="45000"/>
                <a:satMod val="400000"/>
              </a:schemeClr>
            </a:duotone>
            <a:alphaModFix amt="20000"/>
          </a:blip>
          <a:srcRect l="31216" t="4921" r="30530" b="4878"/>
          <a:stretch/>
        </p:blipFill>
        <p:spPr>
          <a:xfrm>
            <a:off x="7043738" y="854868"/>
            <a:ext cx="5148262" cy="5148262"/>
          </a:xfrm>
          <a:prstGeom prst="ellipse">
            <a:avLst/>
          </a:prstGeom>
          <a:ln>
            <a:noFill/>
          </a:ln>
          <a:effectLst>
            <a:softEdge rad="317500"/>
          </a:effectLst>
        </p:spPr>
      </p:pic>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4789309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3641182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927089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477257" y="684903"/>
            <a:ext cx="11244843"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477257" y="238607"/>
            <a:ext cx="11244843"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98143141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0B97-2FCA-0591-38DD-745375AC60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81CB37-27E0-D911-FBF0-AC6D491F7E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90201-574B-DD91-37EC-4692CE3C75C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274342-3345-8285-077C-36E46C667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74554-2232-8A8B-F75C-FB3007604B51}"/>
              </a:ext>
            </a:extLst>
          </p:cNvPr>
          <p:cNvSpPr>
            <a:spLocks noGrp="1"/>
          </p:cNvSpPr>
          <p:nvPr>
            <p:ph type="sldNum" sz="quarter" idx="12"/>
          </p:nvPr>
        </p:nvSpPr>
        <p:spPr/>
        <p:txBody>
          <a:bodyPr/>
          <a:lstStyle/>
          <a:p>
            <a:fld id="{70A2199B-47F5-4460-9942-770E83B27510}" type="slidenum">
              <a:rPr lang="en-US" smtClean="0"/>
              <a:t>‹#›</a:t>
            </a:fld>
            <a:endParaRPr lang="en-US"/>
          </a:p>
        </p:txBody>
      </p:sp>
    </p:spTree>
    <p:extLst>
      <p:ext uri="{BB962C8B-B14F-4D97-AF65-F5344CB8AC3E}">
        <p14:creationId xmlns:p14="http://schemas.microsoft.com/office/powerpoint/2010/main" val="26244019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4217632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20179184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902F-11FC-0E5E-613D-8190D170D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C70CA3-DF02-3C8B-8C5F-35987C7678C7}"/>
              </a:ext>
            </a:extLst>
          </p:cNvPr>
          <p:cNvSpPr>
            <a:spLocks noGrp="1"/>
          </p:cNvSpPr>
          <p:nvPr>
            <p:ph type="dt" sz="half" idx="10"/>
          </p:nvPr>
        </p:nvSpPr>
        <p:spPr/>
        <p:txBody>
          <a:bodyPr/>
          <a:lstStyle/>
          <a:p>
            <a:fld id="{A38C2663-4FA5-2E44-93E1-58F857B7AB0C}" type="datetimeFigureOut">
              <a:rPr lang="en-US" smtClean="0"/>
              <a:t>12/17/2025</a:t>
            </a:fld>
            <a:endParaRPr lang="en-US"/>
          </a:p>
        </p:txBody>
      </p:sp>
      <p:sp>
        <p:nvSpPr>
          <p:cNvPr id="4" name="Footer Placeholder 3">
            <a:extLst>
              <a:ext uri="{FF2B5EF4-FFF2-40B4-BE49-F238E27FC236}">
                <a16:creationId xmlns:a16="http://schemas.microsoft.com/office/drawing/2014/main" id="{E5440D9D-825D-BDC6-BCC9-BE1401BEA6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562E13-D232-A96D-2A35-53F7E98F656F}"/>
              </a:ext>
            </a:extLst>
          </p:cNvPr>
          <p:cNvSpPr>
            <a:spLocks noGrp="1"/>
          </p:cNvSpPr>
          <p:nvPr>
            <p:ph type="sldNum" sz="quarter" idx="12"/>
          </p:nvPr>
        </p:nvSpPr>
        <p:spPr/>
        <p:txBody>
          <a:bodyPr/>
          <a:lstStyle/>
          <a:p>
            <a:fld id="{B7866FDE-493C-3F48-9E1B-13AD19FC3640}" type="slidenum">
              <a:rPr lang="en-US" smtClean="0"/>
              <a:t>‹#›</a:t>
            </a:fld>
            <a:endParaRPr lang="en-US"/>
          </a:p>
        </p:txBody>
      </p:sp>
    </p:spTree>
    <p:extLst>
      <p:ext uri="{BB962C8B-B14F-4D97-AF65-F5344CB8AC3E}">
        <p14:creationId xmlns:p14="http://schemas.microsoft.com/office/powerpoint/2010/main" val="10997935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13539465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Right, Subhead &amp; Breadcrumb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2470256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87191965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solidFill>
          <a:srgbClr val="FDD3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4B521E-45B1-4DF5-AF83-CF81FF72A0AD}"/>
              </a:ext>
            </a:extLst>
          </p:cNvPr>
          <p:cNvGraphicFramePr>
            <a:graphicFrameLocks noChangeAspect="1"/>
          </p:cNvGraphicFramePr>
          <p:nvPr userDrawn="1">
            <p:custDataLst>
              <p:tags r:id="rId1"/>
            </p:custDataLst>
            <p:extLst>
              <p:ext uri="{D42A27DB-BD31-4B8C-83A1-F6EECF244321}">
                <p14:modId xmlns:p14="http://schemas.microsoft.com/office/powerpoint/2010/main" val="13501294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44B521E-45B1-4DF5-AF83-CF81FF72A0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B9F01BCD-D0E7-4C16-818C-FDF6C61207F4}"/>
              </a:ext>
            </a:extLst>
          </p:cNvPr>
          <p:cNvGrpSpPr/>
          <p:nvPr userDrawn="1"/>
        </p:nvGrpSpPr>
        <p:grpSpPr>
          <a:xfrm>
            <a:off x="6591045" y="2239972"/>
            <a:ext cx="2452738" cy="2728580"/>
            <a:chOff x="6953285" y="3278976"/>
            <a:chExt cx="1506831" cy="1682464"/>
          </a:xfrm>
        </p:grpSpPr>
        <p:grpSp>
          <p:nvGrpSpPr>
            <p:cNvPr id="5" name="Group 4">
              <a:extLst>
                <a:ext uri="{FF2B5EF4-FFF2-40B4-BE49-F238E27FC236}">
                  <a16:creationId xmlns:a16="http://schemas.microsoft.com/office/drawing/2014/main" id="{035AD732-4189-4F7D-8A59-BEA1A0C74690}"/>
                </a:ext>
              </a:extLst>
            </p:cNvPr>
            <p:cNvGrpSpPr>
              <a:grpSpLocks noChangeAspect="1"/>
            </p:cNvGrpSpPr>
            <p:nvPr/>
          </p:nvGrpSpPr>
          <p:grpSpPr>
            <a:xfrm>
              <a:off x="7291345" y="3278976"/>
              <a:ext cx="1168771" cy="1682464"/>
              <a:chOff x="5614264" y="2194216"/>
              <a:chExt cx="2755900" cy="3967163"/>
            </a:xfrm>
          </p:grpSpPr>
          <p:sp>
            <p:nvSpPr>
              <p:cNvPr id="7" name="Freeform 55">
                <a:extLst>
                  <a:ext uri="{FF2B5EF4-FFF2-40B4-BE49-F238E27FC236}">
                    <a16:creationId xmlns:a16="http://schemas.microsoft.com/office/drawing/2014/main" id="{4E44469E-381F-4E01-A7CB-1C0D52CCBF54}"/>
                  </a:ext>
                </a:extLst>
              </p:cNvPr>
              <p:cNvSpPr>
                <a:spLocks/>
              </p:cNvSpPr>
              <p:nvPr/>
            </p:nvSpPr>
            <p:spPr bwMode="auto">
              <a:xfrm>
                <a:off x="5614264" y="2194216"/>
                <a:ext cx="2755900" cy="3967163"/>
              </a:xfrm>
              <a:custGeom>
                <a:avLst/>
                <a:gdLst>
                  <a:gd name="T0" fmla="*/ 1484 w 1736"/>
                  <a:gd name="T1" fmla="*/ 1601 h 2499"/>
                  <a:gd name="T2" fmla="*/ 1675 w 1736"/>
                  <a:gd name="T3" fmla="*/ 999 h 2499"/>
                  <a:gd name="T4" fmla="*/ 1696 w 1736"/>
                  <a:gd name="T5" fmla="*/ 908 h 2499"/>
                  <a:gd name="T6" fmla="*/ 1705 w 1736"/>
                  <a:gd name="T7" fmla="*/ 815 h 2499"/>
                  <a:gd name="T8" fmla="*/ 1705 w 1736"/>
                  <a:gd name="T9" fmla="*/ 745 h 2499"/>
                  <a:gd name="T10" fmla="*/ 1690 w 1736"/>
                  <a:gd name="T11" fmla="*/ 632 h 2499"/>
                  <a:gd name="T12" fmla="*/ 1660 w 1736"/>
                  <a:gd name="T13" fmla="*/ 526 h 2499"/>
                  <a:gd name="T14" fmla="*/ 1614 w 1736"/>
                  <a:gd name="T15" fmla="*/ 424 h 2499"/>
                  <a:gd name="T16" fmla="*/ 1555 w 1736"/>
                  <a:gd name="T17" fmla="*/ 334 h 2499"/>
                  <a:gd name="T18" fmla="*/ 1484 w 1736"/>
                  <a:gd name="T19" fmla="*/ 252 h 2499"/>
                  <a:gd name="T20" fmla="*/ 1403 w 1736"/>
                  <a:gd name="T21" fmla="*/ 180 h 2499"/>
                  <a:gd name="T22" fmla="*/ 1310 w 1736"/>
                  <a:gd name="T23" fmla="*/ 122 h 2499"/>
                  <a:gd name="T24" fmla="*/ 1210 w 1736"/>
                  <a:gd name="T25" fmla="*/ 76 h 2499"/>
                  <a:gd name="T26" fmla="*/ 1103 w 1736"/>
                  <a:gd name="T27" fmla="*/ 46 h 2499"/>
                  <a:gd name="T28" fmla="*/ 990 w 1736"/>
                  <a:gd name="T29" fmla="*/ 32 h 2499"/>
                  <a:gd name="T30" fmla="*/ 914 w 1736"/>
                  <a:gd name="T31" fmla="*/ 32 h 2499"/>
                  <a:gd name="T32" fmla="*/ 801 w 1736"/>
                  <a:gd name="T33" fmla="*/ 46 h 2499"/>
                  <a:gd name="T34" fmla="*/ 693 w 1736"/>
                  <a:gd name="T35" fmla="*/ 76 h 2499"/>
                  <a:gd name="T36" fmla="*/ 593 w 1736"/>
                  <a:gd name="T37" fmla="*/ 122 h 2499"/>
                  <a:gd name="T38" fmla="*/ 500 w 1736"/>
                  <a:gd name="T39" fmla="*/ 180 h 2499"/>
                  <a:gd name="T40" fmla="*/ 419 w 1736"/>
                  <a:gd name="T41" fmla="*/ 252 h 2499"/>
                  <a:gd name="T42" fmla="*/ 349 w 1736"/>
                  <a:gd name="T43" fmla="*/ 334 h 2499"/>
                  <a:gd name="T44" fmla="*/ 289 w 1736"/>
                  <a:gd name="T45" fmla="*/ 424 h 2499"/>
                  <a:gd name="T46" fmla="*/ 243 w 1736"/>
                  <a:gd name="T47" fmla="*/ 526 h 2499"/>
                  <a:gd name="T48" fmla="*/ 213 w 1736"/>
                  <a:gd name="T49" fmla="*/ 632 h 2499"/>
                  <a:gd name="T50" fmla="*/ 198 w 1736"/>
                  <a:gd name="T51" fmla="*/ 745 h 2499"/>
                  <a:gd name="T52" fmla="*/ 197 w 1736"/>
                  <a:gd name="T53" fmla="*/ 882 h 2499"/>
                  <a:gd name="T54" fmla="*/ 265 w 1736"/>
                  <a:gd name="T55" fmla="*/ 1845 h 2499"/>
                  <a:gd name="T56" fmla="*/ 658 w 1736"/>
                  <a:gd name="T57" fmla="*/ 2188 h 2499"/>
                  <a:gd name="T58" fmla="*/ 198 w 1736"/>
                  <a:gd name="T59" fmla="*/ 1391 h 2499"/>
                  <a:gd name="T60" fmla="*/ 167 w 1736"/>
                  <a:gd name="T61" fmla="*/ 784 h 2499"/>
                  <a:gd name="T62" fmla="*/ 172 w 1736"/>
                  <a:gd name="T63" fmla="*/ 704 h 2499"/>
                  <a:gd name="T64" fmla="*/ 193 w 1736"/>
                  <a:gd name="T65" fmla="*/ 589 h 2499"/>
                  <a:gd name="T66" fmla="*/ 230 w 1736"/>
                  <a:gd name="T67" fmla="*/ 480 h 2499"/>
                  <a:gd name="T68" fmla="*/ 282 w 1736"/>
                  <a:gd name="T69" fmla="*/ 378 h 2499"/>
                  <a:gd name="T70" fmla="*/ 347 w 1736"/>
                  <a:gd name="T71" fmla="*/ 285 h 2499"/>
                  <a:gd name="T72" fmla="*/ 424 w 1736"/>
                  <a:gd name="T73" fmla="*/ 204 h 2499"/>
                  <a:gd name="T74" fmla="*/ 513 w 1736"/>
                  <a:gd name="T75" fmla="*/ 133 h 2499"/>
                  <a:gd name="T76" fmla="*/ 612 w 1736"/>
                  <a:gd name="T77" fmla="*/ 78 h 2499"/>
                  <a:gd name="T78" fmla="*/ 719 w 1736"/>
                  <a:gd name="T79" fmla="*/ 35 h 2499"/>
                  <a:gd name="T80" fmla="*/ 832 w 1736"/>
                  <a:gd name="T81" fmla="*/ 9 h 2499"/>
                  <a:gd name="T82" fmla="*/ 953 w 1736"/>
                  <a:gd name="T83" fmla="*/ 0 h 2499"/>
                  <a:gd name="T84" fmla="*/ 1032 w 1736"/>
                  <a:gd name="T85" fmla="*/ 4 h 2499"/>
                  <a:gd name="T86" fmla="*/ 1147 w 1736"/>
                  <a:gd name="T87" fmla="*/ 24 h 2499"/>
                  <a:gd name="T88" fmla="*/ 1256 w 1736"/>
                  <a:gd name="T89" fmla="*/ 61 h 2499"/>
                  <a:gd name="T90" fmla="*/ 1358 w 1736"/>
                  <a:gd name="T91" fmla="*/ 113 h 2499"/>
                  <a:gd name="T92" fmla="*/ 1451 w 1736"/>
                  <a:gd name="T93" fmla="*/ 180 h 2499"/>
                  <a:gd name="T94" fmla="*/ 1532 w 1736"/>
                  <a:gd name="T95" fmla="*/ 258 h 2499"/>
                  <a:gd name="T96" fmla="*/ 1601 w 1736"/>
                  <a:gd name="T97" fmla="*/ 346 h 2499"/>
                  <a:gd name="T98" fmla="*/ 1658 w 1736"/>
                  <a:gd name="T99" fmla="*/ 445 h 2499"/>
                  <a:gd name="T100" fmla="*/ 1701 w 1736"/>
                  <a:gd name="T101" fmla="*/ 552 h 2499"/>
                  <a:gd name="T102" fmla="*/ 1727 w 1736"/>
                  <a:gd name="T103" fmla="*/ 665 h 2499"/>
                  <a:gd name="T104" fmla="*/ 1736 w 1736"/>
                  <a:gd name="T105" fmla="*/ 784 h 2499"/>
                  <a:gd name="T106" fmla="*/ 1733 w 1736"/>
                  <a:gd name="T107" fmla="*/ 849 h 2499"/>
                  <a:gd name="T108" fmla="*/ 1720 w 1736"/>
                  <a:gd name="T109" fmla="*/ 945 h 2499"/>
                  <a:gd name="T110" fmla="*/ 1694 w 1736"/>
                  <a:gd name="T111" fmla="*/ 1038 h 2499"/>
                  <a:gd name="T112" fmla="*/ 1625 w 1736"/>
                  <a:gd name="T113" fmla="*/ 24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6" h="2499">
                    <a:moveTo>
                      <a:pt x="1625" y="2499"/>
                    </a:moveTo>
                    <a:lnTo>
                      <a:pt x="1484" y="1603"/>
                    </a:lnTo>
                    <a:lnTo>
                      <a:pt x="1484" y="1601"/>
                    </a:lnTo>
                    <a:lnTo>
                      <a:pt x="1664" y="1028"/>
                    </a:lnTo>
                    <a:lnTo>
                      <a:pt x="1664" y="1028"/>
                    </a:lnTo>
                    <a:lnTo>
                      <a:pt x="1675" y="999"/>
                    </a:lnTo>
                    <a:lnTo>
                      <a:pt x="1683" y="969"/>
                    </a:lnTo>
                    <a:lnTo>
                      <a:pt x="1690" y="939"/>
                    </a:lnTo>
                    <a:lnTo>
                      <a:pt x="1696" y="908"/>
                    </a:lnTo>
                    <a:lnTo>
                      <a:pt x="1699" y="878"/>
                    </a:lnTo>
                    <a:lnTo>
                      <a:pt x="1703" y="847"/>
                    </a:lnTo>
                    <a:lnTo>
                      <a:pt x="1705" y="815"/>
                    </a:lnTo>
                    <a:lnTo>
                      <a:pt x="1705" y="784"/>
                    </a:lnTo>
                    <a:lnTo>
                      <a:pt x="1705" y="784"/>
                    </a:lnTo>
                    <a:lnTo>
                      <a:pt x="1705" y="745"/>
                    </a:lnTo>
                    <a:lnTo>
                      <a:pt x="1701" y="708"/>
                    </a:lnTo>
                    <a:lnTo>
                      <a:pt x="1697" y="669"/>
                    </a:lnTo>
                    <a:lnTo>
                      <a:pt x="1690" y="632"/>
                    </a:lnTo>
                    <a:lnTo>
                      <a:pt x="1683" y="597"/>
                    </a:lnTo>
                    <a:lnTo>
                      <a:pt x="1671" y="560"/>
                    </a:lnTo>
                    <a:lnTo>
                      <a:pt x="1660" y="526"/>
                    </a:lnTo>
                    <a:lnTo>
                      <a:pt x="1645" y="491"/>
                    </a:lnTo>
                    <a:lnTo>
                      <a:pt x="1631" y="458"/>
                    </a:lnTo>
                    <a:lnTo>
                      <a:pt x="1614" y="424"/>
                    </a:lnTo>
                    <a:lnTo>
                      <a:pt x="1595" y="393"/>
                    </a:lnTo>
                    <a:lnTo>
                      <a:pt x="1577" y="363"/>
                    </a:lnTo>
                    <a:lnTo>
                      <a:pt x="1555" y="334"/>
                    </a:lnTo>
                    <a:lnTo>
                      <a:pt x="1532" y="306"/>
                    </a:lnTo>
                    <a:lnTo>
                      <a:pt x="1510" y="278"/>
                    </a:lnTo>
                    <a:lnTo>
                      <a:pt x="1484" y="252"/>
                    </a:lnTo>
                    <a:lnTo>
                      <a:pt x="1458" y="226"/>
                    </a:lnTo>
                    <a:lnTo>
                      <a:pt x="1431" y="202"/>
                    </a:lnTo>
                    <a:lnTo>
                      <a:pt x="1403" y="180"/>
                    </a:lnTo>
                    <a:lnTo>
                      <a:pt x="1373" y="159"/>
                    </a:lnTo>
                    <a:lnTo>
                      <a:pt x="1342" y="139"/>
                    </a:lnTo>
                    <a:lnTo>
                      <a:pt x="1310" y="122"/>
                    </a:lnTo>
                    <a:lnTo>
                      <a:pt x="1279" y="106"/>
                    </a:lnTo>
                    <a:lnTo>
                      <a:pt x="1245" y="89"/>
                    </a:lnTo>
                    <a:lnTo>
                      <a:pt x="1210" y="76"/>
                    </a:lnTo>
                    <a:lnTo>
                      <a:pt x="1175" y="65"/>
                    </a:lnTo>
                    <a:lnTo>
                      <a:pt x="1140" y="54"/>
                    </a:lnTo>
                    <a:lnTo>
                      <a:pt x="1103" y="46"/>
                    </a:lnTo>
                    <a:lnTo>
                      <a:pt x="1066" y="39"/>
                    </a:lnTo>
                    <a:lnTo>
                      <a:pt x="1028" y="35"/>
                    </a:lnTo>
                    <a:lnTo>
                      <a:pt x="990" y="32"/>
                    </a:lnTo>
                    <a:lnTo>
                      <a:pt x="953" y="30"/>
                    </a:lnTo>
                    <a:lnTo>
                      <a:pt x="953" y="30"/>
                    </a:lnTo>
                    <a:lnTo>
                      <a:pt x="914" y="32"/>
                    </a:lnTo>
                    <a:lnTo>
                      <a:pt x="875" y="35"/>
                    </a:lnTo>
                    <a:lnTo>
                      <a:pt x="838" y="39"/>
                    </a:lnTo>
                    <a:lnTo>
                      <a:pt x="801" y="46"/>
                    </a:lnTo>
                    <a:lnTo>
                      <a:pt x="764" y="54"/>
                    </a:lnTo>
                    <a:lnTo>
                      <a:pt x="728" y="65"/>
                    </a:lnTo>
                    <a:lnTo>
                      <a:pt x="693" y="76"/>
                    </a:lnTo>
                    <a:lnTo>
                      <a:pt x="658" y="89"/>
                    </a:lnTo>
                    <a:lnTo>
                      <a:pt x="625" y="106"/>
                    </a:lnTo>
                    <a:lnTo>
                      <a:pt x="593" y="122"/>
                    </a:lnTo>
                    <a:lnTo>
                      <a:pt x="562" y="139"/>
                    </a:lnTo>
                    <a:lnTo>
                      <a:pt x="530" y="159"/>
                    </a:lnTo>
                    <a:lnTo>
                      <a:pt x="500" y="180"/>
                    </a:lnTo>
                    <a:lnTo>
                      <a:pt x="473" y="202"/>
                    </a:lnTo>
                    <a:lnTo>
                      <a:pt x="445" y="226"/>
                    </a:lnTo>
                    <a:lnTo>
                      <a:pt x="419" y="252"/>
                    </a:lnTo>
                    <a:lnTo>
                      <a:pt x="395" y="278"/>
                    </a:lnTo>
                    <a:lnTo>
                      <a:pt x="371" y="306"/>
                    </a:lnTo>
                    <a:lnTo>
                      <a:pt x="349" y="334"/>
                    </a:lnTo>
                    <a:lnTo>
                      <a:pt x="326" y="363"/>
                    </a:lnTo>
                    <a:lnTo>
                      <a:pt x="308" y="393"/>
                    </a:lnTo>
                    <a:lnTo>
                      <a:pt x="289" y="424"/>
                    </a:lnTo>
                    <a:lnTo>
                      <a:pt x="273" y="458"/>
                    </a:lnTo>
                    <a:lnTo>
                      <a:pt x="258" y="491"/>
                    </a:lnTo>
                    <a:lnTo>
                      <a:pt x="243" y="526"/>
                    </a:lnTo>
                    <a:lnTo>
                      <a:pt x="232" y="560"/>
                    </a:lnTo>
                    <a:lnTo>
                      <a:pt x="223" y="597"/>
                    </a:lnTo>
                    <a:lnTo>
                      <a:pt x="213" y="632"/>
                    </a:lnTo>
                    <a:lnTo>
                      <a:pt x="206" y="669"/>
                    </a:lnTo>
                    <a:lnTo>
                      <a:pt x="202" y="708"/>
                    </a:lnTo>
                    <a:lnTo>
                      <a:pt x="198" y="745"/>
                    </a:lnTo>
                    <a:lnTo>
                      <a:pt x="198" y="784"/>
                    </a:lnTo>
                    <a:lnTo>
                      <a:pt x="197" y="878"/>
                    </a:lnTo>
                    <a:lnTo>
                      <a:pt x="197" y="882"/>
                    </a:lnTo>
                    <a:lnTo>
                      <a:pt x="41" y="1360"/>
                    </a:lnTo>
                    <a:lnTo>
                      <a:pt x="226" y="1360"/>
                    </a:lnTo>
                    <a:lnTo>
                      <a:pt x="265" y="1845"/>
                    </a:lnTo>
                    <a:lnTo>
                      <a:pt x="632" y="1801"/>
                    </a:lnTo>
                    <a:lnTo>
                      <a:pt x="688" y="2183"/>
                    </a:lnTo>
                    <a:lnTo>
                      <a:pt x="658" y="2188"/>
                    </a:lnTo>
                    <a:lnTo>
                      <a:pt x="606" y="1834"/>
                    </a:lnTo>
                    <a:lnTo>
                      <a:pt x="237" y="1879"/>
                    </a:lnTo>
                    <a:lnTo>
                      <a:pt x="198" y="1391"/>
                    </a:lnTo>
                    <a:lnTo>
                      <a:pt x="0" y="1391"/>
                    </a:lnTo>
                    <a:lnTo>
                      <a:pt x="167" y="875"/>
                    </a:lnTo>
                    <a:lnTo>
                      <a:pt x="167" y="784"/>
                    </a:lnTo>
                    <a:lnTo>
                      <a:pt x="167" y="784"/>
                    </a:lnTo>
                    <a:lnTo>
                      <a:pt x="169" y="743"/>
                    </a:lnTo>
                    <a:lnTo>
                      <a:pt x="172" y="704"/>
                    </a:lnTo>
                    <a:lnTo>
                      <a:pt x="176" y="665"/>
                    </a:lnTo>
                    <a:lnTo>
                      <a:pt x="184" y="626"/>
                    </a:lnTo>
                    <a:lnTo>
                      <a:pt x="193" y="589"/>
                    </a:lnTo>
                    <a:lnTo>
                      <a:pt x="202" y="552"/>
                    </a:lnTo>
                    <a:lnTo>
                      <a:pt x="215" y="515"/>
                    </a:lnTo>
                    <a:lnTo>
                      <a:pt x="230" y="480"/>
                    </a:lnTo>
                    <a:lnTo>
                      <a:pt x="245" y="445"/>
                    </a:lnTo>
                    <a:lnTo>
                      <a:pt x="263" y="411"/>
                    </a:lnTo>
                    <a:lnTo>
                      <a:pt x="282" y="378"/>
                    </a:lnTo>
                    <a:lnTo>
                      <a:pt x="302" y="346"/>
                    </a:lnTo>
                    <a:lnTo>
                      <a:pt x="324" y="315"/>
                    </a:lnTo>
                    <a:lnTo>
                      <a:pt x="347" y="285"/>
                    </a:lnTo>
                    <a:lnTo>
                      <a:pt x="371" y="258"/>
                    </a:lnTo>
                    <a:lnTo>
                      <a:pt x="397" y="230"/>
                    </a:lnTo>
                    <a:lnTo>
                      <a:pt x="424" y="204"/>
                    </a:lnTo>
                    <a:lnTo>
                      <a:pt x="454" y="180"/>
                    </a:lnTo>
                    <a:lnTo>
                      <a:pt x="484" y="156"/>
                    </a:lnTo>
                    <a:lnTo>
                      <a:pt x="513" y="133"/>
                    </a:lnTo>
                    <a:lnTo>
                      <a:pt x="545" y="113"/>
                    </a:lnTo>
                    <a:lnTo>
                      <a:pt x="578" y="95"/>
                    </a:lnTo>
                    <a:lnTo>
                      <a:pt x="612" y="78"/>
                    </a:lnTo>
                    <a:lnTo>
                      <a:pt x="647" y="61"/>
                    </a:lnTo>
                    <a:lnTo>
                      <a:pt x="682" y="48"/>
                    </a:lnTo>
                    <a:lnTo>
                      <a:pt x="719" y="35"/>
                    </a:lnTo>
                    <a:lnTo>
                      <a:pt x="756" y="24"/>
                    </a:lnTo>
                    <a:lnTo>
                      <a:pt x="793" y="17"/>
                    </a:lnTo>
                    <a:lnTo>
                      <a:pt x="832" y="9"/>
                    </a:lnTo>
                    <a:lnTo>
                      <a:pt x="871" y="4"/>
                    </a:lnTo>
                    <a:lnTo>
                      <a:pt x="912" y="2"/>
                    </a:lnTo>
                    <a:lnTo>
                      <a:pt x="953" y="0"/>
                    </a:lnTo>
                    <a:lnTo>
                      <a:pt x="953" y="0"/>
                    </a:lnTo>
                    <a:lnTo>
                      <a:pt x="991" y="2"/>
                    </a:lnTo>
                    <a:lnTo>
                      <a:pt x="1032" y="4"/>
                    </a:lnTo>
                    <a:lnTo>
                      <a:pt x="1071" y="9"/>
                    </a:lnTo>
                    <a:lnTo>
                      <a:pt x="1110" y="17"/>
                    </a:lnTo>
                    <a:lnTo>
                      <a:pt x="1147" y="24"/>
                    </a:lnTo>
                    <a:lnTo>
                      <a:pt x="1184" y="35"/>
                    </a:lnTo>
                    <a:lnTo>
                      <a:pt x="1221" y="48"/>
                    </a:lnTo>
                    <a:lnTo>
                      <a:pt x="1256" y="61"/>
                    </a:lnTo>
                    <a:lnTo>
                      <a:pt x="1292" y="78"/>
                    </a:lnTo>
                    <a:lnTo>
                      <a:pt x="1325" y="95"/>
                    </a:lnTo>
                    <a:lnTo>
                      <a:pt x="1358" y="113"/>
                    </a:lnTo>
                    <a:lnTo>
                      <a:pt x="1390" y="133"/>
                    </a:lnTo>
                    <a:lnTo>
                      <a:pt x="1421" y="156"/>
                    </a:lnTo>
                    <a:lnTo>
                      <a:pt x="1451" y="180"/>
                    </a:lnTo>
                    <a:lnTo>
                      <a:pt x="1479" y="204"/>
                    </a:lnTo>
                    <a:lnTo>
                      <a:pt x="1507" y="230"/>
                    </a:lnTo>
                    <a:lnTo>
                      <a:pt x="1532" y="258"/>
                    </a:lnTo>
                    <a:lnTo>
                      <a:pt x="1557" y="285"/>
                    </a:lnTo>
                    <a:lnTo>
                      <a:pt x="1581" y="315"/>
                    </a:lnTo>
                    <a:lnTo>
                      <a:pt x="1601" y="346"/>
                    </a:lnTo>
                    <a:lnTo>
                      <a:pt x="1621" y="378"/>
                    </a:lnTo>
                    <a:lnTo>
                      <a:pt x="1642" y="411"/>
                    </a:lnTo>
                    <a:lnTo>
                      <a:pt x="1658" y="445"/>
                    </a:lnTo>
                    <a:lnTo>
                      <a:pt x="1673" y="480"/>
                    </a:lnTo>
                    <a:lnTo>
                      <a:pt x="1688" y="515"/>
                    </a:lnTo>
                    <a:lnTo>
                      <a:pt x="1701" y="552"/>
                    </a:lnTo>
                    <a:lnTo>
                      <a:pt x="1710" y="589"/>
                    </a:lnTo>
                    <a:lnTo>
                      <a:pt x="1720" y="626"/>
                    </a:lnTo>
                    <a:lnTo>
                      <a:pt x="1727" y="665"/>
                    </a:lnTo>
                    <a:lnTo>
                      <a:pt x="1733" y="704"/>
                    </a:lnTo>
                    <a:lnTo>
                      <a:pt x="1734" y="745"/>
                    </a:lnTo>
                    <a:lnTo>
                      <a:pt x="1736" y="784"/>
                    </a:lnTo>
                    <a:lnTo>
                      <a:pt x="1736" y="784"/>
                    </a:lnTo>
                    <a:lnTo>
                      <a:pt x="1734" y="817"/>
                    </a:lnTo>
                    <a:lnTo>
                      <a:pt x="1733" y="849"/>
                    </a:lnTo>
                    <a:lnTo>
                      <a:pt x="1731" y="882"/>
                    </a:lnTo>
                    <a:lnTo>
                      <a:pt x="1725" y="913"/>
                    </a:lnTo>
                    <a:lnTo>
                      <a:pt x="1720" y="945"/>
                    </a:lnTo>
                    <a:lnTo>
                      <a:pt x="1712" y="976"/>
                    </a:lnTo>
                    <a:lnTo>
                      <a:pt x="1703" y="1008"/>
                    </a:lnTo>
                    <a:lnTo>
                      <a:pt x="1694" y="1038"/>
                    </a:lnTo>
                    <a:lnTo>
                      <a:pt x="1516" y="1604"/>
                    </a:lnTo>
                    <a:lnTo>
                      <a:pt x="1657" y="2494"/>
                    </a:lnTo>
                    <a:lnTo>
                      <a:pt x="1625" y="24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8" name="Group 7">
                <a:extLst>
                  <a:ext uri="{FF2B5EF4-FFF2-40B4-BE49-F238E27FC236}">
                    <a16:creationId xmlns:a16="http://schemas.microsoft.com/office/drawing/2014/main" id="{1884EB90-856A-4B3D-8C41-380E81E27851}"/>
                  </a:ext>
                </a:extLst>
              </p:cNvPr>
              <p:cNvGrpSpPr/>
              <p:nvPr/>
            </p:nvGrpSpPr>
            <p:grpSpPr>
              <a:xfrm>
                <a:off x="6207989" y="2521241"/>
                <a:ext cx="1833563" cy="3140075"/>
                <a:chOff x="7651751" y="2178051"/>
                <a:chExt cx="1833563" cy="3140075"/>
              </a:xfrm>
            </p:grpSpPr>
            <p:sp>
              <p:nvSpPr>
                <p:cNvPr id="9" name="Rectangle 8">
                  <a:extLst>
                    <a:ext uri="{FF2B5EF4-FFF2-40B4-BE49-F238E27FC236}">
                      <a16:creationId xmlns:a16="http://schemas.microsoft.com/office/drawing/2014/main" id="{5FF9FA55-6F13-46E9-B9A9-A10B60C42CD9}"/>
                    </a:ext>
                  </a:extLst>
                </p:cNvPr>
                <p:cNvSpPr>
                  <a:spLocks noChangeArrowheads="1"/>
                </p:cNvSpPr>
                <p:nvPr/>
              </p:nvSpPr>
              <p:spPr bwMode="auto">
                <a:xfrm>
                  <a:off x="8543926" y="4475163"/>
                  <a:ext cx="49213" cy="46038"/>
                </a:xfrm>
                <a:prstGeom prst="rect">
                  <a:avLst/>
                </a:prstGeom>
                <a:solidFill>
                  <a:srgbClr val="5258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5E05CB57-E35B-471D-BA9D-6AE183DE8024}"/>
                    </a:ext>
                  </a:extLst>
                </p:cNvPr>
                <p:cNvSpPr>
                  <a:spLocks noChangeArrowheads="1"/>
                </p:cNvSpPr>
                <p:nvPr/>
              </p:nvSpPr>
              <p:spPr bwMode="auto">
                <a:xfrm>
                  <a:off x="8543926" y="4575176"/>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917B6F65-886C-4190-9FA3-150088DB4114}"/>
                    </a:ext>
                  </a:extLst>
                </p:cNvPr>
                <p:cNvSpPr>
                  <a:spLocks noChangeArrowheads="1"/>
                </p:cNvSpPr>
                <p:nvPr/>
              </p:nvSpPr>
              <p:spPr bwMode="auto">
                <a:xfrm>
                  <a:off x="8543926" y="46751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D04EF3EF-7492-4924-B3E4-4CB85BE29369}"/>
                    </a:ext>
                  </a:extLst>
                </p:cNvPr>
                <p:cNvSpPr>
                  <a:spLocks noChangeArrowheads="1"/>
                </p:cNvSpPr>
                <p:nvPr/>
              </p:nvSpPr>
              <p:spPr bwMode="auto">
                <a:xfrm>
                  <a:off x="8543926" y="4775201"/>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DB852891-76E9-4DE8-99BB-C456338C6912}"/>
                    </a:ext>
                  </a:extLst>
                </p:cNvPr>
                <p:cNvSpPr>
                  <a:spLocks noChangeArrowheads="1"/>
                </p:cNvSpPr>
                <p:nvPr/>
              </p:nvSpPr>
              <p:spPr bwMode="auto">
                <a:xfrm>
                  <a:off x="8543926" y="4872038"/>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76F966E4-BDBB-4EA2-AF2B-CE2D055C5C0B}"/>
                    </a:ext>
                  </a:extLst>
                </p:cNvPr>
                <p:cNvSpPr>
                  <a:spLocks noChangeArrowheads="1"/>
                </p:cNvSpPr>
                <p:nvPr/>
              </p:nvSpPr>
              <p:spPr bwMode="auto">
                <a:xfrm>
                  <a:off x="8543926" y="4972051"/>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5" name="Rectangle 14">
                  <a:extLst>
                    <a:ext uri="{FF2B5EF4-FFF2-40B4-BE49-F238E27FC236}">
                      <a16:creationId xmlns:a16="http://schemas.microsoft.com/office/drawing/2014/main" id="{47D17988-145F-4083-A8C8-26E7E72E0F08}"/>
                    </a:ext>
                  </a:extLst>
                </p:cNvPr>
                <p:cNvSpPr>
                  <a:spLocks noChangeArrowheads="1"/>
                </p:cNvSpPr>
                <p:nvPr/>
              </p:nvSpPr>
              <p:spPr bwMode="auto">
                <a:xfrm>
                  <a:off x="8543926" y="5072063"/>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6132E3B0-8425-460B-B1F1-FCACFFD24B41}"/>
                    </a:ext>
                  </a:extLst>
                </p:cNvPr>
                <p:cNvSpPr>
                  <a:spLocks noChangeArrowheads="1"/>
                </p:cNvSpPr>
                <p:nvPr/>
              </p:nvSpPr>
              <p:spPr bwMode="auto">
                <a:xfrm>
                  <a:off x="8543926" y="5172076"/>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389052EF-3A92-42FF-A8F5-AE5C61CDE126}"/>
                    </a:ext>
                  </a:extLst>
                </p:cNvPr>
                <p:cNvSpPr>
                  <a:spLocks noChangeArrowheads="1"/>
                </p:cNvSpPr>
                <p:nvPr/>
              </p:nvSpPr>
              <p:spPr bwMode="auto">
                <a:xfrm>
                  <a:off x="8543926" y="52720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8" name="Freeform 240">
                  <a:extLst>
                    <a:ext uri="{FF2B5EF4-FFF2-40B4-BE49-F238E27FC236}">
                      <a16:creationId xmlns:a16="http://schemas.microsoft.com/office/drawing/2014/main" id="{2C35CD08-6BC0-4B8B-B687-87817D9AA065}"/>
                    </a:ext>
                  </a:extLst>
                </p:cNvPr>
                <p:cNvSpPr>
                  <a:spLocks/>
                </p:cNvSpPr>
                <p:nvPr/>
              </p:nvSpPr>
              <p:spPr bwMode="auto">
                <a:xfrm>
                  <a:off x="7881938" y="2409826"/>
                  <a:ext cx="1373188" cy="1693863"/>
                </a:xfrm>
                <a:custGeom>
                  <a:avLst/>
                  <a:gdLst>
                    <a:gd name="T0" fmla="*/ 434 w 865"/>
                    <a:gd name="T1" fmla="*/ 0 h 1067"/>
                    <a:gd name="T2" fmla="*/ 389 w 865"/>
                    <a:gd name="T3" fmla="*/ 2 h 1067"/>
                    <a:gd name="T4" fmla="*/ 304 w 865"/>
                    <a:gd name="T5" fmla="*/ 19 h 1067"/>
                    <a:gd name="T6" fmla="*/ 226 w 865"/>
                    <a:gd name="T7" fmla="*/ 52 h 1067"/>
                    <a:gd name="T8" fmla="*/ 157 w 865"/>
                    <a:gd name="T9" fmla="*/ 98 h 1067"/>
                    <a:gd name="T10" fmla="*/ 98 w 865"/>
                    <a:gd name="T11" fmla="*/ 158 h 1067"/>
                    <a:gd name="T12" fmla="*/ 52 w 865"/>
                    <a:gd name="T13" fmla="*/ 226 h 1067"/>
                    <a:gd name="T14" fmla="*/ 20 w 865"/>
                    <a:gd name="T15" fmla="*/ 304 h 1067"/>
                    <a:gd name="T16" fmla="*/ 2 w 865"/>
                    <a:gd name="T17" fmla="*/ 387 h 1067"/>
                    <a:gd name="T18" fmla="*/ 0 w 865"/>
                    <a:gd name="T19" fmla="*/ 432 h 1067"/>
                    <a:gd name="T20" fmla="*/ 0 w 865"/>
                    <a:gd name="T21" fmla="*/ 456 h 1067"/>
                    <a:gd name="T22" fmla="*/ 6 w 865"/>
                    <a:gd name="T23" fmla="*/ 502 h 1067"/>
                    <a:gd name="T24" fmla="*/ 15 w 865"/>
                    <a:gd name="T25" fmla="*/ 547 h 1067"/>
                    <a:gd name="T26" fmla="*/ 30 w 865"/>
                    <a:gd name="T27" fmla="*/ 589 h 1067"/>
                    <a:gd name="T28" fmla="*/ 48 w 865"/>
                    <a:gd name="T29" fmla="*/ 630 h 1067"/>
                    <a:gd name="T30" fmla="*/ 70 w 865"/>
                    <a:gd name="T31" fmla="*/ 669 h 1067"/>
                    <a:gd name="T32" fmla="*/ 96 w 865"/>
                    <a:gd name="T33" fmla="*/ 704 h 1067"/>
                    <a:gd name="T34" fmla="*/ 141 w 865"/>
                    <a:gd name="T35" fmla="*/ 752 h 1067"/>
                    <a:gd name="T36" fmla="*/ 154 w 865"/>
                    <a:gd name="T37" fmla="*/ 763 h 1067"/>
                    <a:gd name="T38" fmla="*/ 178 w 865"/>
                    <a:gd name="T39" fmla="*/ 787 h 1067"/>
                    <a:gd name="T40" fmla="*/ 219 w 865"/>
                    <a:gd name="T41" fmla="*/ 843 h 1067"/>
                    <a:gd name="T42" fmla="*/ 246 w 865"/>
                    <a:gd name="T43" fmla="*/ 906 h 1067"/>
                    <a:gd name="T44" fmla="*/ 261 w 865"/>
                    <a:gd name="T45" fmla="*/ 975 h 1067"/>
                    <a:gd name="T46" fmla="*/ 263 w 865"/>
                    <a:gd name="T47" fmla="*/ 1067 h 1067"/>
                    <a:gd name="T48" fmla="*/ 602 w 865"/>
                    <a:gd name="T49" fmla="*/ 1067 h 1067"/>
                    <a:gd name="T50" fmla="*/ 602 w 865"/>
                    <a:gd name="T51" fmla="*/ 1012 h 1067"/>
                    <a:gd name="T52" fmla="*/ 610 w 865"/>
                    <a:gd name="T53" fmla="*/ 939 h 1067"/>
                    <a:gd name="T54" fmla="*/ 632 w 865"/>
                    <a:gd name="T55" fmla="*/ 873 h 1067"/>
                    <a:gd name="T56" fmla="*/ 667 w 865"/>
                    <a:gd name="T57" fmla="*/ 813 h 1067"/>
                    <a:gd name="T58" fmla="*/ 711 w 865"/>
                    <a:gd name="T59" fmla="*/ 763 h 1067"/>
                    <a:gd name="T60" fmla="*/ 724 w 865"/>
                    <a:gd name="T61" fmla="*/ 752 h 1067"/>
                    <a:gd name="T62" fmla="*/ 756 w 865"/>
                    <a:gd name="T63" fmla="*/ 721 h 1067"/>
                    <a:gd name="T64" fmla="*/ 784 w 865"/>
                    <a:gd name="T65" fmla="*/ 686 h 1067"/>
                    <a:gd name="T66" fmla="*/ 808 w 865"/>
                    <a:gd name="T67" fmla="*/ 648 h 1067"/>
                    <a:gd name="T68" fmla="*/ 828 w 865"/>
                    <a:gd name="T69" fmla="*/ 610 h 1067"/>
                    <a:gd name="T70" fmla="*/ 843 w 865"/>
                    <a:gd name="T71" fmla="*/ 569 h 1067"/>
                    <a:gd name="T72" fmla="*/ 856 w 865"/>
                    <a:gd name="T73" fmla="*/ 524 h 1067"/>
                    <a:gd name="T74" fmla="*/ 863 w 865"/>
                    <a:gd name="T75" fmla="*/ 480 h 1067"/>
                    <a:gd name="T76" fmla="*/ 865 w 865"/>
                    <a:gd name="T77" fmla="*/ 432 h 1067"/>
                    <a:gd name="T78" fmla="*/ 865 w 865"/>
                    <a:gd name="T79" fmla="*/ 409 h 1067"/>
                    <a:gd name="T80" fmla="*/ 856 w 865"/>
                    <a:gd name="T81" fmla="*/ 345 h 1067"/>
                    <a:gd name="T82" fmla="*/ 832 w 865"/>
                    <a:gd name="T83" fmla="*/ 263 h 1067"/>
                    <a:gd name="T84" fmla="*/ 791 w 865"/>
                    <a:gd name="T85" fmla="*/ 191 h 1067"/>
                    <a:gd name="T86" fmla="*/ 739 w 865"/>
                    <a:gd name="T87" fmla="*/ 126 h 1067"/>
                    <a:gd name="T88" fmla="*/ 674 w 865"/>
                    <a:gd name="T89" fmla="*/ 74 h 1067"/>
                    <a:gd name="T90" fmla="*/ 600 w 865"/>
                    <a:gd name="T91" fmla="*/ 33 h 1067"/>
                    <a:gd name="T92" fmla="*/ 521 w 865"/>
                    <a:gd name="T93" fmla="*/ 7 h 1067"/>
                    <a:gd name="T94" fmla="*/ 456 w 865"/>
                    <a:gd name="T95" fmla="*/ 0 h 1067"/>
                    <a:gd name="T96" fmla="*/ 434 w 865"/>
                    <a:gd name="T9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5" h="1067">
                      <a:moveTo>
                        <a:pt x="434" y="0"/>
                      </a:moveTo>
                      <a:lnTo>
                        <a:pt x="434" y="0"/>
                      </a:lnTo>
                      <a:lnTo>
                        <a:pt x="411" y="0"/>
                      </a:lnTo>
                      <a:lnTo>
                        <a:pt x="389" y="2"/>
                      </a:lnTo>
                      <a:lnTo>
                        <a:pt x="345" y="7"/>
                      </a:lnTo>
                      <a:lnTo>
                        <a:pt x="304" y="19"/>
                      </a:lnTo>
                      <a:lnTo>
                        <a:pt x="265" y="33"/>
                      </a:lnTo>
                      <a:lnTo>
                        <a:pt x="226" y="52"/>
                      </a:lnTo>
                      <a:lnTo>
                        <a:pt x="191" y="74"/>
                      </a:lnTo>
                      <a:lnTo>
                        <a:pt x="157" y="98"/>
                      </a:lnTo>
                      <a:lnTo>
                        <a:pt x="126" y="126"/>
                      </a:lnTo>
                      <a:lnTo>
                        <a:pt x="98" y="158"/>
                      </a:lnTo>
                      <a:lnTo>
                        <a:pt x="74" y="191"/>
                      </a:lnTo>
                      <a:lnTo>
                        <a:pt x="52" y="226"/>
                      </a:lnTo>
                      <a:lnTo>
                        <a:pt x="33" y="263"/>
                      </a:lnTo>
                      <a:lnTo>
                        <a:pt x="20" y="304"/>
                      </a:lnTo>
                      <a:lnTo>
                        <a:pt x="9" y="345"/>
                      </a:lnTo>
                      <a:lnTo>
                        <a:pt x="2" y="387"/>
                      </a:lnTo>
                      <a:lnTo>
                        <a:pt x="0" y="409"/>
                      </a:lnTo>
                      <a:lnTo>
                        <a:pt x="0" y="432"/>
                      </a:lnTo>
                      <a:lnTo>
                        <a:pt x="0" y="432"/>
                      </a:lnTo>
                      <a:lnTo>
                        <a:pt x="0" y="456"/>
                      </a:lnTo>
                      <a:lnTo>
                        <a:pt x="2" y="480"/>
                      </a:lnTo>
                      <a:lnTo>
                        <a:pt x="6" y="502"/>
                      </a:lnTo>
                      <a:lnTo>
                        <a:pt x="9" y="524"/>
                      </a:lnTo>
                      <a:lnTo>
                        <a:pt x="15" y="547"/>
                      </a:lnTo>
                      <a:lnTo>
                        <a:pt x="22" y="569"/>
                      </a:lnTo>
                      <a:lnTo>
                        <a:pt x="30" y="589"/>
                      </a:lnTo>
                      <a:lnTo>
                        <a:pt x="39" y="610"/>
                      </a:lnTo>
                      <a:lnTo>
                        <a:pt x="48" y="630"/>
                      </a:lnTo>
                      <a:lnTo>
                        <a:pt x="59" y="648"/>
                      </a:lnTo>
                      <a:lnTo>
                        <a:pt x="70" y="669"/>
                      </a:lnTo>
                      <a:lnTo>
                        <a:pt x="83" y="686"/>
                      </a:lnTo>
                      <a:lnTo>
                        <a:pt x="96" y="704"/>
                      </a:lnTo>
                      <a:lnTo>
                        <a:pt x="109" y="721"/>
                      </a:lnTo>
                      <a:lnTo>
                        <a:pt x="141" y="752"/>
                      </a:lnTo>
                      <a:lnTo>
                        <a:pt x="141" y="752"/>
                      </a:lnTo>
                      <a:lnTo>
                        <a:pt x="154" y="763"/>
                      </a:lnTo>
                      <a:lnTo>
                        <a:pt x="154" y="763"/>
                      </a:lnTo>
                      <a:lnTo>
                        <a:pt x="178" y="787"/>
                      </a:lnTo>
                      <a:lnTo>
                        <a:pt x="200" y="813"/>
                      </a:lnTo>
                      <a:lnTo>
                        <a:pt x="219" y="843"/>
                      </a:lnTo>
                      <a:lnTo>
                        <a:pt x="233" y="873"/>
                      </a:lnTo>
                      <a:lnTo>
                        <a:pt x="246" y="906"/>
                      </a:lnTo>
                      <a:lnTo>
                        <a:pt x="256" y="939"/>
                      </a:lnTo>
                      <a:lnTo>
                        <a:pt x="261" y="975"/>
                      </a:lnTo>
                      <a:lnTo>
                        <a:pt x="263" y="1012"/>
                      </a:lnTo>
                      <a:lnTo>
                        <a:pt x="263" y="1067"/>
                      </a:lnTo>
                      <a:lnTo>
                        <a:pt x="434" y="1067"/>
                      </a:lnTo>
                      <a:lnTo>
                        <a:pt x="602" y="1067"/>
                      </a:lnTo>
                      <a:lnTo>
                        <a:pt x="602" y="1012"/>
                      </a:lnTo>
                      <a:lnTo>
                        <a:pt x="602" y="1012"/>
                      </a:lnTo>
                      <a:lnTo>
                        <a:pt x="604" y="975"/>
                      </a:lnTo>
                      <a:lnTo>
                        <a:pt x="610" y="939"/>
                      </a:lnTo>
                      <a:lnTo>
                        <a:pt x="619" y="906"/>
                      </a:lnTo>
                      <a:lnTo>
                        <a:pt x="632" y="873"/>
                      </a:lnTo>
                      <a:lnTo>
                        <a:pt x="647" y="843"/>
                      </a:lnTo>
                      <a:lnTo>
                        <a:pt x="667" y="813"/>
                      </a:lnTo>
                      <a:lnTo>
                        <a:pt x="687" y="787"/>
                      </a:lnTo>
                      <a:lnTo>
                        <a:pt x="711" y="763"/>
                      </a:lnTo>
                      <a:lnTo>
                        <a:pt x="711" y="763"/>
                      </a:lnTo>
                      <a:lnTo>
                        <a:pt x="724" y="752"/>
                      </a:lnTo>
                      <a:lnTo>
                        <a:pt x="724" y="752"/>
                      </a:lnTo>
                      <a:lnTo>
                        <a:pt x="756" y="721"/>
                      </a:lnTo>
                      <a:lnTo>
                        <a:pt x="769" y="704"/>
                      </a:lnTo>
                      <a:lnTo>
                        <a:pt x="784" y="686"/>
                      </a:lnTo>
                      <a:lnTo>
                        <a:pt x="795" y="669"/>
                      </a:lnTo>
                      <a:lnTo>
                        <a:pt x="808" y="648"/>
                      </a:lnTo>
                      <a:lnTo>
                        <a:pt x="817" y="630"/>
                      </a:lnTo>
                      <a:lnTo>
                        <a:pt x="828" y="610"/>
                      </a:lnTo>
                      <a:lnTo>
                        <a:pt x="836" y="589"/>
                      </a:lnTo>
                      <a:lnTo>
                        <a:pt x="843" y="569"/>
                      </a:lnTo>
                      <a:lnTo>
                        <a:pt x="850" y="547"/>
                      </a:lnTo>
                      <a:lnTo>
                        <a:pt x="856" y="524"/>
                      </a:lnTo>
                      <a:lnTo>
                        <a:pt x="860" y="502"/>
                      </a:lnTo>
                      <a:lnTo>
                        <a:pt x="863" y="480"/>
                      </a:lnTo>
                      <a:lnTo>
                        <a:pt x="865" y="456"/>
                      </a:lnTo>
                      <a:lnTo>
                        <a:pt x="865" y="432"/>
                      </a:lnTo>
                      <a:lnTo>
                        <a:pt x="865" y="432"/>
                      </a:lnTo>
                      <a:lnTo>
                        <a:pt x="865" y="409"/>
                      </a:lnTo>
                      <a:lnTo>
                        <a:pt x="863" y="387"/>
                      </a:lnTo>
                      <a:lnTo>
                        <a:pt x="856" y="345"/>
                      </a:lnTo>
                      <a:lnTo>
                        <a:pt x="847" y="304"/>
                      </a:lnTo>
                      <a:lnTo>
                        <a:pt x="832" y="263"/>
                      </a:lnTo>
                      <a:lnTo>
                        <a:pt x="813" y="226"/>
                      </a:lnTo>
                      <a:lnTo>
                        <a:pt x="791" y="191"/>
                      </a:lnTo>
                      <a:lnTo>
                        <a:pt x="767" y="158"/>
                      </a:lnTo>
                      <a:lnTo>
                        <a:pt x="739" y="126"/>
                      </a:lnTo>
                      <a:lnTo>
                        <a:pt x="708" y="98"/>
                      </a:lnTo>
                      <a:lnTo>
                        <a:pt x="674" y="74"/>
                      </a:lnTo>
                      <a:lnTo>
                        <a:pt x="639" y="52"/>
                      </a:lnTo>
                      <a:lnTo>
                        <a:pt x="600" y="33"/>
                      </a:lnTo>
                      <a:lnTo>
                        <a:pt x="561" y="19"/>
                      </a:lnTo>
                      <a:lnTo>
                        <a:pt x="521" y="7"/>
                      </a:lnTo>
                      <a:lnTo>
                        <a:pt x="476" y="2"/>
                      </a:lnTo>
                      <a:lnTo>
                        <a:pt x="456" y="0"/>
                      </a:lnTo>
                      <a:lnTo>
                        <a:pt x="434" y="0"/>
                      </a:lnTo>
                      <a:lnTo>
                        <a:pt x="434" y="0"/>
                      </a:lnTo>
                      <a:close/>
                    </a:path>
                  </a:pathLst>
                </a:custGeom>
                <a:solidFill>
                  <a:srgbClr val="FDD300"/>
                </a:solidFill>
                <a:ln w="222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241">
                  <a:extLst>
                    <a:ext uri="{FF2B5EF4-FFF2-40B4-BE49-F238E27FC236}">
                      <a16:creationId xmlns:a16="http://schemas.microsoft.com/office/drawing/2014/main" id="{48363F46-C1B1-4332-8335-A2F8F0FAF7A4}"/>
                    </a:ext>
                  </a:extLst>
                </p:cNvPr>
                <p:cNvSpPr>
                  <a:spLocks noEditPoints="1"/>
                </p:cNvSpPr>
                <p:nvPr/>
              </p:nvSpPr>
              <p:spPr bwMode="auto">
                <a:xfrm>
                  <a:off x="8275638" y="4079876"/>
                  <a:ext cx="585788" cy="333375"/>
                </a:xfrm>
                <a:custGeom>
                  <a:avLst/>
                  <a:gdLst>
                    <a:gd name="T0" fmla="*/ 369 w 369"/>
                    <a:gd name="T1" fmla="*/ 210 h 210"/>
                    <a:gd name="T2" fmla="*/ 0 w 369"/>
                    <a:gd name="T3" fmla="*/ 210 h 210"/>
                    <a:gd name="T4" fmla="*/ 0 w 369"/>
                    <a:gd name="T5" fmla="*/ 0 h 210"/>
                    <a:gd name="T6" fmla="*/ 369 w 369"/>
                    <a:gd name="T7" fmla="*/ 0 h 210"/>
                    <a:gd name="T8" fmla="*/ 369 w 369"/>
                    <a:gd name="T9" fmla="*/ 210 h 210"/>
                    <a:gd name="T10" fmla="*/ 30 w 369"/>
                    <a:gd name="T11" fmla="*/ 180 h 210"/>
                    <a:gd name="T12" fmla="*/ 339 w 369"/>
                    <a:gd name="T13" fmla="*/ 180 h 210"/>
                    <a:gd name="T14" fmla="*/ 339 w 369"/>
                    <a:gd name="T15" fmla="*/ 32 h 210"/>
                    <a:gd name="T16" fmla="*/ 30 w 369"/>
                    <a:gd name="T17" fmla="*/ 32 h 210"/>
                    <a:gd name="T18" fmla="*/ 30 w 369"/>
                    <a:gd name="T19"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10">
                      <a:moveTo>
                        <a:pt x="369" y="210"/>
                      </a:moveTo>
                      <a:lnTo>
                        <a:pt x="0" y="210"/>
                      </a:lnTo>
                      <a:lnTo>
                        <a:pt x="0" y="0"/>
                      </a:lnTo>
                      <a:lnTo>
                        <a:pt x="369" y="0"/>
                      </a:lnTo>
                      <a:lnTo>
                        <a:pt x="369" y="210"/>
                      </a:lnTo>
                      <a:close/>
                      <a:moveTo>
                        <a:pt x="30" y="180"/>
                      </a:moveTo>
                      <a:lnTo>
                        <a:pt x="339" y="180"/>
                      </a:lnTo>
                      <a:lnTo>
                        <a:pt x="339" y="32"/>
                      </a:lnTo>
                      <a:lnTo>
                        <a:pt x="30" y="32"/>
                      </a:lnTo>
                      <a:lnTo>
                        <a:pt x="30"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44F504D5-7A7E-4ACC-BCF5-A92044FCFA7D}"/>
                    </a:ext>
                  </a:extLst>
                </p:cNvPr>
                <p:cNvSpPr>
                  <a:spLocks noChangeArrowheads="1"/>
                </p:cNvSpPr>
                <p:nvPr/>
              </p:nvSpPr>
              <p:spPr bwMode="auto">
                <a:xfrm>
                  <a:off x="8250238" y="4079876"/>
                  <a:ext cx="63817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C1CBD50D-402F-4749-99F6-343DEE0C6B5F}"/>
                    </a:ext>
                  </a:extLst>
                </p:cNvPr>
                <p:cNvSpPr>
                  <a:spLocks noChangeArrowheads="1"/>
                </p:cNvSpPr>
                <p:nvPr/>
              </p:nvSpPr>
              <p:spPr bwMode="auto">
                <a:xfrm>
                  <a:off x="8250238" y="4175126"/>
                  <a:ext cx="638175"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AF44BB8C-3666-440F-AA8D-1F2444422749}"/>
                    </a:ext>
                  </a:extLst>
                </p:cNvPr>
                <p:cNvSpPr>
                  <a:spLocks noChangeArrowheads="1"/>
                </p:cNvSpPr>
                <p:nvPr/>
              </p:nvSpPr>
              <p:spPr bwMode="auto">
                <a:xfrm>
                  <a:off x="8250238" y="4271963"/>
                  <a:ext cx="6381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E9F10FF6-3852-4486-BFA3-65DD08A32BF4}"/>
                    </a:ext>
                  </a:extLst>
                </p:cNvPr>
                <p:cNvSpPr>
                  <a:spLocks noChangeArrowheads="1"/>
                </p:cNvSpPr>
                <p:nvPr/>
              </p:nvSpPr>
              <p:spPr bwMode="auto">
                <a:xfrm>
                  <a:off x="8250238" y="4365626"/>
                  <a:ext cx="638175"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4" name="Freeform 246">
                  <a:extLst>
                    <a:ext uri="{FF2B5EF4-FFF2-40B4-BE49-F238E27FC236}">
                      <a16:creationId xmlns:a16="http://schemas.microsoft.com/office/drawing/2014/main" id="{FA179A60-74EB-4200-9514-9AD1B05F8A69}"/>
                    </a:ext>
                  </a:extLst>
                </p:cNvPr>
                <p:cNvSpPr>
                  <a:spLocks noEditPoints="1"/>
                </p:cNvSpPr>
                <p:nvPr/>
              </p:nvSpPr>
              <p:spPr bwMode="auto">
                <a:xfrm>
                  <a:off x="8443913" y="4365626"/>
                  <a:ext cx="249238" cy="155575"/>
                </a:xfrm>
                <a:custGeom>
                  <a:avLst/>
                  <a:gdLst>
                    <a:gd name="T0" fmla="*/ 157 w 157"/>
                    <a:gd name="T1" fmla="*/ 98 h 98"/>
                    <a:gd name="T2" fmla="*/ 0 w 157"/>
                    <a:gd name="T3" fmla="*/ 98 h 98"/>
                    <a:gd name="T4" fmla="*/ 0 w 157"/>
                    <a:gd name="T5" fmla="*/ 0 h 98"/>
                    <a:gd name="T6" fmla="*/ 157 w 157"/>
                    <a:gd name="T7" fmla="*/ 0 h 98"/>
                    <a:gd name="T8" fmla="*/ 157 w 157"/>
                    <a:gd name="T9" fmla="*/ 98 h 98"/>
                    <a:gd name="T10" fmla="*/ 30 w 157"/>
                    <a:gd name="T11" fmla="*/ 69 h 98"/>
                    <a:gd name="T12" fmla="*/ 128 w 157"/>
                    <a:gd name="T13" fmla="*/ 69 h 98"/>
                    <a:gd name="T14" fmla="*/ 128 w 157"/>
                    <a:gd name="T15" fmla="*/ 30 h 98"/>
                    <a:gd name="T16" fmla="*/ 30 w 157"/>
                    <a:gd name="T17" fmla="*/ 30 h 98"/>
                    <a:gd name="T18" fmla="*/ 30 w 157"/>
                    <a:gd name="T19" fmla="*/ 6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8">
                      <a:moveTo>
                        <a:pt x="157" y="98"/>
                      </a:moveTo>
                      <a:lnTo>
                        <a:pt x="0" y="98"/>
                      </a:lnTo>
                      <a:lnTo>
                        <a:pt x="0" y="0"/>
                      </a:lnTo>
                      <a:lnTo>
                        <a:pt x="157" y="0"/>
                      </a:lnTo>
                      <a:lnTo>
                        <a:pt x="157" y="98"/>
                      </a:lnTo>
                      <a:close/>
                      <a:moveTo>
                        <a:pt x="30" y="69"/>
                      </a:moveTo>
                      <a:lnTo>
                        <a:pt x="128" y="69"/>
                      </a:lnTo>
                      <a:lnTo>
                        <a:pt x="128" y="30"/>
                      </a:lnTo>
                      <a:lnTo>
                        <a:pt x="30" y="30"/>
                      </a:lnTo>
                      <a:lnTo>
                        <a:pt x="3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A955F91C-F774-4BF6-AEB1-172034682396}"/>
                    </a:ext>
                  </a:extLst>
                </p:cNvPr>
                <p:cNvSpPr>
                  <a:spLocks noChangeArrowheads="1"/>
                </p:cNvSpPr>
                <p:nvPr/>
              </p:nvSpPr>
              <p:spPr bwMode="auto">
                <a:xfrm>
                  <a:off x="8543926" y="3471863"/>
                  <a:ext cx="49213" cy="631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48">
                  <a:extLst>
                    <a:ext uri="{FF2B5EF4-FFF2-40B4-BE49-F238E27FC236}">
                      <a16:creationId xmlns:a16="http://schemas.microsoft.com/office/drawing/2014/main" id="{20BA89EC-750D-4B3D-8770-1E27FD8E862F}"/>
                    </a:ext>
                  </a:extLst>
                </p:cNvPr>
                <p:cNvSpPr>
                  <a:spLocks/>
                </p:cNvSpPr>
                <p:nvPr/>
              </p:nvSpPr>
              <p:spPr bwMode="auto">
                <a:xfrm>
                  <a:off x="8375651" y="2968626"/>
                  <a:ext cx="385763" cy="255588"/>
                </a:xfrm>
                <a:custGeom>
                  <a:avLst/>
                  <a:gdLst>
                    <a:gd name="T0" fmla="*/ 145 w 243"/>
                    <a:gd name="T1" fmla="*/ 161 h 161"/>
                    <a:gd name="T2" fmla="*/ 98 w 243"/>
                    <a:gd name="T3" fmla="*/ 69 h 161"/>
                    <a:gd name="T4" fmla="*/ 85 w 243"/>
                    <a:gd name="T5" fmla="*/ 95 h 161"/>
                    <a:gd name="T6" fmla="*/ 0 w 243"/>
                    <a:gd name="T7" fmla="*/ 95 h 161"/>
                    <a:gd name="T8" fmla="*/ 0 w 243"/>
                    <a:gd name="T9" fmla="*/ 65 h 161"/>
                    <a:gd name="T10" fmla="*/ 65 w 243"/>
                    <a:gd name="T11" fmla="*/ 65 h 161"/>
                    <a:gd name="T12" fmla="*/ 98 w 243"/>
                    <a:gd name="T13" fmla="*/ 0 h 161"/>
                    <a:gd name="T14" fmla="*/ 145 w 243"/>
                    <a:gd name="T15" fmla="*/ 93 h 161"/>
                    <a:gd name="T16" fmla="*/ 160 w 243"/>
                    <a:gd name="T17" fmla="*/ 65 h 161"/>
                    <a:gd name="T18" fmla="*/ 243 w 243"/>
                    <a:gd name="T19" fmla="*/ 65 h 161"/>
                    <a:gd name="T20" fmla="*/ 243 w 243"/>
                    <a:gd name="T21" fmla="*/ 95 h 161"/>
                    <a:gd name="T22" fmla="*/ 178 w 243"/>
                    <a:gd name="T23" fmla="*/ 95 h 161"/>
                    <a:gd name="T24" fmla="*/ 145 w 243"/>
                    <a:gd name="T25"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161">
                      <a:moveTo>
                        <a:pt x="145" y="161"/>
                      </a:moveTo>
                      <a:lnTo>
                        <a:pt x="98" y="69"/>
                      </a:lnTo>
                      <a:lnTo>
                        <a:pt x="85" y="95"/>
                      </a:lnTo>
                      <a:lnTo>
                        <a:pt x="0" y="95"/>
                      </a:lnTo>
                      <a:lnTo>
                        <a:pt x="0" y="65"/>
                      </a:lnTo>
                      <a:lnTo>
                        <a:pt x="65" y="65"/>
                      </a:lnTo>
                      <a:lnTo>
                        <a:pt x="98" y="0"/>
                      </a:lnTo>
                      <a:lnTo>
                        <a:pt x="145" y="93"/>
                      </a:lnTo>
                      <a:lnTo>
                        <a:pt x="160" y="65"/>
                      </a:lnTo>
                      <a:lnTo>
                        <a:pt x="243" y="65"/>
                      </a:lnTo>
                      <a:lnTo>
                        <a:pt x="243" y="95"/>
                      </a:lnTo>
                      <a:lnTo>
                        <a:pt x="178" y="95"/>
                      </a:lnTo>
                      <a:lnTo>
                        <a:pt x="145"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7" name="Freeform 249">
                  <a:extLst>
                    <a:ext uri="{FF2B5EF4-FFF2-40B4-BE49-F238E27FC236}">
                      <a16:creationId xmlns:a16="http://schemas.microsoft.com/office/drawing/2014/main" id="{AD70F6AF-71A7-4E8D-89D2-5EB9A9290F36}"/>
                    </a:ext>
                  </a:extLst>
                </p:cNvPr>
                <p:cNvSpPr>
                  <a:spLocks/>
                </p:cNvSpPr>
                <p:nvPr/>
              </p:nvSpPr>
              <p:spPr bwMode="auto">
                <a:xfrm>
                  <a:off x="8334376" y="3121026"/>
                  <a:ext cx="468313" cy="395288"/>
                </a:xfrm>
                <a:custGeom>
                  <a:avLst/>
                  <a:gdLst>
                    <a:gd name="T0" fmla="*/ 149 w 295"/>
                    <a:gd name="T1" fmla="*/ 249 h 249"/>
                    <a:gd name="T2" fmla="*/ 0 w 295"/>
                    <a:gd name="T3" fmla="*/ 17 h 249"/>
                    <a:gd name="T4" fmla="*/ 26 w 295"/>
                    <a:gd name="T5" fmla="*/ 0 h 249"/>
                    <a:gd name="T6" fmla="*/ 149 w 295"/>
                    <a:gd name="T7" fmla="*/ 193 h 249"/>
                    <a:gd name="T8" fmla="*/ 269 w 295"/>
                    <a:gd name="T9" fmla="*/ 0 h 249"/>
                    <a:gd name="T10" fmla="*/ 295 w 295"/>
                    <a:gd name="T11" fmla="*/ 17 h 249"/>
                    <a:gd name="T12" fmla="*/ 149 w 29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295" h="249">
                      <a:moveTo>
                        <a:pt x="149" y="249"/>
                      </a:moveTo>
                      <a:lnTo>
                        <a:pt x="0" y="17"/>
                      </a:lnTo>
                      <a:lnTo>
                        <a:pt x="26" y="0"/>
                      </a:lnTo>
                      <a:lnTo>
                        <a:pt x="149" y="193"/>
                      </a:lnTo>
                      <a:lnTo>
                        <a:pt x="269" y="0"/>
                      </a:lnTo>
                      <a:lnTo>
                        <a:pt x="295" y="17"/>
                      </a:lnTo>
                      <a:lnTo>
                        <a:pt x="149"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8" name="Freeform 250">
                  <a:extLst>
                    <a:ext uri="{FF2B5EF4-FFF2-40B4-BE49-F238E27FC236}">
                      <a16:creationId xmlns:a16="http://schemas.microsoft.com/office/drawing/2014/main" id="{C73B7F44-808D-4D7E-B6A4-2F8A70351920}"/>
                    </a:ext>
                  </a:extLst>
                </p:cNvPr>
                <p:cNvSpPr>
                  <a:spLocks noEditPoints="1"/>
                </p:cNvSpPr>
                <p:nvPr/>
              </p:nvSpPr>
              <p:spPr bwMode="auto">
                <a:xfrm>
                  <a:off x="8255001" y="3024188"/>
                  <a:ext cx="144463" cy="144463"/>
                </a:xfrm>
                <a:custGeom>
                  <a:avLst/>
                  <a:gdLst>
                    <a:gd name="T0" fmla="*/ 47 w 91"/>
                    <a:gd name="T1" fmla="*/ 91 h 91"/>
                    <a:gd name="T2" fmla="*/ 47 w 91"/>
                    <a:gd name="T3" fmla="*/ 91 h 91"/>
                    <a:gd name="T4" fmla="*/ 37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2 w 91"/>
                    <a:gd name="T17" fmla="*/ 54 h 91"/>
                    <a:gd name="T18" fmla="*/ 0 w 91"/>
                    <a:gd name="T19" fmla="*/ 45 h 91"/>
                    <a:gd name="T20" fmla="*/ 0 w 91"/>
                    <a:gd name="T21" fmla="*/ 45 h 91"/>
                    <a:gd name="T22" fmla="*/ 2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7 w 91"/>
                    <a:gd name="T35" fmla="*/ 0 h 91"/>
                    <a:gd name="T36" fmla="*/ 47 w 91"/>
                    <a:gd name="T37" fmla="*/ 0 h 91"/>
                    <a:gd name="T38" fmla="*/ 47 w 91"/>
                    <a:gd name="T39" fmla="*/ 0 h 91"/>
                    <a:gd name="T40" fmla="*/ 56 w 91"/>
                    <a:gd name="T41" fmla="*/ 0 h 91"/>
                    <a:gd name="T42" fmla="*/ 63 w 91"/>
                    <a:gd name="T43" fmla="*/ 4 h 91"/>
                    <a:gd name="T44" fmla="*/ 73 w 91"/>
                    <a:gd name="T45" fmla="*/ 8 h 91"/>
                    <a:gd name="T46" fmla="*/ 78 w 91"/>
                    <a:gd name="T47" fmla="*/ 13 h 91"/>
                    <a:gd name="T48" fmla="*/ 84 w 91"/>
                    <a:gd name="T49" fmla="*/ 21 h 91"/>
                    <a:gd name="T50" fmla="*/ 87 w 91"/>
                    <a:gd name="T51" fmla="*/ 28 h 91"/>
                    <a:gd name="T52" fmla="*/ 91 w 91"/>
                    <a:gd name="T53" fmla="*/ 35 h 91"/>
                    <a:gd name="T54" fmla="*/ 91 w 91"/>
                    <a:gd name="T55" fmla="*/ 45 h 91"/>
                    <a:gd name="T56" fmla="*/ 91 w 91"/>
                    <a:gd name="T57" fmla="*/ 45 h 91"/>
                    <a:gd name="T58" fmla="*/ 91 w 91"/>
                    <a:gd name="T59" fmla="*/ 54 h 91"/>
                    <a:gd name="T60" fmla="*/ 87 w 91"/>
                    <a:gd name="T61" fmla="*/ 63 h 91"/>
                    <a:gd name="T62" fmla="*/ 84 w 91"/>
                    <a:gd name="T63" fmla="*/ 71 h 91"/>
                    <a:gd name="T64" fmla="*/ 78 w 91"/>
                    <a:gd name="T65" fmla="*/ 78 h 91"/>
                    <a:gd name="T66" fmla="*/ 73 w 91"/>
                    <a:gd name="T67" fmla="*/ 84 h 91"/>
                    <a:gd name="T68" fmla="*/ 63 w 91"/>
                    <a:gd name="T69" fmla="*/ 87 h 91"/>
                    <a:gd name="T70" fmla="*/ 56 w 91"/>
                    <a:gd name="T71" fmla="*/ 89 h 91"/>
                    <a:gd name="T72" fmla="*/ 47 w 91"/>
                    <a:gd name="T73" fmla="*/ 91 h 91"/>
                    <a:gd name="T74" fmla="*/ 47 w 91"/>
                    <a:gd name="T75" fmla="*/ 91 h 91"/>
                    <a:gd name="T76" fmla="*/ 47 w 91"/>
                    <a:gd name="T77" fmla="*/ 30 h 91"/>
                    <a:gd name="T78" fmla="*/ 47 w 91"/>
                    <a:gd name="T79" fmla="*/ 30 h 91"/>
                    <a:gd name="T80" fmla="*/ 41 w 91"/>
                    <a:gd name="T81" fmla="*/ 32 h 91"/>
                    <a:gd name="T82" fmla="*/ 35 w 91"/>
                    <a:gd name="T83" fmla="*/ 35 h 91"/>
                    <a:gd name="T84" fmla="*/ 32 w 91"/>
                    <a:gd name="T85" fmla="*/ 39 h 91"/>
                    <a:gd name="T86" fmla="*/ 32 w 91"/>
                    <a:gd name="T87" fmla="*/ 45 h 91"/>
                    <a:gd name="T88" fmla="*/ 32 w 91"/>
                    <a:gd name="T89" fmla="*/ 45 h 91"/>
                    <a:gd name="T90" fmla="*/ 32 w 91"/>
                    <a:gd name="T91" fmla="*/ 50 h 91"/>
                    <a:gd name="T92" fmla="*/ 35 w 91"/>
                    <a:gd name="T93" fmla="*/ 56 h 91"/>
                    <a:gd name="T94" fmla="*/ 41 w 91"/>
                    <a:gd name="T95" fmla="*/ 60 h 91"/>
                    <a:gd name="T96" fmla="*/ 47 w 91"/>
                    <a:gd name="T97" fmla="*/ 60 h 91"/>
                    <a:gd name="T98" fmla="*/ 47 w 91"/>
                    <a:gd name="T99" fmla="*/ 60 h 91"/>
                    <a:gd name="T100" fmla="*/ 52 w 91"/>
                    <a:gd name="T101" fmla="*/ 60 h 91"/>
                    <a:gd name="T102" fmla="*/ 58 w 91"/>
                    <a:gd name="T103" fmla="*/ 56 h 91"/>
                    <a:gd name="T104" fmla="*/ 60 w 91"/>
                    <a:gd name="T105" fmla="*/ 50 h 91"/>
                    <a:gd name="T106" fmla="*/ 61 w 91"/>
                    <a:gd name="T107" fmla="*/ 45 h 91"/>
                    <a:gd name="T108" fmla="*/ 61 w 91"/>
                    <a:gd name="T109" fmla="*/ 45 h 91"/>
                    <a:gd name="T110" fmla="*/ 60 w 91"/>
                    <a:gd name="T111" fmla="*/ 39 h 91"/>
                    <a:gd name="T112" fmla="*/ 58 w 91"/>
                    <a:gd name="T113" fmla="*/ 35 h 91"/>
                    <a:gd name="T114" fmla="*/ 52 w 91"/>
                    <a:gd name="T115" fmla="*/ 32 h 91"/>
                    <a:gd name="T116" fmla="*/ 47 w 91"/>
                    <a:gd name="T117" fmla="*/ 30 h 91"/>
                    <a:gd name="T118" fmla="*/ 47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7" y="91"/>
                      </a:moveTo>
                      <a:lnTo>
                        <a:pt x="47" y="91"/>
                      </a:lnTo>
                      <a:lnTo>
                        <a:pt x="37" y="89"/>
                      </a:lnTo>
                      <a:lnTo>
                        <a:pt x="28" y="87"/>
                      </a:lnTo>
                      <a:lnTo>
                        <a:pt x="21" y="84"/>
                      </a:lnTo>
                      <a:lnTo>
                        <a:pt x="13" y="78"/>
                      </a:lnTo>
                      <a:lnTo>
                        <a:pt x="8" y="71"/>
                      </a:lnTo>
                      <a:lnTo>
                        <a:pt x="4" y="63"/>
                      </a:lnTo>
                      <a:lnTo>
                        <a:pt x="2" y="54"/>
                      </a:lnTo>
                      <a:lnTo>
                        <a:pt x="0" y="45"/>
                      </a:lnTo>
                      <a:lnTo>
                        <a:pt x="0" y="45"/>
                      </a:lnTo>
                      <a:lnTo>
                        <a:pt x="2" y="35"/>
                      </a:lnTo>
                      <a:lnTo>
                        <a:pt x="4" y="28"/>
                      </a:lnTo>
                      <a:lnTo>
                        <a:pt x="8" y="21"/>
                      </a:lnTo>
                      <a:lnTo>
                        <a:pt x="13" y="13"/>
                      </a:lnTo>
                      <a:lnTo>
                        <a:pt x="21" y="8"/>
                      </a:lnTo>
                      <a:lnTo>
                        <a:pt x="28" y="4"/>
                      </a:lnTo>
                      <a:lnTo>
                        <a:pt x="37" y="0"/>
                      </a:lnTo>
                      <a:lnTo>
                        <a:pt x="47" y="0"/>
                      </a:lnTo>
                      <a:lnTo>
                        <a:pt x="47" y="0"/>
                      </a:lnTo>
                      <a:lnTo>
                        <a:pt x="56" y="0"/>
                      </a:lnTo>
                      <a:lnTo>
                        <a:pt x="63" y="4"/>
                      </a:lnTo>
                      <a:lnTo>
                        <a:pt x="73" y="8"/>
                      </a:lnTo>
                      <a:lnTo>
                        <a:pt x="78" y="13"/>
                      </a:lnTo>
                      <a:lnTo>
                        <a:pt x="84" y="21"/>
                      </a:lnTo>
                      <a:lnTo>
                        <a:pt x="87" y="28"/>
                      </a:lnTo>
                      <a:lnTo>
                        <a:pt x="91" y="35"/>
                      </a:lnTo>
                      <a:lnTo>
                        <a:pt x="91" y="45"/>
                      </a:lnTo>
                      <a:lnTo>
                        <a:pt x="91" y="45"/>
                      </a:lnTo>
                      <a:lnTo>
                        <a:pt x="91" y="54"/>
                      </a:lnTo>
                      <a:lnTo>
                        <a:pt x="87" y="63"/>
                      </a:lnTo>
                      <a:lnTo>
                        <a:pt x="84" y="71"/>
                      </a:lnTo>
                      <a:lnTo>
                        <a:pt x="78" y="78"/>
                      </a:lnTo>
                      <a:lnTo>
                        <a:pt x="73" y="84"/>
                      </a:lnTo>
                      <a:lnTo>
                        <a:pt x="63" y="87"/>
                      </a:lnTo>
                      <a:lnTo>
                        <a:pt x="56" y="89"/>
                      </a:lnTo>
                      <a:lnTo>
                        <a:pt x="47" y="91"/>
                      </a:lnTo>
                      <a:lnTo>
                        <a:pt x="47" y="91"/>
                      </a:lnTo>
                      <a:close/>
                      <a:moveTo>
                        <a:pt x="47" y="30"/>
                      </a:moveTo>
                      <a:lnTo>
                        <a:pt x="47" y="30"/>
                      </a:lnTo>
                      <a:lnTo>
                        <a:pt x="41" y="32"/>
                      </a:lnTo>
                      <a:lnTo>
                        <a:pt x="35" y="35"/>
                      </a:lnTo>
                      <a:lnTo>
                        <a:pt x="32" y="39"/>
                      </a:lnTo>
                      <a:lnTo>
                        <a:pt x="32" y="45"/>
                      </a:lnTo>
                      <a:lnTo>
                        <a:pt x="32" y="45"/>
                      </a:lnTo>
                      <a:lnTo>
                        <a:pt x="32" y="50"/>
                      </a:lnTo>
                      <a:lnTo>
                        <a:pt x="35" y="56"/>
                      </a:lnTo>
                      <a:lnTo>
                        <a:pt x="41" y="60"/>
                      </a:lnTo>
                      <a:lnTo>
                        <a:pt x="47" y="60"/>
                      </a:lnTo>
                      <a:lnTo>
                        <a:pt x="47" y="60"/>
                      </a:lnTo>
                      <a:lnTo>
                        <a:pt x="52" y="60"/>
                      </a:lnTo>
                      <a:lnTo>
                        <a:pt x="58" y="56"/>
                      </a:lnTo>
                      <a:lnTo>
                        <a:pt x="60" y="50"/>
                      </a:lnTo>
                      <a:lnTo>
                        <a:pt x="61" y="45"/>
                      </a:lnTo>
                      <a:lnTo>
                        <a:pt x="61" y="45"/>
                      </a:lnTo>
                      <a:lnTo>
                        <a:pt x="60" y="39"/>
                      </a:lnTo>
                      <a:lnTo>
                        <a:pt x="58" y="35"/>
                      </a:lnTo>
                      <a:lnTo>
                        <a:pt x="52" y="32"/>
                      </a:lnTo>
                      <a:lnTo>
                        <a:pt x="47" y="30"/>
                      </a:lnTo>
                      <a:lnTo>
                        <a:pt x="4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9" name="Freeform 251">
                  <a:extLst>
                    <a:ext uri="{FF2B5EF4-FFF2-40B4-BE49-F238E27FC236}">
                      <a16:creationId xmlns:a16="http://schemas.microsoft.com/office/drawing/2014/main" id="{8912995F-B8C5-4317-80BC-C331A0BFC16E}"/>
                    </a:ext>
                  </a:extLst>
                </p:cNvPr>
                <p:cNvSpPr>
                  <a:spLocks noEditPoints="1"/>
                </p:cNvSpPr>
                <p:nvPr/>
              </p:nvSpPr>
              <p:spPr bwMode="auto">
                <a:xfrm>
                  <a:off x="8737601" y="3024188"/>
                  <a:ext cx="144463" cy="144463"/>
                </a:xfrm>
                <a:custGeom>
                  <a:avLst/>
                  <a:gdLst>
                    <a:gd name="T0" fmla="*/ 45 w 91"/>
                    <a:gd name="T1" fmla="*/ 91 h 91"/>
                    <a:gd name="T2" fmla="*/ 45 w 91"/>
                    <a:gd name="T3" fmla="*/ 91 h 91"/>
                    <a:gd name="T4" fmla="*/ 35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0 w 91"/>
                    <a:gd name="T17" fmla="*/ 54 h 91"/>
                    <a:gd name="T18" fmla="*/ 0 w 91"/>
                    <a:gd name="T19" fmla="*/ 45 h 91"/>
                    <a:gd name="T20" fmla="*/ 0 w 91"/>
                    <a:gd name="T21" fmla="*/ 45 h 91"/>
                    <a:gd name="T22" fmla="*/ 0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5 w 91"/>
                    <a:gd name="T35" fmla="*/ 0 h 91"/>
                    <a:gd name="T36" fmla="*/ 45 w 91"/>
                    <a:gd name="T37" fmla="*/ 0 h 91"/>
                    <a:gd name="T38" fmla="*/ 45 w 91"/>
                    <a:gd name="T39" fmla="*/ 0 h 91"/>
                    <a:gd name="T40" fmla="*/ 54 w 91"/>
                    <a:gd name="T41" fmla="*/ 0 h 91"/>
                    <a:gd name="T42" fmla="*/ 63 w 91"/>
                    <a:gd name="T43" fmla="*/ 4 h 91"/>
                    <a:gd name="T44" fmla="*/ 71 w 91"/>
                    <a:gd name="T45" fmla="*/ 8 h 91"/>
                    <a:gd name="T46" fmla="*/ 78 w 91"/>
                    <a:gd name="T47" fmla="*/ 13 h 91"/>
                    <a:gd name="T48" fmla="*/ 84 w 91"/>
                    <a:gd name="T49" fmla="*/ 21 h 91"/>
                    <a:gd name="T50" fmla="*/ 87 w 91"/>
                    <a:gd name="T51" fmla="*/ 28 h 91"/>
                    <a:gd name="T52" fmla="*/ 89 w 91"/>
                    <a:gd name="T53" fmla="*/ 35 h 91"/>
                    <a:gd name="T54" fmla="*/ 91 w 91"/>
                    <a:gd name="T55" fmla="*/ 45 h 91"/>
                    <a:gd name="T56" fmla="*/ 91 w 91"/>
                    <a:gd name="T57" fmla="*/ 45 h 91"/>
                    <a:gd name="T58" fmla="*/ 89 w 91"/>
                    <a:gd name="T59" fmla="*/ 54 h 91"/>
                    <a:gd name="T60" fmla="*/ 87 w 91"/>
                    <a:gd name="T61" fmla="*/ 63 h 91"/>
                    <a:gd name="T62" fmla="*/ 84 w 91"/>
                    <a:gd name="T63" fmla="*/ 71 h 91"/>
                    <a:gd name="T64" fmla="*/ 78 w 91"/>
                    <a:gd name="T65" fmla="*/ 78 h 91"/>
                    <a:gd name="T66" fmla="*/ 71 w 91"/>
                    <a:gd name="T67" fmla="*/ 84 h 91"/>
                    <a:gd name="T68" fmla="*/ 63 w 91"/>
                    <a:gd name="T69" fmla="*/ 87 h 91"/>
                    <a:gd name="T70" fmla="*/ 54 w 91"/>
                    <a:gd name="T71" fmla="*/ 89 h 91"/>
                    <a:gd name="T72" fmla="*/ 45 w 91"/>
                    <a:gd name="T73" fmla="*/ 91 h 91"/>
                    <a:gd name="T74" fmla="*/ 45 w 91"/>
                    <a:gd name="T75" fmla="*/ 91 h 91"/>
                    <a:gd name="T76" fmla="*/ 45 w 91"/>
                    <a:gd name="T77" fmla="*/ 30 h 91"/>
                    <a:gd name="T78" fmla="*/ 45 w 91"/>
                    <a:gd name="T79" fmla="*/ 30 h 91"/>
                    <a:gd name="T80" fmla="*/ 39 w 91"/>
                    <a:gd name="T81" fmla="*/ 32 h 91"/>
                    <a:gd name="T82" fmla="*/ 35 w 91"/>
                    <a:gd name="T83" fmla="*/ 35 h 91"/>
                    <a:gd name="T84" fmla="*/ 32 w 91"/>
                    <a:gd name="T85" fmla="*/ 39 h 91"/>
                    <a:gd name="T86" fmla="*/ 30 w 91"/>
                    <a:gd name="T87" fmla="*/ 45 h 91"/>
                    <a:gd name="T88" fmla="*/ 30 w 91"/>
                    <a:gd name="T89" fmla="*/ 45 h 91"/>
                    <a:gd name="T90" fmla="*/ 32 w 91"/>
                    <a:gd name="T91" fmla="*/ 50 h 91"/>
                    <a:gd name="T92" fmla="*/ 35 w 91"/>
                    <a:gd name="T93" fmla="*/ 56 h 91"/>
                    <a:gd name="T94" fmla="*/ 39 w 91"/>
                    <a:gd name="T95" fmla="*/ 60 h 91"/>
                    <a:gd name="T96" fmla="*/ 45 w 91"/>
                    <a:gd name="T97" fmla="*/ 60 h 91"/>
                    <a:gd name="T98" fmla="*/ 45 w 91"/>
                    <a:gd name="T99" fmla="*/ 60 h 91"/>
                    <a:gd name="T100" fmla="*/ 50 w 91"/>
                    <a:gd name="T101" fmla="*/ 60 h 91"/>
                    <a:gd name="T102" fmla="*/ 56 w 91"/>
                    <a:gd name="T103" fmla="*/ 56 h 91"/>
                    <a:gd name="T104" fmla="*/ 59 w 91"/>
                    <a:gd name="T105" fmla="*/ 50 h 91"/>
                    <a:gd name="T106" fmla="*/ 59 w 91"/>
                    <a:gd name="T107" fmla="*/ 45 h 91"/>
                    <a:gd name="T108" fmla="*/ 59 w 91"/>
                    <a:gd name="T109" fmla="*/ 45 h 91"/>
                    <a:gd name="T110" fmla="*/ 59 w 91"/>
                    <a:gd name="T111" fmla="*/ 39 h 91"/>
                    <a:gd name="T112" fmla="*/ 56 w 91"/>
                    <a:gd name="T113" fmla="*/ 35 h 91"/>
                    <a:gd name="T114" fmla="*/ 50 w 91"/>
                    <a:gd name="T115" fmla="*/ 32 h 91"/>
                    <a:gd name="T116" fmla="*/ 45 w 91"/>
                    <a:gd name="T117" fmla="*/ 30 h 91"/>
                    <a:gd name="T118" fmla="*/ 45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5" y="91"/>
                      </a:moveTo>
                      <a:lnTo>
                        <a:pt x="45" y="91"/>
                      </a:lnTo>
                      <a:lnTo>
                        <a:pt x="35" y="89"/>
                      </a:lnTo>
                      <a:lnTo>
                        <a:pt x="28" y="87"/>
                      </a:lnTo>
                      <a:lnTo>
                        <a:pt x="21" y="84"/>
                      </a:lnTo>
                      <a:lnTo>
                        <a:pt x="13" y="78"/>
                      </a:lnTo>
                      <a:lnTo>
                        <a:pt x="8" y="71"/>
                      </a:lnTo>
                      <a:lnTo>
                        <a:pt x="4" y="63"/>
                      </a:lnTo>
                      <a:lnTo>
                        <a:pt x="0" y="54"/>
                      </a:lnTo>
                      <a:lnTo>
                        <a:pt x="0" y="45"/>
                      </a:lnTo>
                      <a:lnTo>
                        <a:pt x="0" y="45"/>
                      </a:lnTo>
                      <a:lnTo>
                        <a:pt x="0" y="35"/>
                      </a:lnTo>
                      <a:lnTo>
                        <a:pt x="4" y="28"/>
                      </a:lnTo>
                      <a:lnTo>
                        <a:pt x="8" y="21"/>
                      </a:lnTo>
                      <a:lnTo>
                        <a:pt x="13" y="13"/>
                      </a:lnTo>
                      <a:lnTo>
                        <a:pt x="21" y="8"/>
                      </a:lnTo>
                      <a:lnTo>
                        <a:pt x="28" y="4"/>
                      </a:lnTo>
                      <a:lnTo>
                        <a:pt x="35" y="0"/>
                      </a:lnTo>
                      <a:lnTo>
                        <a:pt x="45" y="0"/>
                      </a:lnTo>
                      <a:lnTo>
                        <a:pt x="45" y="0"/>
                      </a:lnTo>
                      <a:lnTo>
                        <a:pt x="54" y="0"/>
                      </a:lnTo>
                      <a:lnTo>
                        <a:pt x="63" y="4"/>
                      </a:lnTo>
                      <a:lnTo>
                        <a:pt x="71" y="8"/>
                      </a:lnTo>
                      <a:lnTo>
                        <a:pt x="78" y="13"/>
                      </a:lnTo>
                      <a:lnTo>
                        <a:pt x="84" y="21"/>
                      </a:lnTo>
                      <a:lnTo>
                        <a:pt x="87" y="28"/>
                      </a:lnTo>
                      <a:lnTo>
                        <a:pt x="89" y="35"/>
                      </a:lnTo>
                      <a:lnTo>
                        <a:pt x="91" y="45"/>
                      </a:lnTo>
                      <a:lnTo>
                        <a:pt x="91" y="45"/>
                      </a:lnTo>
                      <a:lnTo>
                        <a:pt x="89" y="54"/>
                      </a:lnTo>
                      <a:lnTo>
                        <a:pt x="87" y="63"/>
                      </a:lnTo>
                      <a:lnTo>
                        <a:pt x="84" y="71"/>
                      </a:lnTo>
                      <a:lnTo>
                        <a:pt x="78" y="78"/>
                      </a:lnTo>
                      <a:lnTo>
                        <a:pt x="71" y="84"/>
                      </a:lnTo>
                      <a:lnTo>
                        <a:pt x="63" y="87"/>
                      </a:lnTo>
                      <a:lnTo>
                        <a:pt x="54" y="89"/>
                      </a:lnTo>
                      <a:lnTo>
                        <a:pt x="45" y="91"/>
                      </a:lnTo>
                      <a:lnTo>
                        <a:pt x="45" y="91"/>
                      </a:lnTo>
                      <a:close/>
                      <a:moveTo>
                        <a:pt x="45" y="30"/>
                      </a:moveTo>
                      <a:lnTo>
                        <a:pt x="45" y="30"/>
                      </a:lnTo>
                      <a:lnTo>
                        <a:pt x="39" y="32"/>
                      </a:lnTo>
                      <a:lnTo>
                        <a:pt x="35" y="35"/>
                      </a:lnTo>
                      <a:lnTo>
                        <a:pt x="32" y="39"/>
                      </a:lnTo>
                      <a:lnTo>
                        <a:pt x="30" y="45"/>
                      </a:lnTo>
                      <a:lnTo>
                        <a:pt x="30" y="45"/>
                      </a:lnTo>
                      <a:lnTo>
                        <a:pt x="32" y="50"/>
                      </a:lnTo>
                      <a:lnTo>
                        <a:pt x="35" y="56"/>
                      </a:lnTo>
                      <a:lnTo>
                        <a:pt x="39" y="60"/>
                      </a:lnTo>
                      <a:lnTo>
                        <a:pt x="45" y="60"/>
                      </a:lnTo>
                      <a:lnTo>
                        <a:pt x="45" y="60"/>
                      </a:lnTo>
                      <a:lnTo>
                        <a:pt x="50" y="60"/>
                      </a:lnTo>
                      <a:lnTo>
                        <a:pt x="56" y="56"/>
                      </a:lnTo>
                      <a:lnTo>
                        <a:pt x="59" y="50"/>
                      </a:lnTo>
                      <a:lnTo>
                        <a:pt x="59" y="45"/>
                      </a:lnTo>
                      <a:lnTo>
                        <a:pt x="59" y="45"/>
                      </a:lnTo>
                      <a:lnTo>
                        <a:pt x="59" y="39"/>
                      </a:lnTo>
                      <a:lnTo>
                        <a:pt x="56" y="35"/>
                      </a:lnTo>
                      <a:lnTo>
                        <a:pt x="50" y="32"/>
                      </a:lnTo>
                      <a:lnTo>
                        <a:pt x="45" y="30"/>
                      </a:lnTo>
                      <a:lnTo>
                        <a:pt x="4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CAAE7413-EF26-4717-AC8C-2CF23F2E41DD}"/>
                    </a:ext>
                  </a:extLst>
                </p:cNvPr>
                <p:cNvSpPr>
                  <a:spLocks noChangeArrowheads="1"/>
                </p:cNvSpPr>
                <p:nvPr/>
              </p:nvSpPr>
              <p:spPr bwMode="auto">
                <a:xfrm>
                  <a:off x="8543926" y="2178051"/>
                  <a:ext cx="49213" cy="93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253">
                  <a:extLst>
                    <a:ext uri="{FF2B5EF4-FFF2-40B4-BE49-F238E27FC236}">
                      <a16:creationId xmlns:a16="http://schemas.microsoft.com/office/drawing/2014/main" id="{73AA1EC9-474D-472D-8564-CF212A52E480}"/>
                    </a:ext>
                  </a:extLst>
                </p:cNvPr>
                <p:cNvSpPr>
                  <a:spLocks/>
                </p:cNvSpPr>
                <p:nvPr/>
              </p:nvSpPr>
              <p:spPr bwMode="auto">
                <a:xfrm>
                  <a:off x="8716963" y="2192338"/>
                  <a:ext cx="68263" cy="103188"/>
                </a:xfrm>
                <a:custGeom>
                  <a:avLst/>
                  <a:gdLst>
                    <a:gd name="T0" fmla="*/ 30 w 43"/>
                    <a:gd name="T1" fmla="*/ 65 h 65"/>
                    <a:gd name="T2" fmla="*/ 0 w 43"/>
                    <a:gd name="T3" fmla="*/ 59 h 65"/>
                    <a:gd name="T4" fmla="*/ 13 w 43"/>
                    <a:gd name="T5" fmla="*/ 0 h 65"/>
                    <a:gd name="T6" fmla="*/ 43 w 43"/>
                    <a:gd name="T7" fmla="*/ 6 h 65"/>
                    <a:gd name="T8" fmla="*/ 30 w 43"/>
                    <a:gd name="T9" fmla="*/ 65 h 65"/>
                  </a:gdLst>
                  <a:ahLst/>
                  <a:cxnLst>
                    <a:cxn ang="0">
                      <a:pos x="T0" y="T1"/>
                    </a:cxn>
                    <a:cxn ang="0">
                      <a:pos x="T2" y="T3"/>
                    </a:cxn>
                    <a:cxn ang="0">
                      <a:pos x="T4" y="T5"/>
                    </a:cxn>
                    <a:cxn ang="0">
                      <a:pos x="T6" y="T7"/>
                    </a:cxn>
                    <a:cxn ang="0">
                      <a:pos x="T8" y="T9"/>
                    </a:cxn>
                  </a:cxnLst>
                  <a:rect l="0" t="0" r="r" b="b"/>
                  <a:pathLst>
                    <a:path w="43" h="65">
                      <a:moveTo>
                        <a:pt x="30" y="65"/>
                      </a:moveTo>
                      <a:lnTo>
                        <a:pt x="0" y="59"/>
                      </a:lnTo>
                      <a:lnTo>
                        <a:pt x="13" y="0"/>
                      </a:lnTo>
                      <a:lnTo>
                        <a:pt x="43" y="6"/>
                      </a:lnTo>
                      <a:lnTo>
                        <a:pt x="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254">
                  <a:extLst>
                    <a:ext uri="{FF2B5EF4-FFF2-40B4-BE49-F238E27FC236}">
                      <a16:creationId xmlns:a16="http://schemas.microsoft.com/office/drawing/2014/main" id="{61A6ADAC-B9E4-492F-865E-BCE734A5588D}"/>
                    </a:ext>
                  </a:extLst>
                </p:cNvPr>
                <p:cNvSpPr>
                  <a:spLocks/>
                </p:cNvSpPr>
                <p:nvPr/>
              </p:nvSpPr>
              <p:spPr bwMode="auto">
                <a:xfrm>
                  <a:off x="8882063" y="2244726"/>
                  <a:ext cx="82550" cy="109538"/>
                </a:xfrm>
                <a:custGeom>
                  <a:avLst/>
                  <a:gdLst>
                    <a:gd name="T0" fmla="*/ 28 w 52"/>
                    <a:gd name="T1" fmla="*/ 69 h 69"/>
                    <a:gd name="T2" fmla="*/ 0 w 52"/>
                    <a:gd name="T3" fmla="*/ 56 h 69"/>
                    <a:gd name="T4" fmla="*/ 24 w 52"/>
                    <a:gd name="T5" fmla="*/ 0 h 69"/>
                    <a:gd name="T6" fmla="*/ 52 w 52"/>
                    <a:gd name="T7" fmla="*/ 13 h 69"/>
                    <a:gd name="T8" fmla="*/ 28 w 52"/>
                    <a:gd name="T9" fmla="*/ 69 h 69"/>
                  </a:gdLst>
                  <a:ahLst/>
                  <a:cxnLst>
                    <a:cxn ang="0">
                      <a:pos x="T0" y="T1"/>
                    </a:cxn>
                    <a:cxn ang="0">
                      <a:pos x="T2" y="T3"/>
                    </a:cxn>
                    <a:cxn ang="0">
                      <a:pos x="T4" y="T5"/>
                    </a:cxn>
                    <a:cxn ang="0">
                      <a:pos x="T6" y="T7"/>
                    </a:cxn>
                    <a:cxn ang="0">
                      <a:pos x="T8" y="T9"/>
                    </a:cxn>
                  </a:cxnLst>
                  <a:rect l="0" t="0" r="r" b="b"/>
                  <a:pathLst>
                    <a:path w="52" h="69">
                      <a:moveTo>
                        <a:pt x="28" y="69"/>
                      </a:moveTo>
                      <a:lnTo>
                        <a:pt x="0" y="56"/>
                      </a:lnTo>
                      <a:lnTo>
                        <a:pt x="24" y="0"/>
                      </a:lnTo>
                      <a:lnTo>
                        <a:pt x="52" y="13"/>
                      </a:lnTo>
                      <a:lnTo>
                        <a:pt x="2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255">
                  <a:extLst>
                    <a:ext uri="{FF2B5EF4-FFF2-40B4-BE49-F238E27FC236}">
                      <a16:creationId xmlns:a16="http://schemas.microsoft.com/office/drawing/2014/main" id="{977A77F8-1623-4CB7-A819-AAAAA493D4D3}"/>
                    </a:ext>
                  </a:extLst>
                </p:cNvPr>
                <p:cNvSpPr>
                  <a:spLocks/>
                </p:cNvSpPr>
                <p:nvPr/>
              </p:nvSpPr>
              <p:spPr bwMode="auto">
                <a:xfrm>
                  <a:off x="9031288" y="2339976"/>
                  <a:ext cx="98425" cy="104775"/>
                </a:xfrm>
                <a:custGeom>
                  <a:avLst/>
                  <a:gdLst>
                    <a:gd name="T0" fmla="*/ 26 w 62"/>
                    <a:gd name="T1" fmla="*/ 66 h 66"/>
                    <a:gd name="T2" fmla="*/ 0 w 62"/>
                    <a:gd name="T3" fmla="*/ 48 h 66"/>
                    <a:gd name="T4" fmla="*/ 37 w 62"/>
                    <a:gd name="T5" fmla="*/ 0 h 66"/>
                    <a:gd name="T6" fmla="*/ 62 w 62"/>
                    <a:gd name="T7" fmla="*/ 16 h 66"/>
                    <a:gd name="T8" fmla="*/ 26 w 62"/>
                    <a:gd name="T9" fmla="*/ 66 h 66"/>
                  </a:gdLst>
                  <a:ahLst/>
                  <a:cxnLst>
                    <a:cxn ang="0">
                      <a:pos x="T0" y="T1"/>
                    </a:cxn>
                    <a:cxn ang="0">
                      <a:pos x="T2" y="T3"/>
                    </a:cxn>
                    <a:cxn ang="0">
                      <a:pos x="T4" y="T5"/>
                    </a:cxn>
                    <a:cxn ang="0">
                      <a:pos x="T6" y="T7"/>
                    </a:cxn>
                    <a:cxn ang="0">
                      <a:pos x="T8" y="T9"/>
                    </a:cxn>
                  </a:cxnLst>
                  <a:rect l="0" t="0" r="r" b="b"/>
                  <a:pathLst>
                    <a:path w="62" h="66">
                      <a:moveTo>
                        <a:pt x="26" y="66"/>
                      </a:moveTo>
                      <a:lnTo>
                        <a:pt x="0" y="48"/>
                      </a:lnTo>
                      <a:lnTo>
                        <a:pt x="37" y="0"/>
                      </a:lnTo>
                      <a:lnTo>
                        <a:pt x="62" y="16"/>
                      </a:lnTo>
                      <a:lnTo>
                        <a:pt x="2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256">
                  <a:extLst>
                    <a:ext uri="{FF2B5EF4-FFF2-40B4-BE49-F238E27FC236}">
                      <a16:creationId xmlns:a16="http://schemas.microsoft.com/office/drawing/2014/main" id="{935FDF97-10EE-4E4C-A53E-9166170DD4AD}"/>
                    </a:ext>
                  </a:extLst>
                </p:cNvPr>
                <p:cNvSpPr>
                  <a:spLocks/>
                </p:cNvSpPr>
                <p:nvPr/>
              </p:nvSpPr>
              <p:spPr bwMode="auto">
                <a:xfrm>
                  <a:off x="9164638" y="2462213"/>
                  <a:ext cx="103188" cy="100013"/>
                </a:xfrm>
                <a:custGeom>
                  <a:avLst/>
                  <a:gdLst>
                    <a:gd name="T0" fmla="*/ 20 w 65"/>
                    <a:gd name="T1" fmla="*/ 63 h 63"/>
                    <a:gd name="T2" fmla="*/ 0 w 65"/>
                    <a:gd name="T3" fmla="*/ 41 h 63"/>
                    <a:gd name="T4" fmla="*/ 44 w 65"/>
                    <a:gd name="T5" fmla="*/ 0 h 63"/>
                    <a:gd name="T6" fmla="*/ 65 w 65"/>
                    <a:gd name="T7" fmla="*/ 23 h 63"/>
                    <a:gd name="T8" fmla="*/ 20 w 65"/>
                    <a:gd name="T9" fmla="*/ 63 h 63"/>
                  </a:gdLst>
                  <a:ahLst/>
                  <a:cxnLst>
                    <a:cxn ang="0">
                      <a:pos x="T0" y="T1"/>
                    </a:cxn>
                    <a:cxn ang="0">
                      <a:pos x="T2" y="T3"/>
                    </a:cxn>
                    <a:cxn ang="0">
                      <a:pos x="T4" y="T5"/>
                    </a:cxn>
                    <a:cxn ang="0">
                      <a:pos x="T6" y="T7"/>
                    </a:cxn>
                    <a:cxn ang="0">
                      <a:pos x="T8" y="T9"/>
                    </a:cxn>
                  </a:cxnLst>
                  <a:rect l="0" t="0" r="r" b="b"/>
                  <a:pathLst>
                    <a:path w="65" h="63">
                      <a:moveTo>
                        <a:pt x="20" y="63"/>
                      </a:moveTo>
                      <a:lnTo>
                        <a:pt x="0" y="41"/>
                      </a:lnTo>
                      <a:lnTo>
                        <a:pt x="44" y="0"/>
                      </a:lnTo>
                      <a:lnTo>
                        <a:pt x="65" y="23"/>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5" name="Freeform 257">
                  <a:extLst>
                    <a:ext uri="{FF2B5EF4-FFF2-40B4-BE49-F238E27FC236}">
                      <a16:creationId xmlns:a16="http://schemas.microsoft.com/office/drawing/2014/main" id="{CA562749-14B7-41A8-BB25-A07EBB3C4AD6}"/>
                    </a:ext>
                  </a:extLst>
                </p:cNvPr>
                <p:cNvSpPr>
                  <a:spLocks/>
                </p:cNvSpPr>
                <p:nvPr/>
              </p:nvSpPr>
              <p:spPr bwMode="auto">
                <a:xfrm>
                  <a:off x="9271001" y="2616201"/>
                  <a:ext cx="104775" cy="87313"/>
                </a:xfrm>
                <a:custGeom>
                  <a:avLst/>
                  <a:gdLst>
                    <a:gd name="T0" fmla="*/ 14 w 66"/>
                    <a:gd name="T1" fmla="*/ 55 h 55"/>
                    <a:gd name="T2" fmla="*/ 0 w 66"/>
                    <a:gd name="T3" fmla="*/ 29 h 55"/>
                    <a:gd name="T4" fmla="*/ 51 w 66"/>
                    <a:gd name="T5" fmla="*/ 0 h 55"/>
                    <a:gd name="T6" fmla="*/ 66 w 66"/>
                    <a:gd name="T7" fmla="*/ 26 h 55"/>
                    <a:gd name="T8" fmla="*/ 14 w 66"/>
                    <a:gd name="T9" fmla="*/ 55 h 55"/>
                  </a:gdLst>
                  <a:ahLst/>
                  <a:cxnLst>
                    <a:cxn ang="0">
                      <a:pos x="T0" y="T1"/>
                    </a:cxn>
                    <a:cxn ang="0">
                      <a:pos x="T2" y="T3"/>
                    </a:cxn>
                    <a:cxn ang="0">
                      <a:pos x="T4" y="T5"/>
                    </a:cxn>
                    <a:cxn ang="0">
                      <a:pos x="T6" y="T7"/>
                    </a:cxn>
                    <a:cxn ang="0">
                      <a:pos x="T8" y="T9"/>
                    </a:cxn>
                  </a:cxnLst>
                  <a:rect l="0" t="0" r="r" b="b"/>
                  <a:pathLst>
                    <a:path w="66" h="55">
                      <a:moveTo>
                        <a:pt x="14" y="55"/>
                      </a:moveTo>
                      <a:lnTo>
                        <a:pt x="0" y="29"/>
                      </a:lnTo>
                      <a:lnTo>
                        <a:pt x="51" y="0"/>
                      </a:lnTo>
                      <a:lnTo>
                        <a:pt x="66" y="26"/>
                      </a:lnTo>
                      <a:lnTo>
                        <a:pt x="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6" name="Freeform 258">
                  <a:extLst>
                    <a:ext uri="{FF2B5EF4-FFF2-40B4-BE49-F238E27FC236}">
                      <a16:creationId xmlns:a16="http://schemas.microsoft.com/office/drawing/2014/main" id="{408CA8BA-E75E-4490-98D8-1AEDFA54646A}"/>
                    </a:ext>
                  </a:extLst>
                </p:cNvPr>
                <p:cNvSpPr>
                  <a:spLocks/>
                </p:cNvSpPr>
                <p:nvPr/>
              </p:nvSpPr>
              <p:spPr bwMode="auto">
                <a:xfrm>
                  <a:off x="9344026" y="2789238"/>
                  <a:ext cx="106363" cy="76200"/>
                </a:xfrm>
                <a:custGeom>
                  <a:avLst/>
                  <a:gdLst>
                    <a:gd name="T0" fmla="*/ 9 w 67"/>
                    <a:gd name="T1" fmla="*/ 48 h 48"/>
                    <a:gd name="T2" fmla="*/ 0 w 67"/>
                    <a:gd name="T3" fmla="*/ 19 h 48"/>
                    <a:gd name="T4" fmla="*/ 57 w 67"/>
                    <a:gd name="T5" fmla="*/ 0 h 48"/>
                    <a:gd name="T6" fmla="*/ 67 w 67"/>
                    <a:gd name="T7" fmla="*/ 28 h 48"/>
                    <a:gd name="T8" fmla="*/ 9 w 67"/>
                    <a:gd name="T9" fmla="*/ 48 h 48"/>
                  </a:gdLst>
                  <a:ahLst/>
                  <a:cxnLst>
                    <a:cxn ang="0">
                      <a:pos x="T0" y="T1"/>
                    </a:cxn>
                    <a:cxn ang="0">
                      <a:pos x="T2" y="T3"/>
                    </a:cxn>
                    <a:cxn ang="0">
                      <a:pos x="T4" y="T5"/>
                    </a:cxn>
                    <a:cxn ang="0">
                      <a:pos x="T6" y="T7"/>
                    </a:cxn>
                    <a:cxn ang="0">
                      <a:pos x="T8" y="T9"/>
                    </a:cxn>
                  </a:cxnLst>
                  <a:rect l="0" t="0" r="r" b="b"/>
                  <a:pathLst>
                    <a:path w="67" h="48">
                      <a:moveTo>
                        <a:pt x="9" y="48"/>
                      </a:moveTo>
                      <a:lnTo>
                        <a:pt x="0" y="19"/>
                      </a:lnTo>
                      <a:lnTo>
                        <a:pt x="57" y="0"/>
                      </a:lnTo>
                      <a:lnTo>
                        <a:pt x="67" y="28"/>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 name="Freeform 259">
                  <a:extLst>
                    <a:ext uri="{FF2B5EF4-FFF2-40B4-BE49-F238E27FC236}">
                      <a16:creationId xmlns:a16="http://schemas.microsoft.com/office/drawing/2014/main" id="{1090CF3A-27A3-4311-8FE7-596CA729EF8F}"/>
                    </a:ext>
                  </a:extLst>
                </p:cNvPr>
                <p:cNvSpPr>
                  <a:spLocks/>
                </p:cNvSpPr>
                <p:nvPr/>
              </p:nvSpPr>
              <p:spPr bwMode="auto">
                <a:xfrm>
                  <a:off x="9385301" y="2974976"/>
                  <a:ext cx="100013" cy="58738"/>
                </a:xfrm>
                <a:custGeom>
                  <a:avLst/>
                  <a:gdLst>
                    <a:gd name="T0" fmla="*/ 3 w 63"/>
                    <a:gd name="T1" fmla="*/ 37 h 37"/>
                    <a:gd name="T2" fmla="*/ 0 w 63"/>
                    <a:gd name="T3" fmla="*/ 7 h 37"/>
                    <a:gd name="T4" fmla="*/ 59 w 63"/>
                    <a:gd name="T5" fmla="*/ 0 h 37"/>
                    <a:gd name="T6" fmla="*/ 63 w 63"/>
                    <a:gd name="T7" fmla="*/ 31 h 37"/>
                    <a:gd name="T8" fmla="*/ 3 w 63"/>
                    <a:gd name="T9" fmla="*/ 37 h 37"/>
                  </a:gdLst>
                  <a:ahLst/>
                  <a:cxnLst>
                    <a:cxn ang="0">
                      <a:pos x="T0" y="T1"/>
                    </a:cxn>
                    <a:cxn ang="0">
                      <a:pos x="T2" y="T3"/>
                    </a:cxn>
                    <a:cxn ang="0">
                      <a:pos x="T4" y="T5"/>
                    </a:cxn>
                    <a:cxn ang="0">
                      <a:pos x="T6" y="T7"/>
                    </a:cxn>
                    <a:cxn ang="0">
                      <a:pos x="T8" y="T9"/>
                    </a:cxn>
                  </a:cxnLst>
                  <a:rect l="0" t="0" r="r" b="b"/>
                  <a:pathLst>
                    <a:path w="63" h="37">
                      <a:moveTo>
                        <a:pt x="3" y="37"/>
                      </a:moveTo>
                      <a:lnTo>
                        <a:pt x="0" y="7"/>
                      </a:lnTo>
                      <a:lnTo>
                        <a:pt x="59" y="0"/>
                      </a:lnTo>
                      <a:lnTo>
                        <a:pt x="63" y="31"/>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8" name="Freeform 260">
                  <a:extLst>
                    <a:ext uri="{FF2B5EF4-FFF2-40B4-BE49-F238E27FC236}">
                      <a16:creationId xmlns:a16="http://schemas.microsoft.com/office/drawing/2014/main" id="{3FAB6C50-BDDE-45C0-926C-7837C8FA7B7E}"/>
                    </a:ext>
                  </a:extLst>
                </p:cNvPr>
                <p:cNvSpPr>
                  <a:spLocks/>
                </p:cNvSpPr>
                <p:nvPr/>
              </p:nvSpPr>
              <p:spPr bwMode="auto">
                <a:xfrm>
                  <a:off x="9385301" y="3157538"/>
                  <a:ext cx="100013" cy="58738"/>
                </a:xfrm>
                <a:custGeom>
                  <a:avLst/>
                  <a:gdLst>
                    <a:gd name="T0" fmla="*/ 59 w 63"/>
                    <a:gd name="T1" fmla="*/ 37 h 37"/>
                    <a:gd name="T2" fmla="*/ 0 w 63"/>
                    <a:gd name="T3" fmla="*/ 31 h 37"/>
                    <a:gd name="T4" fmla="*/ 3 w 63"/>
                    <a:gd name="T5" fmla="*/ 0 h 37"/>
                    <a:gd name="T6" fmla="*/ 63 w 63"/>
                    <a:gd name="T7" fmla="*/ 7 h 37"/>
                    <a:gd name="T8" fmla="*/ 59 w 63"/>
                    <a:gd name="T9" fmla="*/ 37 h 37"/>
                  </a:gdLst>
                  <a:ahLst/>
                  <a:cxnLst>
                    <a:cxn ang="0">
                      <a:pos x="T0" y="T1"/>
                    </a:cxn>
                    <a:cxn ang="0">
                      <a:pos x="T2" y="T3"/>
                    </a:cxn>
                    <a:cxn ang="0">
                      <a:pos x="T4" y="T5"/>
                    </a:cxn>
                    <a:cxn ang="0">
                      <a:pos x="T6" y="T7"/>
                    </a:cxn>
                    <a:cxn ang="0">
                      <a:pos x="T8" y="T9"/>
                    </a:cxn>
                  </a:cxnLst>
                  <a:rect l="0" t="0" r="r" b="b"/>
                  <a:pathLst>
                    <a:path w="63" h="37">
                      <a:moveTo>
                        <a:pt x="59" y="37"/>
                      </a:moveTo>
                      <a:lnTo>
                        <a:pt x="0" y="31"/>
                      </a:lnTo>
                      <a:lnTo>
                        <a:pt x="3" y="0"/>
                      </a:lnTo>
                      <a:lnTo>
                        <a:pt x="63" y="7"/>
                      </a:lnTo>
                      <a:lnTo>
                        <a:pt x="5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61">
                  <a:extLst>
                    <a:ext uri="{FF2B5EF4-FFF2-40B4-BE49-F238E27FC236}">
                      <a16:creationId xmlns:a16="http://schemas.microsoft.com/office/drawing/2014/main" id="{47D663F0-8018-44F9-80F0-01A8B6986EC4}"/>
                    </a:ext>
                  </a:extLst>
                </p:cNvPr>
                <p:cNvSpPr>
                  <a:spLocks/>
                </p:cNvSpPr>
                <p:nvPr/>
              </p:nvSpPr>
              <p:spPr bwMode="auto">
                <a:xfrm>
                  <a:off x="9344026" y="3327401"/>
                  <a:ext cx="106363" cy="76200"/>
                </a:xfrm>
                <a:custGeom>
                  <a:avLst/>
                  <a:gdLst>
                    <a:gd name="T0" fmla="*/ 57 w 67"/>
                    <a:gd name="T1" fmla="*/ 48 h 48"/>
                    <a:gd name="T2" fmla="*/ 0 w 67"/>
                    <a:gd name="T3" fmla="*/ 28 h 48"/>
                    <a:gd name="T4" fmla="*/ 9 w 67"/>
                    <a:gd name="T5" fmla="*/ 0 h 48"/>
                    <a:gd name="T6" fmla="*/ 67 w 67"/>
                    <a:gd name="T7" fmla="*/ 19 h 48"/>
                    <a:gd name="T8" fmla="*/ 57 w 67"/>
                    <a:gd name="T9" fmla="*/ 48 h 48"/>
                  </a:gdLst>
                  <a:ahLst/>
                  <a:cxnLst>
                    <a:cxn ang="0">
                      <a:pos x="T0" y="T1"/>
                    </a:cxn>
                    <a:cxn ang="0">
                      <a:pos x="T2" y="T3"/>
                    </a:cxn>
                    <a:cxn ang="0">
                      <a:pos x="T4" y="T5"/>
                    </a:cxn>
                    <a:cxn ang="0">
                      <a:pos x="T6" y="T7"/>
                    </a:cxn>
                    <a:cxn ang="0">
                      <a:pos x="T8" y="T9"/>
                    </a:cxn>
                  </a:cxnLst>
                  <a:rect l="0" t="0" r="r" b="b"/>
                  <a:pathLst>
                    <a:path w="67" h="48">
                      <a:moveTo>
                        <a:pt x="57" y="48"/>
                      </a:moveTo>
                      <a:lnTo>
                        <a:pt x="0" y="28"/>
                      </a:lnTo>
                      <a:lnTo>
                        <a:pt x="9" y="0"/>
                      </a:lnTo>
                      <a:lnTo>
                        <a:pt x="67"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62">
                  <a:extLst>
                    <a:ext uri="{FF2B5EF4-FFF2-40B4-BE49-F238E27FC236}">
                      <a16:creationId xmlns:a16="http://schemas.microsoft.com/office/drawing/2014/main" id="{0101A9CE-A12E-44DC-AD06-F6FE1A728FCD}"/>
                    </a:ext>
                  </a:extLst>
                </p:cNvPr>
                <p:cNvSpPr>
                  <a:spLocks/>
                </p:cNvSpPr>
                <p:nvPr/>
              </p:nvSpPr>
              <p:spPr bwMode="auto">
                <a:xfrm>
                  <a:off x="9271001" y="3486151"/>
                  <a:ext cx="104775" cy="92075"/>
                </a:xfrm>
                <a:custGeom>
                  <a:avLst/>
                  <a:gdLst>
                    <a:gd name="T0" fmla="*/ 51 w 66"/>
                    <a:gd name="T1" fmla="*/ 58 h 58"/>
                    <a:gd name="T2" fmla="*/ 0 w 66"/>
                    <a:gd name="T3" fmla="*/ 26 h 58"/>
                    <a:gd name="T4" fmla="*/ 14 w 66"/>
                    <a:gd name="T5" fmla="*/ 0 h 58"/>
                    <a:gd name="T6" fmla="*/ 66 w 66"/>
                    <a:gd name="T7" fmla="*/ 30 h 58"/>
                    <a:gd name="T8" fmla="*/ 51 w 66"/>
                    <a:gd name="T9" fmla="*/ 58 h 58"/>
                  </a:gdLst>
                  <a:ahLst/>
                  <a:cxnLst>
                    <a:cxn ang="0">
                      <a:pos x="T0" y="T1"/>
                    </a:cxn>
                    <a:cxn ang="0">
                      <a:pos x="T2" y="T3"/>
                    </a:cxn>
                    <a:cxn ang="0">
                      <a:pos x="T4" y="T5"/>
                    </a:cxn>
                    <a:cxn ang="0">
                      <a:pos x="T6" y="T7"/>
                    </a:cxn>
                    <a:cxn ang="0">
                      <a:pos x="T8" y="T9"/>
                    </a:cxn>
                  </a:cxnLst>
                  <a:rect l="0" t="0" r="r" b="b"/>
                  <a:pathLst>
                    <a:path w="66" h="58">
                      <a:moveTo>
                        <a:pt x="51" y="58"/>
                      </a:moveTo>
                      <a:lnTo>
                        <a:pt x="0" y="26"/>
                      </a:lnTo>
                      <a:lnTo>
                        <a:pt x="14" y="0"/>
                      </a:lnTo>
                      <a:lnTo>
                        <a:pt x="66" y="30"/>
                      </a:lnTo>
                      <a:lnTo>
                        <a:pt x="51"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1" name="Freeform 263">
                  <a:extLst>
                    <a:ext uri="{FF2B5EF4-FFF2-40B4-BE49-F238E27FC236}">
                      <a16:creationId xmlns:a16="http://schemas.microsoft.com/office/drawing/2014/main" id="{13CE1013-3E66-434C-A86D-CC70498A1ADB}"/>
                    </a:ext>
                  </a:extLst>
                </p:cNvPr>
                <p:cNvSpPr>
                  <a:spLocks/>
                </p:cNvSpPr>
                <p:nvPr/>
              </p:nvSpPr>
              <p:spPr bwMode="auto">
                <a:xfrm>
                  <a:off x="9164638" y="3627438"/>
                  <a:ext cx="103188" cy="100013"/>
                </a:xfrm>
                <a:custGeom>
                  <a:avLst/>
                  <a:gdLst>
                    <a:gd name="T0" fmla="*/ 44 w 65"/>
                    <a:gd name="T1" fmla="*/ 63 h 63"/>
                    <a:gd name="T2" fmla="*/ 0 w 65"/>
                    <a:gd name="T3" fmla="*/ 24 h 63"/>
                    <a:gd name="T4" fmla="*/ 20 w 65"/>
                    <a:gd name="T5" fmla="*/ 0 h 63"/>
                    <a:gd name="T6" fmla="*/ 65 w 65"/>
                    <a:gd name="T7" fmla="*/ 41 h 63"/>
                    <a:gd name="T8" fmla="*/ 44 w 65"/>
                    <a:gd name="T9" fmla="*/ 63 h 63"/>
                  </a:gdLst>
                  <a:ahLst/>
                  <a:cxnLst>
                    <a:cxn ang="0">
                      <a:pos x="T0" y="T1"/>
                    </a:cxn>
                    <a:cxn ang="0">
                      <a:pos x="T2" y="T3"/>
                    </a:cxn>
                    <a:cxn ang="0">
                      <a:pos x="T4" y="T5"/>
                    </a:cxn>
                    <a:cxn ang="0">
                      <a:pos x="T6" y="T7"/>
                    </a:cxn>
                    <a:cxn ang="0">
                      <a:pos x="T8" y="T9"/>
                    </a:cxn>
                  </a:cxnLst>
                  <a:rect l="0" t="0" r="r" b="b"/>
                  <a:pathLst>
                    <a:path w="65" h="63">
                      <a:moveTo>
                        <a:pt x="44" y="63"/>
                      </a:moveTo>
                      <a:lnTo>
                        <a:pt x="0" y="24"/>
                      </a:lnTo>
                      <a:lnTo>
                        <a:pt x="20" y="0"/>
                      </a:lnTo>
                      <a:lnTo>
                        <a:pt x="65"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2" name="Freeform 264">
                  <a:extLst>
                    <a:ext uri="{FF2B5EF4-FFF2-40B4-BE49-F238E27FC236}">
                      <a16:creationId xmlns:a16="http://schemas.microsoft.com/office/drawing/2014/main" id="{8E6176CC-397B-4CA1-985C-7F8F098D3058}"/>
                    </a:ext>
                  </a:extLst>
                </p:cNvPr>
                <p:cNvSpPr>
                  <a:spLocks/>
                </p:cNvSpPr>
                <p:nvPr/>
              </p:nvSpPr>
              <p:spPr bwMode="auto">
                <a:xfrm>
                  <a:off x="9031288" y="3748088"/>
                  <a:ext cx="98425" cy="106363"/>
                </a:xfrm>
                <a:custGeom>
                  <a:avLst/>
                  <a:gdLst>
                    <a:gd name="T0" fmla="*/ 37 w 62"/>
                    <a:gd name="T1" fmla="*/ 67 h 67"/>
                    <a:gd name="T2" fmla="*/ 0 w 62"/>
                    <a:gd name="T3" fmla="*/ 17 h 67"/>
                    <a:gd name="T4" fmla="*/ 26 w 62"/>
                    <a:gd name="T5" fmla="*/ 0 h 67"/>
                    <a:gd name="T6" fmla="*/ 62 w 62"/>
                    <a:gd name="T7" fmla="*/ 48 h 67"/>
                    <a:gd name="T8" fmla="*/ 37 w 62"/>
                    <a:gd name="T9" fmla="*/ 67 h 67"/>
                  </a:gdLst>
                  <a:ahLst/>
                  <a:cxnLst>
                    <a:cxn ang="0">
                      <a:pos x="T0" y="T1"/>
                    </a:cxn>
                    <a:cxn ang="0">
                      <a:pos x="T2" y="T3"/>
                    </a:cxn>
                    <a:cxn ang="0">
                      <a:pos x="T4" y="T5"/>
                    </a:cxn>
                    <a:cxn ang="0">
                      <a:pos x="T6" y="T7"/>
                    </a:cxn>
                    <a:cxn ang="0">
                      <a:pos x="T8" y="T9"/>
                    </a:cxn>
                  </a:cxnLst>
                  <a:rect l="0" t="0" r="r" b="b"/>
                  <a:pathLst>
                    <a:path w="62" h="67">
                      <a:moveTo>
                        <a:pt x="37" y="67"/>
                      </a:moveTo>
                      <a:lnTo>
                        <a:pt x="0" y="17"/>
                      </a:lnTo>
                      <a:lnTo>
                        <a:pt x="26" y="0"/>
                      </a:lnTo>
                      <a:lnTo>
                        <a:pt x="62" y="48"/>
                      </a:lnTo>
                      <a:lnTo>
                        <a:pt x="37"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265">
                  <a:extLst>
                    <a:ext uri="{FF2B5EF4-FFF2-40B4-BE49-F238E27FC236}">
                      <a16:creationId xmlns:a16="http://schemas.microsoft.com/office/drawing/2014/main" id="{62E95CCC-CC2C-45B4-BF48-0CB536D00C6A}"/>
                    </a:ext>
                  </a:extLst>
                </p:cNvPr>
                <p:cNvSpPr>
                  <a:spLocks/>
                </p:cNvSpPr>
                <p:nvPr/>
              </p:nvSpPr>
              <p:spPr bwMode="auto">
                <a:xfrm>
                  <a:off x="8355013" y="2192338"/>
                  <a:ext cx="65088" cy="103188"/>
                </a:xfrm>
                <a:custGeom>
                  <a:avLst/>
                  <a:gdLst>
                    <a:gd name="T0" fmla="*/ 11 w 41"/>
                    <a:gd name="T1" fmla="*/ 65 h 65"/>
                    <a:gd name="T2" fmla="*/ 0 w 41"/>
                    <a:gd name="T3" fmla="*/ 6 h 65"/>
                    <a:gd name="T4" fmla="*/ 30 w 41"/>
                    <a:gd name="T5" fmla="*/ 0 h 65"/>
                    <a:gd name="T6" fmla="*/ 41 w 41"/>
                    <a:gd name="T7" fmla="*/ 59 h 65"/>
                    <a:gd name="T8" fmla="*/ 11 w 41"/>
                    <a:gd name="T9" fmla="*/ 65 h 65"/>
                  </a:gdLst>
                  <a:ahLst/>
                  <a:cxnLst>
                    <a:cxn ang="0">
                      <a:pos x="T0" y="T1"/>
                    </a:cxn>
                    <a:cxn ang="0">
                      <a:pos x="T2" y="T3"/>
                    </a:cxn>
                    <a:cxn ang="0">
                      <a:pos x="T4" y="T5"/>
                    </a:cxn>
                    <a:cxn ang="0">
                      <a:pos x="T6" y="T7"/>
                    </a:cxn>
                    <a:cxn ang="0">
                      <a:pos x="T8" y="T9"/>
                    </a:cxn>
                  </a:cxnLst>
                  <a:rect l="0" t="0" r="r" b="b"/>
                  <a:pathLst>
                    <a:path w="41" h="65">
                      <a:moveTo>
                        <a:pt x="11" y="65"/>
                      </a:moveTo>
                      <a:lnTo>
                        <a:pt x="0" y="6"/>
                      </a:lnTo>
                      <a:lnTo>
                        <a:pt x="30" y="0"/>
                      </a:lnTo>
                      <a:lnTo>
                        <a:pt x="41" y="59"/>
                      </a:lnTo>
                      <a:lnTo>
                        <a:pt x="1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266">
                  <a:extLst>
                    <a:ext uri="{FF2B5EF4-FFF2-40B4-BE49-F238E27FC236}">
                      <a16:creationId xmlns:a16="http://schemas.microsoft.com/office/drawing/2014/main" id="{0C70349C-B12D-4A72-A795-29BFCAA01DCF}"/>
                    </a:ext>
                  </a:extLst>
                </p:cNvPr>
                <p:cNvSpPr>
                  <a:spLocks/>
                </p:cNvSpPr>
                <p:nvPr/>
              </p:nvSpPr>
              <p:spPr bwMode="auto">
                <a:xfrm>
                  <a:off x="8172451" y="2244726"/>
                  <a:ext cx="82550" cy="109538"/>
                </a:xfrm>
                <a:custGeom>
                  <a:avLst/>
                  <a:gdLst>
                    <a:gd name="T0" fmla="*/ 24 w 52"/>
                    <a:gd name="T1" fmla="*/ 69 h 69"/>
                    <a:gd name="T2" fmla="*/ 0 w 52"/>
                    <a:gd name="T3" fmla="*/ 13 h 69"/>
                    <a:gd name="T4" fmla="*/ 28 w 52"/>
                    <a:gd name="T5" fmla="*/ 0 h 69"/>
                    <a:gd name="T6" fmla="*/ 52 w 52"/>
                    <a:gd name="T7" fmla="*/ 56 h 69"/>
                    <a:gd name="T8" fmla="*/ 24 w 52"/>
                    <a:gd name="T9" fmla="*/ 69 h 69"/>
                  </a:gdLst>
                  <a:ahLst/>
                  <a:cxnLst>
                    <a:cxn ang="0">
                      <a:pos x="T0" y="T1"/>
                    </a:cxn>
                    <a:cxn ang="0">
                      <a:pos x="T2" y="T3"/>
                    </a:cxn>
                    <a:cxn ang="0">
                      <a:pos x="T4" y="T5"/>
                    </a:cxn>
                    <a:cxn ang="0">
                      <a:pos x="T6" y="T7"/>
                    </a:cxn>
                    <a:cxn ang="0">
                      <a:pos x="T8" y="T9"/>
                    </a:cxn>
                  </a:cxnLst>
                  <a:rect l="0" t="0" r="r" b="b"/>
                  <a:pathLst>
                    <a:path w="52" h="69">
                      <a:moveTo>
                        <a:pt x="24" y="69"/>
                      </a:moveTo>
                      <a:lnTo>
                        <a:pt x="0" y="13"/>
                      </a:lnTo>
                      <a:lnTo>
                        <a:pt x="28" y="0"/>
                      </a:lnTo>
                      <a:lnTo>
                        <a:pt x="52" y="56"/>
                      </a:lnTo>
                      <a:lnTo>
                        <a:pt x="2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267">
                  <a:extLst>
                    <a:ext uri="{FF2B5EF4-FFF2-40B4-BE49-F238E27FC236}">
                      <a16:creationId xmlns:a16="http://schemas.microsoft.com/office/drawing/2014/main" id="{54AA60F1-EA14-4143-BBC2-403E43DB1EE8}"/>
                    </a:ext>
                  </a:extLst>
                </p:cNvPr>
                <p:cNvSpPr>
                  <a:spLocks/>
                </p:cNvSpPr>
                <p:nvPr/>
              </p:nvSpPr>
              <p:spPr bwMode="auto">
                <a:xfrm>
                  <a:off x="8008938" y="2339976"/>
                  <a:ext cx="96838" cy="104775"/>
                </a:xfrm>
                <a:custGeom>
                  <a:avLst/>
                  <a:gdLst>
                    <a:gd name="T0" fmla="*/ 37 w 61"/>
                    <a:gd name="T1" fmla="*/ 66 h 66"/>
                    <a:gd name="T2" fmla="*/ 0 w 61"/>
                    <a:gd name="T3" fmla="*/ 16 h 66"/>
                    <a:gd name="T4" fmla="*/ 26 w 61"/>
                    <a:gd name="T5" fmla="*/ 0 h 66"/>
                    <a:gd name="T6" fmla="*/ 61 w 61"/>
                    <a:gd name="T7" fmla="*/ 48 h 66"/>
                    <a:gd name="T8" fmla="*/ 37 w 61"/>
                    <a:gd name="T9" fmla="*/ 66 h 66"/>
                  </a:gdLst>
                  <a:ahLst/>
                  <a:cxnLst>
                    <a:cxn ang="0">
                      <a:pos x="T0" y="T1"/>
                    </a:cxn>
                    <a:cxn ang="0">
                      <a:pos x="T2" y="T3"/>
                    </a:cxn>
                    <a:cxn ang="0">
                      <a:pos x="T4" y="T5"/>
                    </a:cxn>
                    <a:cxn ang="0">
                      <a:pos x="T6" y="T7"/>
                    </a:cxn>
                    <a:cxn ang="0">
                      <a:pos x="T8" y="T9"/>
                    </a:cxn>
                  </a:cxnLst>
                  <a:rect l="0" t="0" r="r" b="b"/>
                  <a:pathLst>
                    <a:path w="61" h="66">
                      <a:moveTo>
                        <a:pt x="37" y="66"/>
                      </a:moveTo>
                      <a:lnTo>
                        <a:pt x="0" y="16"/>
                      </a:lnTo>
                      <a:lnTo>
                        <a:pt x="26" y="0"/>
                      </a:lnTo>
                      <a:lnTo>
                        <a:pt x="61" y="48"/>
                      </a:lnTo>
                      <a:lnTo>
                        <a:pt x="3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268">
                  <a:extLst>
                    <a:ext uri="{FF2B5EF4-FFF2-40B4-BE49-F238E27FC236}">
                      <a16:creationId xmlns:a16="http://schemas.microsoft.com/office/drawing/2014/main" id="{6A9FE813-E6B8-4C88-B669-F9DD4D594FA9}"/>
                    </a:ext>
                  </a:extLst>
                </p:cNvPr>
                <p:cNvSpPr>
                  <a:spLocks/>
                </p:cNvSpPr>
                <p:nvPr/>
              </p:nvSpPr>
              <p:spPr bwMode="auto">
                <a:xfrm>
                  <a:off x="7870826" y="2462213"/>
                  <a:ext cx="101600" cy="100013"/>
                </a:xfrm>
                <a:custGeom>
                  <a:avLst/>
                  <a:gdLst>
                    <a:gd name="T0" fmla="*/ 44 w 64"/>
                    <a:gd name="T1" fmla="*/ 63 h 63"/>
                    <a:gd name="T2" fmla="*/ 0 w 64"/>
                    <a:gd name="T3" fmla="*/ 23 h 63"/>
                    <a:gd name="T4" fmla="*/ 20 w 64"/>
                    <a:gd name="T5" fmla="*/ 0 h 63"/>
                    <a:gd name="T6" fmla="*/ 64 w 64"/>
                    <a:gd name="T7" fmla="*/ 41 h 63"/>
                    <a:gd name="T8" fmla="*/ 44 w 64"/>
                    <a:gd name="T9" fmla="*/ 63 h 63"/>
                  </a:gdLst>
                  <a:ahLst/>
                  <a:cxnLst>
                    <a:cxn ang="0">
                      <a:pos x="T0" y="T1"/>
                    </a:cxn>
                    <a:cxn ang="0">
                      <a:pos x="T2" y="T3"/>
                    </a:cxn>
                    <a:cxn ang="0">
                      <a:pos x="T4" y="T5"/>
                    </a:cxn>
                    <a:cxn ang="0">
                      <a:pos x="T6" y="T7"/>
                    </a:cxn>
                    <a:cxn ang="0">
                      <a:pos x="T8" y="T9"/>
                    </a:cxn>
                  </a:cxnLst>
                  <a:rect l="0" t="0" r="r" b="b"/>
                  <a:pathLst>
                    <a:path w="64" h="63">
                      <a:moveTo>
                        <a:pt x="44" y="63"/>
                      </a:moveTo>
                      <a:lnTo>
                        <a:pt x="0" y="23"/>
                      </a:lnTo>
                      <a:lnTo>
                        <a:pt x="20" y="0"/>
                      </a:lnTo>
                      <a:lnTo>
                        <a:pt x="64"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7" name="Freeform 269">
                  <a:extLst>
                    <a:ext uri="{FF2B5EF4-FFF2-40B4-BE49-F238E27FC236}">
                      <a16:creationId xmlns:a16="http://schemas.microsoft.com/office/drawing/2014/main" id="{603A3DBC-6ECA-4B3E-A67C-A80CC97937DE}"/>
                    </a:ext>
                  </a:extLst>
                </p:cNvPr>
                <p:cNvSpPr>
                  <a:spLocks/>
                </p:cNvSpPr>
                <p:nvPr/>
              </p:nvSpPr>
              <p:spPr bwMode="auto">
                <a:xfrm>
                  <a:off x="7761288" y="2616201"/>
                  <a:ext cx="106363" cy="87313"/>
                </a:xfrm>
                <a:custGeom>
                  <a:avLst/>
                  <a:gdLst>
                    <a:gd name="T0" fmla="*/ 52 w 67"/>
                    <a:gd name="T1" fmla="*/ 55 h 55"/>
                    <a:gd name="T2" fmla="*/ 0 w 67"/>
                    <a:gd name="T3" fmla="*/ 26 h 55"/>
                    <a:gd name="T4" fmla="*/ 15 w 67"/>
                    <a:gd name="T5" fmla="*/ 0 h 55"/>
                    <a:gd name="T6" fmla="*/ 67 w 67"/>
                    <a:gd name="T7" fmla="*/ 29 h 55"/>
                    <a:gd name="T8" fmla="*/ 52 w 67"/>
                    <a:gd name="T9" fmla="*/ 55 h 55"/>
                  </a:gdLst>
                  <a:ahLst/>
                  <a:cxnLst>
                    <a:cxn ang="0">
                      <a:pos x="T0" y="T1"/>
                    </a:cxn>
                    <a:cxn ang="0">
                      <a:pos x="T2" y="T3"/>
                    </a:cxn>
                    <a:cxn ang="0">
                      <a:pos x="T4" y="T5"/>
                    </a:cxn>
                    <a:cxn ang="0">
                      <a:pos x="T6" y="T7"/>
                    </a:cxn>
                    <a:cxn ang="0">
                      <a:pos x="T8" y="T9"/>
                    </a:cxn>
                  </a:cxnLst>
                  <a:rect l="0" t="0" r="r" b="b"/>
                  <a:pathLst>
                    <a:path w="67" h="55">
                      <a:moveTo>
                        <a:pt x="52" y="55"/>
                      </a:moveTo>
                      <a:lnTo>
                        <a:pt x="0" y="26"/>
                      </a:lnTo>
                      <a:lnTo>
                        <a:pt x="15" y="0"/>
                      </a:lnTo>
                      <a:lnTo>
                        <a:pt x="67" y="29"/>
                      </a:lnTo>
                      <a:lnTo>
                        <a:pt x="52"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Freeform 270">
                  <a:extLst>
                    <a:ext uri="{FF2B5EF4-FFF2-40B4-BE49-F238E27FC236}">
                      <a16:creationId xmlns:a16="http://schemas.microsoft.com/office/drawing/2014/main" id="{0F7E6AE9-98CA-4620-AB33-54F1E0AB17EE}"/>
                    </a:ext>
                  </a:extLst>
                </p:cNvPr>
                <p:cNvSpPr>
                  <a:spLocks/>
                </p:cNvSpPr>
                <p:nvPr/>
              </p:nvSpPr>
              <p:spPr bwMode="auto">
                <a:xfrm>
                  <a:off x="7688263" y="2789238"/>
                  <a:ext cx="104775" cy="76200"/>
                </a:xfrm>
                <a:custGeom>
                  <a:avLst/>
                  <a:gdLst>
                    <a:gd name="T0" fmla="*/ 57 w 66"/>
                    <a:gd name="T1" fmla="*/ 48 h 48"/>
                    <a:gd name="T2" fmla="*/ 0 w 66"/>
                    <a:gd name="T3" fmla="*/ 28 h 48"/>
                    <a:gd name="T4" fmla="*/ 9 w 66"/>
                    <a:gd name="T5" fmla="*/ 0 h 48"/>
                    <a:gd name="T6" fmla="*/ 66 w 66"/>
                    <a:gd name="T7" fmla="*/ 19 h 48"/>
                    <a:gd name="T8" fmla="*/ 57 w 66"/>
                    <a:gd name="T9" fmla="*/ 48 h 48"/>
                  </a:gdLst>
                  <a:ahLst/>
                  <a:cxnLst>
                    <a:cxn ang="0">
                      <a:pos x="T0" y="T1"/>
                    </a:cxn>
                    <a:cxn ang="0">
                      <a:pos x="T2" y="T3"/>
                    </a:cxn>
                    <a:cxn ang="0">
                      <a:pos x="T4" y="T5"/>
                    </a:cxn>
                    <a:cxn ang="0">
                      <a:pos x="T6" y="T7"/>
                    </a:cxn>
                    <a:cxn ang="0">
                      <a:pos x="T8" y="T9"/>
                    </a:cxn>
                  </a:cxnLst>
                  <a:rect l="0" t="0" r="r" b="b"/>
                  <a:pathLst>
                    <a:path w="66" h="48">
                      <a:moveTo>
                        <a:pt x="57" y="48"/>
                      </a:moveTo>
                      <a:lnTo>
                        <a:pt x="0" y="28"/>
                      </a:lnTo>
                      <a:lnTo>
                        <a:pt x="9" y="0"/>
                      </a:lnTo>
                      <a:lnTo>
                        <a:pt x="66"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9" name="Freeform 271">
                  <a:extLst>
                    <a:ext uri="{FF2B5EF4-FFF2-40B4-BE49-F238E27FC236}">
                      <a16:creationId xmlns:a16="http://schemas.microsoft.com/office/drawing/2014/main" id="{25BBFA28-CF4E-4B44-8A5A-FD93F243A23E}"/>
                    </a:ext>
                  </a:extLst>
                </p:cNvPr>
                <p:cNvSpPr>
                  <a:spLocks/>
                </p:cNvSpPr>
                <p:nvPr/>
              </p:nvSpPr>
              <p:spPr bwMode="auto">
                <a:xfrm>
                  <a:off x="7651751" y="2974976"/>
                  <a:ext cx="100013" cy="58738"/>
                </a:xfrm>
                <a:custGeom>
                  <a:avLst/>
                  <a:gdLst>
                    <a:gd name="T0" fmla="*/ 60 w 63"/>
                    <a:gd name="T1" fmla="*/ 37 h 37"/>
                    <a:gd name="T2" fmla="*/ 0 w 63"/>
                    <a:gd name="T3" fmla="*/ 31 h 37"/>
                    <a:gd name="T4" fmla="*/ 4 w 63"/>
                    <a:gd name="T5" fmla="*/ 0 h 37"/>
                    <a:gd name="T6" fmla="*/ 63 w 63"/>
                    <a:gd name="T7" fmla="*/ 7 h 37"/>
                    <a:gd name="T8" fmla="*/ 60 w 63"/>
                    <a:gd name="T9" fmla="*/ 37 h 37"/>
                  </a:gdLst>
                  <a:ahLst/>
                  <a:cxnLst>
                    <a:cxn ang="0">
                      <a:pos x="T0" y="T1"/>
                    </a:cxn>
                    <a:cxn ang="0">
                      <a:pos x="T2" y="T3"/>
                    </a:cxn>
                    <a:cxn ang="0">
                      <a:pos x="T4" y="T5"/>
                    </a:cxn>
                    <a:cxn ang="0">
                      <a:pos x="T6" y="T7"/>
                    </a:cxn>
                    <a:cxn ang="0">
                      <a:pos x="T8" y="T9"/>
                    </a:cxn>
                  </a:cxnLst>
                  <a:rect l="0" t="0" r="r" b="b"/>
                  <a:pathLst>
                    <a:path w="63" h="37">
                      <a:moveTo>
                        <a:pt x="60" y="37"/>
                      </a:moveTo>
                      <a:lnTo>
                        <a:pt x="0" y="31"/>
                      </a:lnTo>
                      <a:lnTo>
                        <a:pt x="4" y="0"/>
                      </a:lnTo>
                      <a:lnTo>
                        <a:pt x="63" y="7"/>
                      </a:lnTo>
                      <a:lnTo>
                        <a:pt x="6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0" name="Freeform 272">
                  <a:extLst>
                    <a:ext uri="{FF2B5EF4-FFF2-40B4-BE49-F238E27FC236}">
                      <a16:creationId xmlns:a16="http://schemas.microsoft.com/office/drawing/2014/main" id="{7A84640E-2B53-4CC9-9204-FB7F96CBC07E}"/>
                    </a:ext>
                  </a:extLst>
                </p:cNvPr>
                <p:cNvSpPr>
                  <a:spLocks/>
                </p:cNvSpPr>
                <p:nvPr/>
              </p:nvSpPr>
              <p:spPr bwMode="auto">
                <a:xfrm>
                  <a:off x="7651751" y="3157538"/>
                  <a:ext cx="100013" cy="58738"/>
                </a:xfrm>
                <a:custGeom>
                  <a:avLst/>
                  <a:gdLst>
                    <a:gd name="T0" fmla="*/ 4 w 63"/>
                    <a:gd name="T1" fmla="*/ 37 h 37"/>
                    <a:gd name="T2" fmla="*/ 0 w 63"/>
                    <a:gd name="T3" fmla="*/ 7 h 37"/>
                    <a:gd name="T4" fmla="*/ 60 w 63"/>
                    <a:gd name="T5" fmla="*/ 0 h 37"/>
                    <a:gd name="T6" fmla="*/ 63 w 63"/>
                    <a:gd name="T7" fmla="*/ 31 h 37"/>
                    <a:gd name="T8" fmla="*/ 4 w 63"/>
                    <a:gd name="T9" fmla="*/ 37 h 37"/>
                  </a:gdLst>
                  <a:ahLst/>
                  <a:cxnLst>
                    <a:cxn ang="0">
                      <a:pos x="T0" y="T1"/>
                    </a:cxn>
                    <a:cxn ang="0">
                      <a:pos x="T2" y="T3"/>
                    </a:cxn>
                    <a:cxn ang="0">
                      <a:pos x="T4" y="T5"/>
                    </a:cxn>
                    <a:cxn ang="0">
                      <a:pos x="T6" y="T7"/>
                    </a:cxn>
                    <a:cxn ang="0">
                      <a:pos x="T8" y="T9"/>
                    </a:cxn>
                  </a:cxnLst>
                  <a:rect l="0" t="0" r="r" b="b"/>
                  <a:pathLst>
                    <a:path w="63" h="37">
                      <a:moveTo>
                        <a:pt x="4" y="37"/>
                      </a:moveTo>
                      <a:lnTo>
                        <a:pt x="0" y="7"/>
                      </a:lnTo>
                      <a:lnTo>
                        <a:pt x="60" y="0"/>
                      </a:lnTo>
                      <a:lnTo>
                        <a:pt x="63" y="31"/>
                      </a:lnTo>
                      <a:lnTo>
                        <a:pt x="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1" name="Freeform 273">
                  <a:extLst>
                    <a:ext uri="{FF2B5EF4-FFF2-40B4-BE49-F238E27FC236}">
                      <a16:creationId xmlns:a16="http://schemas.microsoft.com/office/drawing/2014/main" id="{C6794764-EA44-4A35-B42E-D05D12C03F89}"/>
                    </a:ext>
                  </a:extLst>
                </p:cNvPr>
                <p:cNvSpPr>
                  <a:spLocks/>
                </p:cNvSpPr>
                <p:nvPr/>
              </p:nvSpPr>
              <p:spPr bwMode="auto">
                <a:xfrm>
                  <a:off x="7688263" y="3327401"/>
                  <a:ext cx="104775" cy="76200"/>
                </a:xfrm>
                <a:custGeom>
                  <a:avLst/>
                  <a:gdLst>
                    <a:gd name="T0" fmla="*/ 9 w 66"/>
                    <a:gd name="T1" fmla="*/ 48 h 48"/>
                    <a:gd name="T2" fmla="*/ 0 w 66"/>
                    <a:gd name="T3" fmla="*/ 19 h 48"/>
                    <a:gd name="T4" fmla="*/ 57 w 66"/>
                    <a:gd name="T5" fmla="*/ 0 h 48"/>
                    <a:gd name="T6" fmla="*/ 66 w 66"/>
                    <a:gd name="T7" fmla="*/ 30 h 48"/>
                    <a:gd name="T8" fmla="*/ 9 w 66"/>
                    <a:gd name="T9" fmla="*/ 48 h 48"/>
                  </a:gdLst>
                  <a:ahLst/>
                  <a:cxnLst>
                    <a:cxn ang="0">
                      <a:pos x="T0" y="T1"/>
                    </a:cxn>
                    <a:cxn ang="0">
                      <a:pos x="T2" y="T3"/>
                    </a:cxn>
                    <a:cxn ang="0">
                      <a:pos x="T4" y="T5"/>
                    </a:cxn>
                    <a:cxn ang="0">
                      <a:pos x="T6" y="T7"/>
                    </a:cxn>
                    <a:cxn ang="0">
                      <a:pos x="T8" y="T9"/>
                    </a:cxn>
                  </a:cxnLst>
                  <a:rect l="0" t="0" r="r" b="b"/>
                  <a:pathLst>
                    <a:path w="66" h="48">
                      <a:moveTo>
                        <a:pt x="9" y="48"/>
                      </a:moveTo>
                      <a:lnTo>
                        <a:pt x="0" y="19"/>
                      </a:lnTo>
                      <a:lnTo>
                        <a:pt x="57" y="0"/>
                      </a:lnTo>
                      <a:lnTo>
                        <a:pt x="66" y="30"/>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2" name="Freeform 274">
                  <a:extLst>
                    <a:ext uri="{FF2B5EF4-FFF2-40B4-BE49-F238E27FC236}">
                      <a16:creationId xmlns:a16="http://schemas.microsoft.com/office/drawing/2014/main" id="{ECABC25A-4518-4111-9BA8-1DD818093C73}"/>
                    </a:ext>
                  </a:extLst>
                </p:cNvPr>
                <p:cNvSpPr>
                  <a:spLocks/>
                </p:cNvSpPr>
                <p:nvPr/>
              </p:nvSpPr>
              <p:spPr bwMode="auto">
                <a:xfrm>
                  <a:off x="7761288" y="3486151"/>
                  <a:ext cx="106363" cy="92075"/>
                </a:xfrm>
                <a:custGeom>
                  <a:avLst/>
                  <a:gdLst>
                    <a:gd name="T0" fmla="*/ 15 w 67"/>
                    <a:gd name="T1" fmla="*/ 58 h 58"/>
                    <a:gd name="T2" fmla="*/ 0 w 67"/>
                    <a:gd name="T3" fmla="*/ 30 h 58"/>
                    <a:gd name="T4" fmla="*/ 52 w 67"/>
                    <a:gd name="T5" fmla="*/ 0 h 58"/>
                    <a:gd name="T6" fmla="*/ 67 w 67"/>
                    <a:gd name="T7" fmla="*/ 26 h 58"/>
                    <a:gd name="T8" fmla="*/ 15 w 67"/>
                    <a:gd name="T9" fmla="*/ 58 h 58"/>
                  </a:gdLst>
                  <a:ahLst/>
                  <a:cxnLst>
                    <a:cxn ang="0">
                      <a:pos x="T0" y="T1"/>
                    </a:cxn>
                    <a:cxn ang="0">
                      <a:pos x="T2" y="T3"/>
                    </a:cxn>
                    <a:cxn ang="0">
                      <a:pos x="T4" y="T5"/>
                    </a:cxn>
                    <a:cxn ang="0">
                      <a:pos x="T6" y="T7"/>
                    </a:cxn>
                    <a:cxn ang="0">
                      <a:pos x="T8" y="T9"/>
                    </a:cxn>
                  </a:cxnLst>
                  <a:rect l="0" t="0" r="r" b="b"/>
                  <a:pathLst>
                    <a:path w="67" h="58">
                      <a:moveTo>
                        <a:pt x="15" y="58"/>
                      </a:moveTo>
                      <a:lnTo>
                        <a:pt x="0" y="30"/>
                      </a:lnTo>
                      <a:lnTo>
                        <a:pt x="52" y="0"/>
                      </a:lnTo>
                      <a:lnTo>
                        <a:pt x="67" y="26"/>
                      </a:lnTo>
                      <a:lnTo>
                        <a:pt x="1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3" name="Freeform 275">
                  <a:extLst>
                    <a:ext uri="{FF2B5EF4-FFF2-40B4-BE49-F238E27FC236}">
                      <a16:creationId xmlns:a16="http://schemas.microsoft.com/office/drawing/2014/main" id="{973AFCC4-A50F-4B89-9F66-FAF5189135CC}"/>
                    </a:ext>
                  </a:extLst>
                </p:cNvPr>
                <p:cNvSpPr>
                  <a:spLocks/>
                </p:cNvSpPr>
                <p:nvPr/>
              </p:nvSpPr>
              <p:spPr bwMode="auto">
                <a:xfrm>
                  <a:off x="7870826" y="3627438"/>
                  <a:ext cx="101600" cy="100013"/>
                </a:xfrm>
                <a:custGeom>
                  <a:avLst/>
                  <a:gdLst>
                    <a:gd name="T0" fmla="*/ 20 w 64"/>
                    <a:gd name="T1" fmla="*/ 63 h 63"/>
                    <a:gd name="T2" fmla="*/ 0 w 64"/>
                    <a:gd name="T3" fmla="*/ 41 h 63"/>
                    <a:gd name="T4" fmla="*/ 44 w 64"/>
                    <a:gd name="T5" fmla="*/ 0 h 63"/>
                    <a:gd name="T6" fmla="*/ 64 w 64"/>
                    <a:gd name="T7" fmla="*/ 24 h 63"/>
                    <a:gd name="T8" fmla="*/ 20 w 64"/>
                    <a:gd name="T9" fmla="*/ 63 h 63"/>
                  </a:gdLst>
                  <a:ahLst/>
                  <a:cxnLst>
                    <a:cxn ang="0">
                      <a:pos x="T0" y="T1"/>
                    </a:cxn>
                    <a:cxn ang="0">
                      <a:pos x="T2" y="T3"/>
                    </a:cxn>
                    <a:cxn ang="0">
                      <a:pos x="T4" y="T5"/>
                    </a:cxn>
                    <a:cxn ang="0">
                      <a:pos x="T6" y="T7"/>
                    </a:cxn>
                    <a:cxn ang="0">
                      <a:pos x="T8" y="T9"/>
                    </a:cxn>
                  </a:cxnLst>
                  <a:rect l="0" t="0" r="r" b="b"/>
                  <a:pathLst>
                    <a:path w="64" h="63">
                      <a:moveTo>
                        <a:pt x="20" y="63"/>
                      </a:moveTo>
                      <a:lnTo>
                        <a:pt x="0" y="41"/>
                      </a:lnTo>
                      <a:lnTo>
                        <a:pt x="44" y="0"/>
                      </a:lnTo>
                      <a:lnTo>
                        <a:pt x="64" y="24"/>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4" name="Freeform 276">
                  <a:extLst>
                    <a:ext uri="{FF2B5EF4-FFF2-40B4-BE49-F238E27FC236}">
                      <a16:creationId xmlns:a16="http://schemas.microsoft.com/office/drawing/2014/main" id="{045645C6-3246-40C3-8BB4-A7D1CC944CB4}"/>
                    </a:ext>
                  </a:extLst>
                </p:cNvPr>
                <p:cNvSpPr>
                  <a:spLocks/>
                </p:cNvSpPr>
                <p:nvPr/>
              </p:nvSpPr>
              <p:spPr bwMode="auto">
                <a:xfrm>
                  <a:off x="8008938" y="3748088"/>
                  <a:ext cx="96838" cy="106363"/>
                </a:xfrm>
                <a:custGeom>
                  <a:avLst/>
                  <a:gdLst>
                    <a:gd name="T0" fmla="*/ 26 w 61"/>
                    <a:gd name="T1" fmla="*/ 67 h 67"/>
                    <a:gd name="T2" fmla="*/ 0 w 61"/>
                    <a:gd name="T3" fmla="*/ 48 h 67"/>
                    <a:gd name="T4" fmla="*/ 37 w 61"/>
                    <a:gd name="T5" fmla="*/ 0 h 67"/>
                    <a:gd name="T6" fmla="*/ 61 w 61"/>
                    <a:gd name="T7" fmla="*/ 17 h 67"/>
                    <a:gd name="T8" fmla="*/ 26 w 61"/>
                    <a:gd name="T9" fmla="*/ 67 h 67"/>
                  </a:gdLst>
                  <a:ahLst/>
                  <a:cxnLst>
                    <a:cxn ang="0">
                      <a:pos x="T0" y="T1"/>
                    </a:cxn>
                    <a:cxn ang="0">
                      <a:pos x="T2" y="T3"/>
                    </a:cxn>
                    <a:cxn ang="0">
                      <a:pos x="T4" y="T5"/>
                    </a:cxn>
                    <a:cxn ang="0">
                      <a:pos x="T6" y="T7"/>
                    </a:cxn>
                    <a:cxn ang="0">
                      <a:pos x="T8" y="T9"/>
                    </a:cxn>
                  </a:cxnLst>
                  <a:rect l="0" t="0" r="r" b="b"/>
                  <a:pathLst>
                    <a:path w="61" h="67">
                      <a:moveTo>
                        <a:pt x="26" y="67"/>
                      </a:moveTo>
                      <a:lnTo>
                        <a:pt x="0" y="48"/>
                      </a:lnTo>
                      <a:lnTo>
                        <a:pt x="37" y="0"/>
                      </a:lnTo>
                      <a:lnTo>
                        <a:pt x="61" y="17"/>
                      </a:lnTo>
                      <a:lnTo>
                        <a:pt x="2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6" name="Rectangle 5">
              <a:extLst>
                <a:ext uri="{FF2B5EF4-FFF2-40B4-BE49-F238E27FC236}">
                  <a16:creationId xmlns:a16="http://schemas.microsoft.com/office/drawing/2014/main" id="{3BFBFF1D-6A37-45C6-ACD9-C2169BB03779}"/>
                </a:ext>
              </a:extLst>
            </p:cNvPr>
            <p:cNvSpPr/>
            <p:nvPr/>
          </p:nvSpPr>
          <p:spPr>
            <a:xfrm>
              <a:off x="6953285" y="4801999"/>
              <a:ext cx="1476883" cy="149766"/>
            </a:xfrm>
            <a:prstGeom prst="rect">
              <a:avLst/>
            </a:prstGeom>
            <a:noFill/>
          </p:spPr>
          <p:txBody>
            <a:bodyP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Open Sans" charset="0"/>
                <a:ea typeface="Open Sans" charset="0"/>
                <a:cs typeface="Open Sans" charset="0"/>
              </a:endParaRPr>
            </a:p>
          </p:txBody>
        </p:sp>
      </p:grpSp>
      <p:cxnSp>
        <p:nvCxnSpPr>
          <p:cNvPr id="55" name="Straight Connector 54">
            <a:extLst>
              <a:ext uri="{FF2B5EF4-FFF2-40B4-BE49-F238E27FC236}">
                <a16:creationId xmlns:a16="http://schemas.microsoft.com/office/drawing/2014/main" id="{F04A6D5B-C512-43F6-8853-D13870CA10B3}"/>
              </a:ext>
            </a:extLst>
          </p:cNvPr>
          <p:cNvCxnSpPr>
            <a:cxnSpLocks/>
            <a:stCxn id="7" idx="56"/>
          </p:cNvCxnSpPr>
          <p:nvPr userDrawn="1"/>
        </p:nvCxnSpPr>
        <p:spPr>
          <a:xfrm>
            <a:off x="8922139" y="4968552"/>
            <a:ext cx="326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58A89B-C4A0-4BF6-A7C2-3F1B9632BFBB}"/>
              </a:ext>
            </a:extLst>
          </p:cNvPr>
          <p:cNvCxnSpPr>
            <a:cxnSpLocks/>
          </p:cNvCxnSpPr>
          <p:nvPr userDrawn="1"/>
        </p:nvCxnSpPr>
        <p:spPr>
          <a:xfrm flipV="1">
            <a:off x="0" y="4628982"/>
            <a:ext cx="7894216" cy="809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Placeholder 58">
            <a:extLst>
              <a:ext uri="{FF2B5EF4-FFF2-40B4-BE49-F238E27FC236}">
                <a16:creationId xmlns:a16="http://schemas.microsoft.com/office/drawing/2014/main" id="{D8A7A6F7-5F58-448E-ABB3-AECDCAC6588E}"/>
              </a:ext>
            </a:extLst>
          </p:cNvPr>
          <p:cNvSpPr>
            <a:spLocks noGrp="1"/>
          </p:cNvSpPr>
          <p:nvPr>
            <p:ph type="body" sz="quarter" idx="10" hasCustomPrompt="1"/>
          </p:nvPr>
        </p:nvSpPr>
        <p:spPr>
          <a:xfrm>
            <a:off x="952500" y="1206500"/>
            <a:ext cx="5337175" cy="2257425"/>
          </a:xfrm>
        </p:spPr>
        <p:txBody>
          <a:bodyPr/>
          <a:lstStyle>
            <a:lvl1pPr marL="0" indent="0">
              <a:buNone/>
              <a:defRPr sz="6600">
                <a:latin typeface="+mj-lt"/>
              </a:defRPr>
            </a:lvl1pPr>
          </a:lstStyle>
          <a:p>
            <a:pPr lvl="0"/>
            <a:r>
              <a:rPr lang="en-US" sz="6600">
                <a:latin typeface="+mj-lt"/>
              </a:rPr>
              <a:t>Section Header</a:t>
            </a:r>
            <a:endParaRPr lang="en-US"/>
          </a:p>
        </p:txBody>
      </p:sp>
    </p:spTree>
    <p:extLst>
      <p:ext uri="{BB962C8B-B14F-4D97-AF65-F5344CB8AC3E}">
        <p14:creationId xmlns:p14="http://schemas.microsoft.com/office/powerpoint/2010/main" val="2665752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Graphic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FC2F98-5944-4C9B-A2C3-BF4DC0C7C30D}"/>
              </a:ext>
            </a:extLst>
          </p:cNvPr>
          <p:cNvGraphicFramePr>
            <a:graphicFrameLocks noChangeAspect="1"/>
          </p:cNvGraphicFramePr>
          <p:nvPr userDrawn="1">
            <p:custDataLst>
              <p:tags r:id="rId1"/>
            </p:custDataLst>
            <p:extLst>
              <p:ext uri="{D42A27DB-BD31-4B8C-83A1-F6EECF244321}">
                <p14:modId xmlns:p14="http://schemas.microsoft.com/office/powerpoint/2010/main" val="20321645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EFC2F98-5944-4C9B-A2C3-BF4DC0C7C3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9473571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12753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7521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268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402140"/>
            <a:ext cx="11188700" cy="334099"/>
          </a:xfrm>
          <a:prstGeom prst="rect">
            <a:avLst/>
          </a:prstGeom>
        </p:spPr>
        <p:txBody>
          <a:bodyPr vert="horz" lIns="0" tIns="0" rIns="0" bIns="0" rtlCol="0" anchor="t" anchorCtr="0">
            <a:noAutofit/>
          </a:bodyPr>
          <a:lstStyle>
            <a:lvl1pPr>
              <a:defRPr sz="2400">
                <a:latin typeface="+mn-lt"/>
              </a:defRPr>
            </a:lvl1pPr>
          </a:lstStyle>
          <a:p>
            <a:r>
              <a:rPr lang="en-US"/>
              <a:t>Click to add title</a:t>
            </a:r>
          </a:p>
        </p:txBody>
      </p:sp>
    </p:spTree>
    <p:extLst>
      <p:ext uri="{BB962C8B-B14F-4D97-AF65-F5344CB8AC3E}">
        <p14:creationId xmlns:p14="http://schemas.microsoft.com/office/powerpoint/2010/main" val="107581261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blipFill dpi="0" rotWithShape="1">
          <a:blip r:embed="rId2">
            <a:alphaModFix amt="43000"/>
            <a:lum/>
          </a:blip>
          <a:srcRect/>
          <a:stretch>
            <a:fillRect/>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4980" y="3048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647700"/>
            <a:ext cx="5400000" cy="5479895"/>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71171" y="5186207"/>
            <a:ext cx="4446269" cy="895983"/>
          </a:xfrm>
          <a:prstGeom prst="rect">
            <a:avLst/>
          </a:prstGeom>
        </p:spPr>
        <p:txBody>
          <a:bodyPr anchor="b" anchorCtr="0">
            <a:noAutofit/>
          </a:bodyPr>
          <a:lstStyle>
            <a:lvl1pPr algn="l">
              <a:lnSpc>
                <a:spcPts val="3200"/>
              </a:lnSpc>
              <a:defRPr sz="3200" b="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71171" y="6381750"/>
            <a:ext cx="4446269" cy="273050"/>
          </a:xfrm>
          <a:prstGeom prst="rect">
            <a:avLst/>
          </a:prstGeom>
        </p:spPr>
        <p:txBody>
          <a:bodyPr anchor="b">
            <a:noAutofit/>
          </a:bodyPr>
          <a:lstStyle>
            <a:lvl1pPr>
              <a:spcAft>
                <a:spcPts val="0"/>
              </a:spcAft>
              <a:defRPr sz="1400" b="1">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01670021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FB05972C-4EB5-02E5-D3B3-796AF5ABC9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29687584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E2C5E5-D946-48E5-D6F2-92D58B481F59}"/>
              </a:ext>
            </a:extLst>
          </p:cNvPr>
          <p:cNvSpPr>
            <a:spLocks noGrp="1"/>
          </p:cNvSpPr>
          <p:nvPr>
            <p:ph type="dt" sz="half" idx="10"/>
          </p:nvPr>
        </p:nvSpPr>
        <p:spPr/>
        <p:txBody>
          <a:bodyPr/>
          <a:lstStyle/>
          <a:p>
            <a:fld id="{A38C2663-4FA5-2E44-93E1-58F857B7AB0C}" type="datetimeFigureOut">
              <a:rPr lang="en-US" smtClean="0"/>
              <a:t>12/17/2025</a:t>
            </a:fld>
            <a:endParaRPr lang="en-US"/>
          </a:p>
        </p:txBody>
      </p:sp>
      <p:sp>
        <p:nvSpPr>
          <p:cNvPr id="3" name="Footer Placeholder 2">
            <a:extLst>
              <a:ext uri="{FF2B5EF4-FFF2-40B4-BE49-F238E27FC236}">
                <a16:creationId xmlns:a16="http://schemas.microsoft.com/office/drawing/2014/main" id="{03E81E1A-8C9F-F50D-2313-C3417590B9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453B86-6372-7816-DCC4-DD3B152B4073}"/>
              </a:ext>
            </a:extLst>
          </p:cNvPr>
          <p:cNvSpPr>
            <a:spLocks noGrp="1"/>
          </p:cNvSpPr>
          <p:nvPr>
            <p:ph type="sldNum" sz="quarter" idx="12"/>
          </p:nvPr>
        </p:nvSpPr>
        <p:spPr/>
        <p:txBody>
          <a:bodyPr/>
          <a:lstStyle/>
          <a:p>
            <a:fld id="{B7866FDE-493C-3F48-9E1B-13AD19FC3640}" type="slidenum">
              <a:rPr lang="en-US" smtClean="0"/>
              <a:t>‹#›</a:t>
            </a:fld>
            <a:endParaRPr lang="en-US"/>
          </a:p>
        </p:txBody>
      </p:sp>
    </p:spTree>
    <p:extLst>
      <p:ext uri="{BB962C8B-B14F-4D97-AF65-F5344CB8AC3E}">
        <p14:creationId xmlns:p14="http://schemas.microsoft.com/office/powerpoint/2010/main" val="29259402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Divider - teal">
    <p:bg bwMode="gray">
      <p:bgPr>
        <a:solidFill>
          <a:srgbClr val="00ABAB"/>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B7783DB-A09C-BD2E-FD4D-6A0C1909E356}"/>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7742"/>
                    </a14:imgEffect>
                    <a14:imgEffect>
                      <a14:brightnessContrast bright="-71000"/>
                    </a14:imgEffect>
                  </a14:imgLayer>
                </a14:imgProps>
              </a:ext>
              <a:ext uri="{28A0092B-C50C-407E-A947-70E740481C1C}">
                <a14:useLocalDpi xmlns:a14="http://schemas.microsoft.com/office/drawing/2010/main" val="0"/>
              </a:ext>
            </a:extLst>
          </a:blip>
          <a:srcRect t="-10915" r="755" b="16410"/>
          <a:stretch/>
        </p:blipFill>
        <p:spPr>
          <a:xfrm>
            <a:off x="1" y="-895546"/>
            <a:ext cx="12191999" cy="7753545"/>
          </a:xfrm>
          <a:prstGeom prst="rect">
            <a:avLst/>
          </a:prstGeom>
          <a:noFill/>
        </p:spPr>
      </p:pic>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268761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GettyImages-150164944">
            <a:hlinkClick r:id="" action="ppaction://media"/>
            <a:extLst>
              <a:ext uri="{FF2B5EF4-FFF2-40B4-BE49-F238E27FC236}">
                <a16:creationId xmlns:a16="http://schemas.microsoft.com/office/drawing/2014/main" id="{632A6829-200F-4493-AE4B-C24D303A33A5}"/>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1386" r="18239"/>
          <a:stretch/>
        </p:blipFill>
        <p:spPr>
          <a:xfrm>
            <a:off x="6646538" y="1145431"/>
            <a:ext cx="4901994" cy="4567137"/>
          </a:xfrm>
          <a:prstGeom prst="rect">
            <a:avLst/>
          </a:prstGeom>
        </p:spPr>
      </p:pic>
      <p:sp>
        <p:nvSpPr>
          <p:cNvPr id="9" name="Text Placeholder 8">
            <a:extLst>
              <a:ext uri="{FF2B5EF4-FFF2-40B4-BE49-F238E27FC236}">
                <a16:creationId xmlns:a16="http://schemas.microsoft.com/office/drawing/2014/main" id="{CB221644-C2FC-4C62-8CCD-2ED808D7B9CE}"/>
              </a:ext>
            </a:extLst>
          </p:cNvPr>
          <p:cNvSpPr>
            <a:spLocks noGrp="1"/>
          </p:cNvSpPr>
          <p:nvPr>
            <p:ph type="body" sz="quarter" idx="11"/>
          </p:nvPr>
        </p:nvSpPr>
        <p:spPr>
          <a:xfrm>
            <a:off x="887527" y="1244229"/>
            <a:ext cx="4901994" cy="4567137"/>
          </a:xfrm>
        </p:spPr>
        <p:txBody>
          <a:bodyPr anchor="ctr"/>
          <a:lstStyle>
            <a:lvl1pPr>
              <a:defRPr sz="4400" b="1"/>
            </a:lvl1pPr>
            <a:lvl2pPr marL="0" indent="0">
              <a:buNone/>
              <a:defRPr sz="2800" b="1"/>
            </a:lvl2pPr>
            <a:lvl3pPr marL="152400" indent="0">
              <a:buNone/>
              <a:defRPr/>
            </a:lvl3pPr>
          </a:lstStyle>
          <a:p>
            <a:pPr lvl="0"/>
            <a:r>
              <a:rPr lang="en-US"/>
              <a:t>Click to edit Master text styles</a:t>
            </a:r>
          </a:p>
          <a:p>
            <a:pPr lvl="0"/>
            <a:endParaRPr lang="en-US"/>
          </a:p>
          <a:p>
            <a:pPr lvl="1"/>
            <a:r>
              <a:rPr lang="en-US"/>
              <a:t>Second level</a:t>
            </a:r>
          </a:p>
        </p:txBody>
      </p:sp>
    </p:spTree>
    <p:extLst>
      <p:ext uri="{BB962C8B-B14F-4D97-AF65-F5344CB8AC3E}">
        <p14:creationId xmlns:p14="http://schemas.microsoft.com/office/powerpoint/2010/main" val="105244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E330-80A3-4D89-9A00-4BEDCE1F28C2}"/>
              </a:ext>
            </a:extLst>
          </p:cNvPr>
          <p:cNvSpPr>
            <a:spLocks noGrp="1"/>
          </p:cNvSpPr>
          <p:nvPr>
            <p:ph type="title"/>
          </p:nvPr>
        </p:nvSpPr>
        <p:spPr/>
        <p:txBody>
          <a:bodyPr anchor="ctr"/>
          <a:lstStyle/>
          <a:p>
            <a:r>
              <a:rPr lang="en-US"/>
              <a:t>Click to edit Master title style</a:t>
            </a:r>
          </a:p>
        </p:txBody>
      </p:sp>
      <p:sp>
        <p:nvSpPr>
          <p:cNvPr id="5" name="Table Placeholder 4">
            <a:extLst>
              <a:ext uri="{FF2B5EF4-FFF2-40B4-BE49-F238E27FC236}">
                <a16:creationId xmlns:a16="http://schemas.microsoft.com/office/drawing/2014/main" id="{3CBB603C-595A-4834-86FF-3AA7EA1B8D41}"/>
              </a:ext>
            </a:extLst>
          </p:cNvPr>
          <p:cNvSpPr>
            <a:spLocks noGrp="1"/>
          </p:cNvSpPr>
          <p:nvPr>
            <p:ph type="tbl" sz="quarter" idx="10"/>
          </p:nvPr>
        </p:nvSpPr>
        <p:spPr>
          <a:xfrm>
            <a:off x="563526" y="1647825"/>
            <a:ext cx="10760112" cy="4071938"/>
          </a:xfrm>
        </p:spPr>
        <p:txBody>
          <a:bodyPr/>
          <a:lstStyle/>
          <a:p>
            <a:endParaRPr lang="en-US"/>
          </a:p>
        </p:txBody>
      </p:sp>
    </p:spTree>
    <p:extLst>
      <p:ext uri="{BB962C8B-B14F-4D97-AF65-F5344CB8AC3E}">
        <p14:creationId xmlns:p14="http://schemas.microsoft.com/office/powerpoint/2010/main" val="143909266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w Watermark">
    <p:bg bwMode="gray">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accessory, umbrella, rain&#10;&#10;Description automatically generated">
            <a:extLst>
              <a:ext uri="{FF2B5EF4-FFF2-40B4-BE49-F238E27FC236}">
                <a16:creationId xmlns:a16="http://schemas.microsoft.com/office/drawing/2014/main" id="{A6548C00-6DA6-4A1A-95F2-C065FCF46AFE}"/>
              </a:ext>
            </a:extLst>
          </p:cNvPr>
          <p:cNvPicPr>
            <a:picLocks noChangeAspect="1"/>
          </p:cNvPicPr>
          <p:nvPr userDrawn="1"/>
        </p:nvPicPr>
        <p:blipFill rotWithShape="1">
          <a:blip r:embed="rId2">
            <a:duotone>
              <a:schemeClr val="accent1">
                <a:shade val="45000"/>
                <a:satMod val="135000"/>
              </a:schemeClr>
              <a:prstClr val="white"/>
            </a:duotone>
            <a:alphaModFix amt="20000"/>
          </a:blip>
          <a:srcRect l="5676" t="4950" r="5250" b="5976"/>
          <a:stretch/>
        </p:blipFill>
        <p:spPr>
          <a:xfrm>
            <a:off x="6926318" y="812742"/>
            <a:ext cx="5232606" cy="5232516"/>
          </a:xfrm>
          <a:prstGeom prst="ellipse">
            <a:avLst/>
          </a:prstGeom>
          <a:ln>
            <a:noFill/>
          </a:ln>
          <a:effectLst>
            <a:softEdge rad="112500"/>
          </a:effectLst>
        </p:spPr>
      </p:pic>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922143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teal - Transportation">
    <p:bg bwMode="gray">
      <p:bgPr>
        <a:solidFill>
          <a:srgbClr val="52938A"/>
        </a:solidFill>
        <a:effectLst/>
      </p:bgPr>
    </p:bg>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D0A3C0D7-419F-4091-AC97-FE9373F2D50B}"/>
              </a:ext>
            </a:extLst>
          </p:cNvPr>
          <p:cNvPicPr>
            <a:picLocks noChangeAspect="1"/>
          </p:cNvPicPr>
          <p:nvPr userDrawn="1"/>
        </p:nvPicPr>
        <p:blipFill rotWithShape="1">
          <a:blip r:embed="rId2">
            <a:duotone>
              <a:prstClr val="black"/>
              <a:schemeClr val="accent5">
                <a:tint val="45000"/>
                <a:satMod val="400000"/>
              </a:schemeClr>
            </a:duotone>
            <a:alphaModFix amt="20000"/>
          </a:blip>
          <a:srcRect l="31216" t="4921" r="30530" b="4878"/>
          <a:stretch/>
        </p:blipFill>
        <p:spPr>
          <a:xfrm>
            <a:off x="7043738" y="854868"/>
            <a:ext cx="5148262" cy="5148262"/>
          </a:xfrm>
          <a:prstGeom prst="ellipse">
            <a:avLst/>
          </a:prstGeom>
          <a:ln>
            <a:noFill/>
          </a:ln>
          <a:effectLst>
            <a:softEdge rad="317500"/>
          </a:effectLst>
        </p:spPr>
      </p:pic>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5692763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0964406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3174992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477257" y="684903"/>
            <a:ext cx="11244843"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477257" y="238607"/>
            <a:ext cx="11244843"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0035275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0B97-2FCA-0591-38DD-745375AC60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81CB37-27E0-D911-FBF0-AC6D491F7E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90201-574B-DD91-37EC-4692CE3C75C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274342-3345-8285-077C-36E46C667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74554-2232-8A8B-F75C-FB3007604B51}"/>
              </a:ext>
            </a:extLst>
          </p:cNvPr>
          <p:cNvSpPr>
            <a:spLocks noGrp="1"/>
          </p:cNvSpPr>
          <p:nvPr>
            <p:ph type="sldNum" sz="quarter" idx="12"/>
          </p:nvPr>
        </p:nvSpPr>
        <p:spPr/>
        <p:txBody>
          <a:bodyPr/>
          <a:lstStyle/>
          <a:p>
            <a:fld id="{70A2199B-47F5-4460-9942-770E83B27510}" type="slidenum">
              <a:rPr lang="en-US" smtClean="0"/>
              <a:t>‹#›</a:t>
            </a:fld>
            <a:endParaRPr lang="en-US"/>
          </a:p>
        </p:txBody>
      </p:sp>
    </p:spTree>
    <p:extLst>
      <p:ext uri="{BB962C8B-B14F-4D97-AF65-F5344CB8AC3E}">
        <p14:creationId xmlns:p14="http://schemas.microsoft.com/office/powerpoint/2010/main" val="27173574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664344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19D0-7618-DD80-64A4-C62CCFD804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70CB9A-46E8-189F-034D-499FDFCCD3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625354-4D0F-093D-C462-3C717F9458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1BB826-50C6-06A5-9DAB-A28802EFEA78}"/>
              </a:ext>
            </a:extLst>
          </p:cNvPr>
          <p:cNvSpPr>
            <a:spLocks noGrp="1"/>
          </p:cNvSpPr>
          <p:nvPr>
            <p:ph type="dt" sz="half" idx="10"/>
          </p:nvPr>
        </p:nvSpPr>
        <p:spPr/>
        <p:txBody>
          <a:bodyPr/>
          <a:lstStyle/>
          <a:p>
            <a:fld id="{A38C2663-4FA5-2E44-93E1-58F857B7AB0C}" type="datetimeFigureOut">
              <a:rPr lang="en-US" smtClean="0"/>
              <a:t>12/17/2025</a:t>
            </a:fld>
            <a:endParaRPr lang="en-US"/>
          </a:p>
        </p:txBody>
      </p:sp>
      <p:sp>
        <p:nvSpPr>
          <p:cNvPr id="6" name="Footer Placeholder 5">
            <a:extLst>
              <a:ext uri="{FF2B5EF4-FFF2-40B4-BE49-F238E27FC236}">
                <a16:creationId xmlns:a16="http://schemas.microsoft.com/office/drawing/2014/main" id="{858294EF-8E4D-AAF6-53C6-D6F097300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3A7435-434A-98DB-EAF9-E1766B091041}"/>
              </a:ext>
            </a:extLst>
          </p:cNvPr>
          <p:cNvSpPr>
            <a:spLocks noGrp="1"/>
          </p:cNvSpPr>
          <p:nvPr>
            <p:ph type="sldNum" sz="quarter" idx="12"/>
          </p:nvPr>
        </p:nvSpPr>
        <p:spPr/>
        <p:txBody>
          <a:bodyPr/>
          <a:lstStyle/>
          <a:p>
            <a:fld id="{B7866FDE-493C-3F48-9E1B-13AD19FC3640}" type="slidenum">
              <a:rPr lang="en-US" smtClean="0"/>
              <a:t>‹#›</a:t>
            </a:fld>
            <a:endParaRPr lang="en-US"/>
          </a:p>
        </p:txBody>
      </p:sp>
    </p:spTree>
    <p:extLst>
      <p:ext uri="{BB962C8B-B14F-4D97-AF65-F5344CB8AC3E}">
        <p14:creationId xmlns:p14="http://schemas.microsoft.com/office/powerpoint/2010/main" val="5181470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174592117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22177726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Right, Subhead &amp; Breadcrumb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2470256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6714451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solidFill>
          <a:srgbClr val="FDD3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4B521E-45B1-4DF5-AF83-CF81FF72A0AD}"/>
              </a:ext>
            </a:extLst>
          </p:cNvPr>
          <p:cNvGraphicFramePr>
            <a:graphicFrameLocks noChangeAspect="1"/>
          </p:cNvGraphicFramePr>
          <p:nvPr userDrawn="1">
            <p:custDataLst>
              <p:tags r:id="rId1"/>
            </p:custDataLst>
            <p:extLst>
              <p:ext uri="{D42A27DB-BD31-4B8C-83A1-F6EECF244321}">
                <p14:modId xmlns:p14="http://schemas.microsoft.com/office/powerpoint/2010/main" val="13501294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44B521E-45B1-4DF5-AF83-CF81FF72A0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B9F01BCD-D0E7-4C16-818C-FDF6C61207F4}"/>
              </a:ext>
            </a:extLst>
          </p:cNvPr>
          <p:cNvGrpSpPr/>
          <p:nvPr userDrawn="1"/>
        </p:nvGrpSpPr>
        <p:grpSpPr>
          <a:xfrm>
            <a:off x="6591045" y="2239972"/>
            <a:ext cx="2452738" cy="2728580"/>
            <a:chOff x="6953285" y="3278976"/>
            <a:chExt cx="1506831" cy="1682464"/>
          </a:xfrm>
        </p:grpSpPr>
        <p:grpSp>
          <p:nvGrpSpPr>
            <p:cNvPr id="5" name="Group 4">
              <a:extLst>
                <a:ext uri="{FF2B5EF4-FFF2-40B4-BE49-F238E27FC236}">
                  <a16:creationId xmlns:a16="http://schemas.microsoft.com/office/drawing/2014/main" id="{035AD732-4189-4F7D-8A59-BEA1A0C74690}"/>
                </a:ext>
              </a:extLst>
            </p:cNvPr>
            <p:cNvGrpSpPr>
              <a:grpSpLocks noChangeAspect="1"/>
            </p:cNvGrpSpPr>
            <p:nvPr/>
          </p:nvGrpSpPr>
          <p:grpSpPr>
            <a:xfrm>
              <a:off x="7291345" y="3278976"/>
              <a:ext cx="1168771" cy="1682464"/>
              <a:chOff x="5614264" y="2194216"/>
              <a:chExt cx="2755900" cy="3967163"/>
            </a:xfrm>
          </p:grpSpPr>
          <p:sp>
            <p:nvSpPr>
              <p:cNvPr id="7" name="Freeform 55">
                <a:extLst>
                  <a:ext uri="{FF2B5EF4-FFF2-40B4-BE49-F238E27FC236}">
                    <a16:creationId xmlns:a16="http://schemas.microsoft.com/office/drawing/2014/main" id="{4E44469E-381F-4E01-A7CB-1C0D52CCBF54}"/>
                  </a:ext>
                </a:extLst>
              </p:cNvPr>
              <p:cNvSpPr>
                <a:spLocks/>
              </p:cNvSpPr>
              <p:nvPr/>
            </p:nvSpPr>
            <p:spPr bwMode="auto">
              <a:xfrm>
                <a:off x="5614264" y="2194216"/>
                <a:ext cx="2755900" cy="3967163"/>
              </a:xfrm>
              <a:custGeom>
                <a:avLst/>
                <a:gdLst>
                  <a:gd name="T0" fmla="*/ 1484 w 1736"/>
                  <a:gd name="T1" fmla="*/ 1601 h 2499"/>
                  <a:gd name="T2" fmla="*/ 1675 w 1736"/>
                  <a:gd name="T3" fmla="*/ 999 h 2499"/>
                  <a:gd name="T4" fmla="*/ 1696 w 1736"/>
                  <a:gd name="T5" fmla="*/ 908 h 2499"/>
                  <a:gd name="T6" fmla="*/ 1705 w 1736"/>
                  <a:gd name="T7" fmla="*/ 815 h 2499"/>
                  <a:gd name="T8" fmla="*/ 1705 w 1736"/>
                  <a:gd name="T9" fmla="*/ 745 h 2499"/>
                  <a:gd name="T10" fmla="*/ 1690 w 1736"/>
                  <a:gd name="T11" fmla="*/ 632 h 2499"/>
                  <a:gd name="T12" fmla="*/ 1660 w 1736"/>
                  <a:gd name="T13" fmla="*/ 526 h 2499"/>
                  <a:gd name="T14" fmla="*/ 1614 w 1736"/>
                  <a:gd name="T15" fmla="*/ 424 h 2499"/>
                  <a:gd name="T16" fmla="*/ 1555 w 1736"/>
                  <a:gd name="T17" fmla="*/ 334 h 2499"/>
                  <a:gd name="T18" fmla="*/ 1484 w 1736"/>
                  <a:gd name="T19" fmla="*/ 252 h 2499"/>
                  <a:gd name="T20" fmla="*/ 1403 w 1736"/>
                  <a:gd name="T21" fmla="*/ 180 h 2499"/>
                  <a:gd name="T22" fmla="*/ 1310 w 1736"/>
                  <a:gd name="T23" fmla="*/ 122 h 2499"/>
                  <a:gd name="T24" fmla="*/ 1210 w 1736"/>
                  <a:gd name="T25" fmla="*/ 76 h 2499"/>
                  <a:gd name="T26" fmla="*/ 1103 w 1736"/>
                  <a:gd name="T27" fmla="*/ 46 h 2499"/>
                  <a:gd name="T28" fmla="*/ 990 w 1736"/>
                  <a:gd name="T29" fmla="*/ 32 h 2499"/>
                  <a:gd name="T30" fmla="*/ 914 w 1736"/>
                  <a:gd name="T31" fmla="*/ 32 h 2499"/>
                  <a:gd name="T32" fmla="*/ 801 w 1736"/>
                  <a:gd name="T33" fmla="*/ 46 h 2499"/>
                  <a:gd name="T34" fmla="*/ 693 w 1736"/>
                  <a:gd name="T35" fmla="*/ 76 h 2499"/>
                  <a:gd name="T36" fmla="*/ 593 w 1736"/>
                  <a:gd name="T37" fmla="*/ 122 h 2499"/>
                  <a:gd name="T38" fmla="*/ 500 w 1736"/>
                  <a:gd name="T39" fmla="*/ 180 h 2499"/>
                  <a:gd name="T40" fmla="*/ 419 w 1736"/>
                  <a:gd name="T41" fmla="*/ 252 h 2499"/>
                  <a:gd name="T42" fmla="*/ 349 w 1736"/>
                  <a:gd name="T43" fmla="*/ 334 h 2499"/>
                  <a:gd name="T44" fmla="*/ 289 w 1736"/>
                  <a:gd name="T45" fmla="*/ 424 h 2499"/>
                  <a:gd name="T46" fmla="*/ 243 w 1736"/>
                  <a:gd name="T47" fmla="*/ 526 h 2499"/>
                  <a:gd name="T48" fmla="*/ 213 w 1736"/>
                  <a:gd name="T49" fmla="*/ 632 h 2499"/>
                  <a:gd name="T50" fmla="*/ 198 w 1736"/>
                  <a:gd name="T51" fmla="*/ 745 h 2499"/>
                  <a:gd name="T52" fmla="*/ 197 w 1736"/>
                  <a:gd name="T53" fmla="*/ 882 h 2499"/>
                  <a:gd name="T54" fmla="*/ 265 w 1736"/>
                  <a:gd name="T55" fmla="*/ 1845 h 2499"/>
                  <a:gd name="T56" fmla="*/ 658 w 1736"/>
                  <a:gd name="T57" fmla="*/ 2188 h 2499"/>
                  <a:gd name="T58" fmla="*/ 198 w 1736"/>
                  <a:gd name="T59" fmla="*/ 1391 h 2499"/>
                  <a:gd name="T60" fmla="*/ 167 w 1736"/>
                  <a:gd name="T61" fmla="*/ 784 h 2499"/>
                  <a:gd name="T62" fmla="*/ 172 w 1736"/>
                  <a:gd name="T63" fmla="*/ 704 h 2499"/>
                  <a:gd name="T64" fmla="*/ 193 w 1736"/>
                  <a:gd name="T65" fmla="*/ 589 h 2499"/>
                  <a:gd name="T66" fmla="*/ 230 w 1736"/>
                  <a:gd name="T67" fmla="*/ 480 h 2499"/>
                  <a:gd name="T68" fmla="*/ 282 w 1736"/>
                  <a:gd name="T69" fmla="*/ 378 h 2499"/>
                  <a:gd name="T70" fmla="*/ 347 w 1736"/>
                  <a:gd name="T71" fmla="*/ 285 h 2499"/>
                  <a:gd name="T72" fmla="*/ 424 w 1736"/>
                  <a:gd name="T73" fmla="*/ 204 h 2499"/>
                  <a:gd name="T74" fmla="*/ 513 w 1736"/>
                  <a:gd name="T75" fmla="*/ 133 h 2499"/>
                  <a:gd name="T76" fmla="*/ 612 w 1736"/>
                  <a:gd name="T77" fmla="*/ 78 h 2499"/>
                  <a:gd name="T78" fmla="*/ 719 w 1736"/>
                  <a:gd name="T79" fmla="*/ 35 h 2499"/>
                  <a:gd name="T80" fmla="*/ 832 w 1736"/>
                  <a:gd name="T81" fmla="*/ 9 h 2499"/>
                  <a:gd name="T82" fmla="*/ 953 w 1736"/>
                  <a:gd name="T83" fmla="*/ 0 h 2499"/>
                  <a:gd name="T84" fmla="*/ 1032 w 1736"/>
                  <a:gd name="T85" fmla="*/ 4 h 2499"/>
                  <a:gd name="T86" fmla="*/ 1147 w 1736"/>
                  <a:gd name="T87" fmla="*/ 24 h 2499"/>
                  <a:gd name="T88" fmla="*/ 1256 w 1736"/>
                  <a:gd name="T89" fmla="*/ 61 h 2499"/>
                  <a:gd name="T90" fmla="*/ 1358 w 1736"/>
                  <a:gd name="T91" fmla="*/ 113 h 2499"/>
                  <a:gd name="T92" fmla="*/ 1451 w 1736"/>
                  <a:gd name="T93" fmla="*/ 180 h 2499"/>
                  <a:gd name="T94" fmla="*/ 1532 w 1736"/>
                  <a:gd name="T95" fmla="*/ 258 h 2499"/>
                  <a:gd name="T96" fmla="*/ 1601 w 1736"/>
                  <a:gd name="T97" fmla="*/ 346 h 2499"/>
                  <a:gd name="T98" fmla="*/ 1658 w 1736"/>
                  <a:gd name="T99" fmla="*/ 445 h 2499"/>
                  <a:gd name="T100" fmla="*/ 1701 w 1736"/>
                  <a:gd name="T101" fmla="*/ 552 h 2499"/>
                  <a:gd name="T102" fmla="*/ 1727 w 1736"/>
                  <a:gd name="T103" fmla="*/ 665 h 2499"/>
                  <a:gd name="T104" fmla="*/ 1736 w 1736"/>
                  <a:gd name="T105" fmla="*/ 784 h 2499"/>
                  <a:gd name="T106" fmla="*/ 1733 w 1736"/>
                  <a:gd name="T107" fmla="*/ 849 h 2499"/>
                  <a:gd name="T108" fmla="*/ 1720 w 1736"/>
                  <a:gd name="T109" fmla="*/ 945 h 2499"/>
                  <a:gd name="T110" fmla="*/ 1694 w 1736"/>
                  <a:gd name="T111" fmla="*/ 1038 h 2499"/>
                  <a:gd name="T112" fmla="*/ 1625 w 1736"/>
                  <a:gd name="T113" fmla="*/ 24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6" h="2499">
                    <a:moveTo>
                      <a:pt x="1625" y="2499"/>
                    </a:moveTo>
                    <a:lnTo>
                      <a:pt x="1484" y="1603"/>
                    </a:lnTo>
                    <a:lnTo>
                      <a:pt x="1484" y="1601"/>
                    </a:lnTo>
                    <a:lnTo>
                      <a:pt x="1664" y="1028"/>
                    </a:lnTo>
                    <a:lnTo>
                      <a:pt x="1664" y="1028"/>
                    </a:lnTo>
                    <a:lnTo>
                      <a:pt x="1675" y="999"/>
                    </a:lnTo>
                    <a:lnTo>
                      <a:pt x="1683" y="969"/>
                    </a:lnTo>
                    <a:lnTo>
                      <a:pt x="1690" y="939"/>
                    </a:lnTo>
                    <a:lnTo>
                      <a:pt x="1696" y="908"/>
                    </a:lnTo>
                    <a:lnTo>
                      <a:pt x="1699" y="878"/>
                    </a:lnTo>
                    <a:lnTo>
                      <a:pt x="1703" y="847"/>
                    </a:lnTo>
                    <a:lnTo>
                      <a:pt x="1705" y="815"/>
                    </a:lnTo>
                    <a:lnTo>
                      <a:pt x="1705" y="784"/>
                    </a:lnTo>
                    <a:lnTo>
                      <a:pt x="1705" y="784"/>
                    </a:lnTo>
                    <a:lnTo>
                      <a:pt x="1705" y="745"/>
                    </a:lnTo>
                    <a:lnTo>
                      <a:pt x="1701" y="708"/>
                    </a:lnTo>
                    <a:lnTo>
                      <a:pt x="1697" y="669"/>
                    </a:lnTo>
                    <a:lnTo>
                      <a:pt x="1690" y="632"/>
                    </a:lnTo>
                    <a:lnTo>
                      <a:pt x="1683" y="597"/>
                    </a:lnTo>
                    <a:lnTo>
                      <a:pt x="1671" y="560"/>
                    </a:lnTo>
                    <a:lnTo>
                      <a:pt x="1660" y="526"/>
                    </a:lnTo>
                    <a:lnTo>
                      <a:pt x="1645" y="491"/>
                    </a:lnTo>
                    <a:lnTo>
                      <a:pt x="1631" y="458"/>
                    </a:lnTo>
                    <a:lnTo>
                      <a:pt x="1614" y="424"/>
                    </a:lnTo>
                    <a:lnTo>
                      <a:pt x="1595" y="393"/>
                    </a:lnTo>
                    <a:lnTo>
                      <a:pt x="1577" y="363"/>
                    </a:lnTo>
                    <a:lnTo>
                      <a:pt x="1555" y="334"/>
                    </a:lnTo>
                    <a:lnTo>
                      <a:pt x="1532" y="306"/>
                    </a:lnTo>
                    <a:lnTo>
                      <a:pt x="1510" y="278"/>
                    </a:lnTo>
                    <a:lnTo>
                      <a:pt x="1484" y="252"/>
                    </a:lnTo>
                    <a:lnTo>
                      <a:pt x="1458" y="226"/>
                    </a:lnTo>
                    <a:lnTo>
                      <a:pt x="1431" y="202"/>
                    </a:lnTo>
                    <a:lnTo>
                      <a:pt x="1403" y="180"/>
                    </a:lnTo>
                    <a:lnTo>
                      <a:pt x="1373" y="159"/>
                    </a:lnTo>
                    <a:lnTo>
                      <a:pt x="1342" y="139"/>
                    </a:lnTo>
                    <a:lnTo>
                      <a:pt x="1310" y="122"/>
                    </a:lnTo>
                    <a:lnTo>
                      <a:pt x="1279" y="106"/>
                    </a:lnTo>
                    <a:lnTo>
                      <a:pt x="1245" y="89"/>
                    </a:lnTo>
                    <a:lnTo>
                      <a:pt x="1210" y="76"/>
                    </a:lnTo>
                    <a:lnTo>
                      <a:pt x="1175" y="65"/>
                    </a:lnTo>
                    <a:lnTo>
                      <a:pt x="1140" y="54"/>
                    </a:lnTo>
                    <a:lnTo>
                      <a:pt x="1103" y="46"/>
                    </a:lnTo>
                    <a:lnTo>
                      <a:pt x="1066" y="39"/>
                    </a:lnTo>
                    <a:lnTo>
                      <a:pt x="1028" y="35"/>
                    </a:lnTo>
                    <a:lnTo>
                      <a:pt x="990" y="32"/>
                    </a:lnTo>
                    <a:lnTo>
                      <a:pt x="953" y="30"/>
                    </a:lnTo>
                    <a:lnTo>
                      <a:pt x="953" y="30"/>
                    </a:lnTo>
                    <a:lnTo>
                      <a:pt x="914" y="32"/>
                    </a:lnTo>
                    <a:lnTo>
                      <a:pt x="875" y="35"/>
                    </a:lnTo>
                    <a:lnTo>
                      <a:pt x="838" y="39"/>
                    </a:lnTo>
                    <a:lnTo>
                      <a:pt x="801" y="46"/>
                    </a:lnTo>
                    <a:lnTo>
                      <a:pt x="764" y="54"/>
                    </a:lnTo>
                    <a:lnTo>
                      <a:pt x="728" y="65"/>
                    </a:lnTo>
                    <a:lnTo>
                      <a:pt x="693" y="76"/>
                    </a:lnTo>
                    <a:lnTo>
                      <a:pt x="658" y="89"/>
                    </a:lnTo>
                    <a:lnTo>
                      <a:pt x="625" y="106"/>
                    </a:lnTo>
                    <a:lnTo>
                      <a:pt x="593" y="122"/>
                    </a:lnTo>
                    <a:lnTo>
                      <a:pt x="562" y="139"/>
                    </a:lnTo>
                    <a:lnTo>
                      <a:pt x="530" y="159"/>
                    </a:lnTo>
                    <a:lnTo>
                      <a:pt x="500" y="180"/>
                    </a:lnTo>
                    <a:lnTo>
                      <a:pt x="473" y="202"/>
                    </a:lnTo>
                    <a:lnTo>
                      <a:pt x="445" y="226"/>
                    </a:lnTo>
                    <a:lnTo>
                      <a:pt x="419" y="252"/>
                    </a:lnTo>
                    <a:lnTo>
                      <a:pt x="395" y="278"/>
                    </a:lnTo>
                    <a:lnTo>
                      <a:pt x="371" y="306"/>
                    </a:lnTo>
                    <a:lnTo>
                      <a:pt x="349" y="334"/>
                    </a:lnTo>
                    <a:lnTo>
                      <a:pt x="326" y="363"/>
                    </a:lnTo>
                    <a:lnTo>
                      <a:pt x="308" y="393"/>
                    </a:lnTo>
                    <a:lnTo>
                      <a:pt x="289" y="424"/>
                    </a:lnTo>
                    <a:lnTo>
                      <a:pt x="273" y="458"/>
                    </a:lnTo>
                    <a:lnTo>
                      <a:pt x="258" y="491"/>
                    </a:lnTo>
                    <a:lnTo>
                      <a:pt x="243" y="526"/>
                    </a:lnTo>
                    <a:lnTo>
                      <a:pt x="232" y="560"/>
                    </a:lnTo>
                    <a:lnTo>
                      <a:pt x="223" y="597"/>
                    </a:lnTo>
                    <a:lnTo>
                      <a:pt x="213" y="632"/>
                    </a:lnTo>
                    <a:lnTo>
                      <a:pt x="206" y="669"/>
                    </a:lnTo>
                    <a:lnTo>
                      <a:pt x="202" y="708"/>
                    </a:lnTo>
                    <a:lnTo>
                      <a:pt x="198" y="745"/>
                    </a:lnTo>
                    <a:lnTo>
                      <a:pt x="198" y="784"/>
                    </a:lnTo>
                    <a:lnTo>
                      <a:pt x="197" y="878"/>
                    </a:lnTo>
                    <a:lnTo>
                      <a:pt x="197" y="882"/>
                    </a:lnTo>
                    <a:lnTo>
                      <a:pt x="41" y="1360"/>
                    </a:lnTo>
                    <a:lnTo>
                      <a:pt x="226" y="1360"/>
                    </a:lnTo>
                    <a:lnTo>
                      <a:pt x="265" y="1845"/>
                    </a:lnTo>
                    <a:lnTo>
                      <a:pt x="632" y="1801"/>
                    </a:lnTo>
                    <a:lnTo>
                      <a:pt x="688" y="2183"/>
                    </a:lnTo>
                    <a:lnTo>
                      <a:pt x="658" y="2188"/>
                    </a:lnTo>
                    <a:lnTo>
                      <a:pt x="606" y="1834"/>
                    </a:lnTo>
                    <a:lnTo>
                      <a:pt x="237" y="1879"/>
                    </a:lnTo>
                    <a:lnTo>
                      <a:pt x="198" y="1391"/>
                    </a:lnTo>
                    <a:lnTo>
                      <a:pt x="0" y="1391"/>
                    </a:lnTo>
                    <a:lnTo>
                      <a:pt x="167" y="875"/>
                    </a:lnTo>
                    <a:lnTo>
                      <a:pt x="167" y="784"/>
                    </a:lnTo>
                    <a:lnTo>
                      <a:pt x="167" y="784"/>
                    </a:lnTo>
                    <a:lnTo>
                      <a:pt x="169" y="743"/>
                    </a:lnTo>
                    <a:lnTo>
                      <a:pt x="172" y="704"/>
                    </a:lnTo>
                    <a:lnTo>
                      <a:pt x="176" y="665"/>
                    </a:lnTo>
                    <a:lnTo>
                      <a:pt x="184" y="626"/>
                    </a:lnTo>
                    <a:lnTo>
                      <a:pt x="193" y="589"/>
                    </a:lnTo>
                    <a:lnTo>
                      <a:pt x="202" y="552"/>
                    </a:lnTo>
                    <a:lnTo>
                      <a:pt x="215" y="515"/>
                    </a:lnTo>
                    <a:lnTo>
                      <a:pt x="230" y="480"/>
                    </a:lnTo>
                    <a:lnTo>
                      <a:pt x="245" y="445"/>
                    </a:lnTo>
                    <a:lnTo>
                      <a:pt x="263" y="411"/>
                    </a:lnTo>
                    <a:lnTo>
                      <a:pt x="282" y="378"/>
                    </a:lnTo>
                    <a:lnTo>
                      <a:pt x="302" y="346"/>
                    </a:lnTo>
                    <a:lnTo>
                      <a:pt x="324" y="315"/>
                    </a:lnTo>
                    <a:lnTo>
                      <a:pt x="347" y="285"/>
                    </a:lnTo>
                    <a:lnTo>
                      <a:pt x="371" y="258"/>
                    </a:lnTo>
                    <a:lnTo>
                      <a:pt x="397" y="230"/>
                    </a:lnTo>
                    <a:lnTo>
                      <a:pt x="424" y="204"/>
                    </a:lnTo>
                    <a:lnTo>
                      <a:pt x="454" y="180"/>
                    </a:lnTo>
                    <a:lnTo>
                      <a:pt x="484" y="156"/>
                    </a:lnTo>
                    <a:lnTo>
                      <a:pt x="513" y="133"/>
                    </a:lnTo>
                    <a:lnTo>
                      <a:pt x="545" y="113"/>
                    </a:lnTo>
                    <a:lnTo>
                      <a:pt x="578" y="95"/>
                    </a:lnTo>
                    <a:lnTo>
                      <a:pt x="612" y="78"/>
                    </a:lnTo>
                    <a:lnTo>
                      <a:pt x="647" y="61"/>
                    </a:lnTo>
                    <a:lnTo>
                      <a:pt x="682" y="48"/>
                    </a:lnTo>
                    <a:lnTo>
                      <a:pt x="719" y="35"/>
                    </a:lnTo>
                    <a:lnTo>
                      <a:pt x="756" y="24"/>
                    </a:lnTo>
                    <a:lnTo>
                      <a:pt x="793" y="17"/>
                    </a:lnTo>
                    <a:lnTo>
                      <a:pt x="832" y="9"/>
                    </a:lnTo>
                    <a:lnTo>
                      <a:pt x="871" y="4"/>
                    </a:lnTo>
                    <a:lnTo>
                      <a:pt x="912" y="2"/>
                    </a:lnTo>
                    <a:lnTo>
                      <a:pt x="953" y="0"/>
                    </a:lnTo>
                    <a:lnTo>
                      <a:pt x="953" y="0"/>
                    </a:lnTo>
                    <a:lnTo>
                      <a:pt x="991" y="2"/>
                    </a:lnTo>
                    <a:lnTo>
                      <a:pt x="1032" y="4"/>
                    </a:lnTo>
                    <a:lnTo>
                      <a:pt x="1071" y="9"/>
                    </a:lnTo>
                    <a:lnTo>
                      <a:pt x="1110" y="17"/>
                    </a:lnTo>
                    <a:lnTo>
                      <a:pt x="1147" y="24"/>
                    </a:lnTo>
                    <a:lnTo>
                      <a:pt x="1184" y="35"/>
                    </a:lnTo>
                    <a:lnTo>
                      <a:pt x="1221" y="48"/>
                    </a:lnTo>
                    <a:lnTo>
                      <a:pt x="1256" y="61"/>
                    </a:lnTo>
                    <a:lnTo>
                      <a:pt x="1292" y="78"/>
                    </a:lnTo>
                    <a:lnTo>
                      <a:pt x="1325" y="95"/>
                    </a:lnTo>
                    <a:lnTo>
                      <a:pt x="1358" y="113"/>
                    </a:lnTo>
                    <a:lnTo>
                      <a:pt x="1390" y="133"/>
                    </a:lnTo>
                    <a:lnTo>
                      <a:pt x="1421" y="156"/>
                    </a:lnTo>
                    <a:lnTo>
                      <a:pt x="1451" y="180"/>
                    </a:lnTo>
                    <a:lnTo>
                      <a:pt x="1479" y="204"/>
                    </a:lnTo>
                    <a:lnTo>
                      <a:pt x="1507" y="230"/>
                    </a:lnTo>
                    <a:lnTo>
                      <a:pt x="1532" y="258"/>
                    </a:lnTo>
                    <a:lnTo>
                      <a:pt x="1557" y="285"/>
                    </a:lnTo>
                    <a:lnTo>
                      <a:pt x="1581" y="315"/>
                    </a:lnTo>
                    <a:lnTo>
                      <a:pt x="1601" y="346"/>
                    </a:lnTo>
                    <a:lnTo>
                      <a:pt x="1621" y="378"/>
                    </a:lnTo>
                    <a:lnTo>
                      <a:pt x="1642" y="411"/>
                    </a:lnTo>
                    <a:lnTo>
                      <a:pt x="1658" y="445"/>
                    </a:lnTo>
                    <a:lnTo>
                      <a:pt x="1673" y="480"/>
                    </a:lnTo>
                    <a:lnTo>
                      <a:pt x="1688" y="515"/>
                    </a:lnTo>
                    <a:lnTo>
                      <a:pt x="1701" y="552"/>
                    </a:lnTo>
                    <a:lnTo>
                      <a:pt x="1710" y="589"/>
                    </a:lnTo>
                    <a:lnTo>
                      <a:pt x="1720" y="626"/>
                    </a:lnTo>
                    <a:lnTo>
                      <a:pt x="1727" y="665"/>
                    </a:lnTo>
                    <a:lnTo>
                      <a:pt x="1733" y="704"/>
                    </a:lnTo>
                    <a:lnTo>
                      <a:pt x="1734" y="745"/>
                    </a:lnTo>
                    <a:lnTo>
                      <a:pt x="1736" y="784"/>
                    </a:lnTo>
                    <a:lnTo>
                      <a:pt x="1736" y="784"/>
                    </a:lnTo>
                    <a:lnTo>
                      <a:pt x="1734" y="817"/>
                    </a:lnTo>
                    <a:lnTo>
                      <a:pt x="1733" y="849"/>
                    </a:lnTo>
                    <a:lnTo>
                      <a:pt x="1731" y="882"/>
                    </a:lnTo>
                    <a:lnTo>
                      <a:pt x="1725" y="913"/>
                    </a:lnTo>
                    <a:lnTo>
                      <a:pt x="1720" y="945"/>
                    </a:lnTo>
                    <a:lnTo>
                      <a:pt x="1712" y="976"/>
                    </a:lnTo>
                    <a:lnTo>
                      <a:pt x="1703" y="1008"/>
                    </a:lnTo>
                    <a:lnTo>
                      <a:pt x="1694" y="1038"/>
                    </a:lnTo>
                    <a:lnTo>
                      <a:pt x="1516" y="1604"/>
                    </a:lnTo>
                    <a:lnTo>
                      <a:pt x="1657" y="2494"/>
                    </a:lnTo>
                    <a:lnTo>
                      <a:pt x="1625" y="24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8" name="Group 7">
                <a:extLst>
                  <a:ext uri="{FF2B5EF4-FFF2-40B4-BE49-F238E27FC236}">
                    <a16:creationId xmlns:a16="http://schemas.microsoft.com/office/drawing/2014/main" id="{1884EB90-856A-4B3D-8C41-380E81E27851}"/>
                  </a:ext>
                </a:extLst>
              </p:cNvPr>
              <p:cNvGrpSpPr/>
              <p:nvPr/>
            </p:nvGrpSpPr>
            <p:grpSpPr>
              <a:xfrm>
                <a:off x="6207989" y="2521241"/>
                <a:ext cx="1833563" cy="3140075"/>
                <a:chOff x="7651751" y="2178051"/>
                <a:chExt cx="1833563" cy="3140075"/>
              </a:xfrm>
            </p:grpSpPr>
            <p:sp>
              <p:nvSpPr>
                <p:cNvPr id="9" name="Rectangle 8">
                  <a:extLst>
                    <a:ext uri="{FF2B5EF4-FFF2-40B4-BE49-F238E27FC236}">
                      <a16:creationId xmlns:a16="http://schemas.microsoft.com/office/drawing/2014/main" id="{5FF9FA55-6F13-46E9-B9A9-A10B60C42CD9}"/>
                    </a:ext>
                  </a:extLst>
                </p:cNvPr>
                <p:cNvSpPr>
                  <a:spLocks noChangeArrowheads="1"/>
                </p:cNvSpPr>
                <p:nvPr/>
              </p:nvSpPr>
              <p:spPr bwMode="auto">
                <a:xfrm>
                  <a:off x="8543926" y="4475163"/>
                  <a:ext cx="49213" cy="46038"/>
                </a:xfrm>
                <a:prstGeom prst="rect">
                  <a:avLst/>
                </a:prstGeom>
                <a:solidFill>
                  <a:srgbClr val="5258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5E05CB57-E35B-471D-BA9D-6AE183DE8024}"/>
                    </a:ext>
                  </a:extLst>
                </p:cNvPr>
                <p:cNvSpPr>
                  <a:spLocks noChangeArrowheads="1"/>
                </p:cNvSpPr>
                <p:nvPr/>
              </p:nvSpPr>
              <p:spPr bwMode="auto">
                <a:xfrm>
                  <a:off x="8543926" y="4575176"/>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917B6F65-886C-4190-9FA3-150088DB4114}"/>
                    </a:ext>
                  </a:extLst>
                </p:cNvPr>
                <p:cNvSpPr>
                  <a:spLocks noChangeArrowheads="1"/>
                </p:cNvSpPr>
                <p:nvPr/>
              </p:nvSpPr>
              <p:spPr bwMode="auto">
                <a:xfrm>
                  <a:off x="8543926" y="46751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D04EF3EF-7492-4924-B3E4-4CB85BE29369}"/>
                    </a:ext>
                  </a:extLst>
                </p:cNvPr>
                <p:cNvSpPr>
                  <a:spLocks noChangeArrowheads="1"/>
                </p:cNvSpPr>
                <p:nvPr/>
              </p:nvSpPr>
              <p:spPr bwMode="auto">
                <a:xfrm>
                  <a:off x="8543926" y="4775201"/>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DB852891-76E9-4DE8-99BB-C456338C6912}"/>
                    </a:ext>
                  </a:extLst>
                </p:cNvPr>
                <p:cNvSpPr>
                  <a:spLocks noChangeArrowheads="1"/>
                </p:cNvSpPr>
                <p:nvPr/>
              </p:nvSpPr>
              <p:spPr bwMode="auto">
                <a:xfrm>
                  <a:off x="8543926" y="4872038"/>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76F966E4-BDBB-4EA2-AF2B-CE2D055C5C0B}"/>
                    </a:ext>
                  </a:extLst>
                </p:cNvPr>
                <p:cNvSpPr>
                  <a:spLocks noChangeArrowheads="1"/>
                </p:cNvSpPr>
                <p:nvPr/>
              </p:nvSpPr>
              <p:spPr bwMode="auto">
                <a:xfrm>
                  <a:off x="8543926" y="4972051"/>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5" name="Rectangle 14">
                  <a:extLst>
                    <a:ext uri="{FF2B5EF4-FFF2-40B4-BE49-F238E27FC236}">
                      <a16:creationId xmlns:a16="http://schemas.microsoft.com/office/drawing/2014/main" id="{47D17988-145F-4083-A8C8-26E7E72E0F08}"/>
                    </a:ext>
                  </a:extLst>
                </p:cNvPr>
                <p:cNvSpPr>
                  <a:spLocks noChangeArrowheads="1"/>
                </p:cNvSpPr>
                <p:nvPr/>
              </p:nvSpPr>
              <p:spPr bwMode="auto">
                <a:xfrm>
                  <a:off x="8543926" y="5072063"/>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6132E3B0-8425-460B-B1F1-FCACFFD24B41}"/>
                    </a:ext>
                  </a:extLst>
                </p:cNvPr>
                <p:cNvSpPr>
                  <a:spLocks noChangeArrowheads="1"/>
                </p:cNvSpPr>
                <p:nvPr/>
              </p:nvSpPr>
              <p:spPr bwMode="auto">
                <a:xfrm>
                  <a:off x="8543926" y="5172076"/>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389052EF-3A92-42FF-A8F5-AE5C61CDE126}"/>
                    </a:ext>
                  </a:extLst>
                </p:cNvPr>
                <p:cNvSpPr>
                  <a:spLocks noChangeArrowheads="1"/>
                </p:cNvSpPr>
                <p:nvPr/>
              </p:nvSpPr>
              <p:spPr bwMode="auto">
                <a:xfrm>
                  <a:off x="8543926" y="52720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8" name="Freeform 240">
                  <a:extLst>
                    <a:ext uri="{FF2B5EF4-FFF2-40B4-BE49-F238E27FC236}">
                      <a16:creationId xmlns:a16="http://schemas.microsoft.com/office/drawing/2014/main" id="{2C35CD08-6BC0-4B8B-B687-87817D9AA065}"/>
                    </a:ext>
                  </a:extLst>
                </p:cNvPr>
                <p:cNvSpPr>
                  <a:spLocks/>
                </p:cNvSpPr>
                <p:nvPr/>
              </p:nvSpPr>
              <p:spPr bwMode="auto">
                <a:xfrm>
                  <a:off x="7881938" y="2409826"/>
                  <a:ext cx="1373188" cy="1693863"/>
                </a:xfrm>
                <a:custGeom>
                  <a:avLst/>
                  <a:gdLst>
                    <a:gd name="T0" fmla="*/ 434 w 865"/>
                    <a:gd name="T1" fmla="*/ 0 h 1067"/>
                    <a:gd name="T2" fmla="*/ 389 w 865"/>
                    <a:gd name="T3" fmla="*/ 2 h 1067"/>
                    <a:gd name="T4" fmla="*/ 304 w 865"/>
                    <a:gd name="T5" fmla="*/ 19 h 1067"/>
                    <a:gd name="T6" fmla="*/ 226 w 865"/>
                    <a:gd name="T7" fmla="*/ 52 h 1067"/>
                    <a:gd name="T8" fmla="*/ 157 w 865"/>
                    <a:gd name="T9" fmla="*/ 98 h 1067"/>
                    <a:gd name="T10" fmla="*/ 98 w 865"/>
                    <a:gd name="T11" fmla="*/ 158 h 1067"/>
                    <a:gd name="T12" fmla="*/ 52 w 865"/>
                    <a:gd name="T13" fmla="*/ 226 h 1067"/>
                    <a:gd name="T14" fmla="*/ 20 w 865"/>
                    <a:gd name="T15" fmla="*/ 304 h 1067"/>
                    <a:gd name="T16" fmla="*/ 2 w 865"/>
                    <a:gd name="T17" fmla="*/ 387 h 1067"/>
                    <a:gd name="T18" fmla="*/ 0 w 865"/>
                    <a:gd name="T19" fmla="*/ 432 h 1067"/>
                    <a:gd name="T20" fmla="*/ 0 w 865"/>
                    <a:gd name="T21" fmla="*/ 456 h 1067"/>
                    <a:gd name="T22" fmla="*/ 6 w 865"/>
                    <a:gd name="T23" fmla="*/ 502 h 1067"/>
                    <a:gd name="T24" fmla="*/ 15 w 865"/>
                    <a:gd name="T25" fmla="*/ 547 h 1067"/>
                    <a:gd name="T26" fmla="*/ 30 w 865"/>
                    <a:gd name="T27" fmla="*/ 589 h 1067"/>
                    <a:gd name="T28" fmla="*/ 48 w 865"/>
                    <a:gd name="T29" fmla="*/ 630 h 1067"/>
                    <a:gd name="T30" fmla="*/ 70 w 865"/>
                    <a:gd name="T31" fmla="*/ 669 h 1067"/>
                    <a:gd name="T32" fmla="*/ 96 w 865"/>
                    <a:gd name="T33" fmla="*/ 704 h 1067"/>
                    <a:gd name="T34" fmla="*/ 141 w 865"/>
                    <a:gd name="T35" fmla="*/ 752 h 1067"/>
                    <a:gd name="T36" fmla="*/ 154 w 865"/>
                    <a:gd name="T37" fmla="*/ 763 h 1067"/>
                    <a:gd name="T38" fmla="*/ 178 w 865"/>
                    <a:gd name="T39" fmla="*/ 787 h 1067"/>
                    <a:gd name="T40" fmla="*/ 219 w 865"/>
                    <a:gd name="T41" fmla="*/ 843 h 1067"/>
                    <a:gd name="T42" fmla="*/ 246 w 865"/>
                    <a:gd name="T43" fmla="*/ 906 h 1067"/>
                    <a:gd name="T44" fmla="*/ 261 w 865"/>
                    <a:gd name="T45" fmla="*/ 975 h 1067"/>
                    <a:gd name="T46" fmla="*/ 263 w 865"/>
                    <a:gd name="T47" fmla="*/ 1067 h 1067"/>
                    <a:gd name="T48" fmla="*/ 602 w 865"/>
                    <a:gd name="T49" fmla="*/ 1067 h 1067"/>
                    <a:gd name="T50" fmla="*/ 602 w 865"/>
                    <a:gd name="T51" fmla="*/ 1012 h 1067"/>
                    <a:gd name="T52" fmla="*/ 610 w 865"/>
                    <a:gd name="T53" fmla="*/ 939 h 1067"/>
                    <a:gd name="T54" fmla="*/ 632 w 865"/>
                    <a:gd name="T55" fmla="*/ 873 h 1067"/>
                    <a:gd name="T56" fmla="*/ 667 w 865"/>
                    <a:gd name="T57" fmla="*/ 813 h 1067"/>
                    <a:gd name="T58" fmla="*/ 711 w 865"/>
                    <a:gd name="T59" fmla="*/ 763 h 1067"/>
                    <a:gd name="T60" fmla="*/ 724 w 865"/>
                    <a:gd name="T61" fmla="*/ 752 h 1067"/>
                    <a:gd name="T62" fmla="*/ 756 w 865"/>
                    <a:gd name="T63" fmla="*/ 721 h 1067"/>
                    <a:gd name="T64" fmla="*/ 784 w 865"/>
                    <a:gd name="T65" fmla="*/ 686 h 1067"/>
                    <a:gd name="T66" fmla="*/ 808 w 865"/>
                    <a:gd name="T67" fmla="*/ 648 h 1067"/>
                    <a:gd name="T68" fmla="*/ 828 w 865"/>
                    <a:gd name="T69" fmla="*/ 610 h 1067"/>
                    <a:gd name="T70" fmla="*/ 843 w 865"/>
                    <a:gd name="T71" fmla="*/ 569 h 1067"/>
                    <a:gd name="T72" fmla="*/ 856 w 865"/>
                    <a:gd name="T73" fmla="*/ 524 h 1067"/>
                    <a:gd name="T74" fmla="*/ 863 w 865"/>
                    <a:gd name="T75" fmla="*/ 480 h 1067"/>
                    <a:gd name="T76" fmla="*/ 865 w 865"/>
                    <a:gd name="T77" fmla="*/ 432 h 1067"/>
                    <a:gd name="T78" fmla="*/ 865 w 865"/>
                    <a:gd name="T79" fmla="*/ 409 h 1067"/>
                    <a:gd name="T80" fmla="*/ 856 w 865"/>
                    <a:gd name="T81" fmla="*/ 345 h 1067"/>
                    <a:gd name="T82" fmla="*/ 832 w 865"/>
                    <a:gd name="T83" fmla="*/ 263 h 1067"/>
                    <a:gd name="T84" fmla="*/ 791 w 865"/>
                    <a:gd name="T85" fmla="*/ 191 h 1067"/>
                    <a:gd name="T86" fmla="*/ 739 w 865"/>
                    <a:gd name="T87" fmla="*/ 126 h 1067"/>
                    <a:gd name="T88" fmla="*/ 674 w 865"/>
                    <a:gd name="T89" fmla="*/ 74 h 1067"/>
                    <a:gd name="T90" fmla="*/ 600 w 865"/>
                    <a:gd name="T91" fmla="*/ 33 h 1067"/>
                    <a:gd name="T92" fmla="*/ 521 w 865"/>
                    <a:gd name="T93" fmla="*/ 7 h 1067"/>
                    <a:gd name="T94" fmla="*/ 456 w 865"/>
                    <a:gd name="T95" fmla="*/ 0 h 1067"/>
                    <a:gd name="T96" fmla="*/ 434 w 865"/>
                    <a:gd name="T9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5" h="1067">
                      <a:moveTo>
                        <a:pt x="434" y="0"/>
                      </a:moveTo>
                      <a:lnTo>
                        <a:pt x="434" y="0"/>
                      </a:lnTo>
                      <a:lnTo>
                        <a:pt x="411" y="0"/>
                      </a:lnTo>
                      <a:lnTo>
                        <a:pt x="389" y="2"/>
                      </a:lnTo>
                      <a:lnTo>
                        <a:pt x="345" y="7"/>
                      </a:lnTo>
                      <a:lnTo>
                        <a:pt x="304" y="19"/>
                      </a:lnTo>
                      <a:lnTo>
                        <a:pt x="265" y="33"/>
                      </a:lnTo>
                      <a:lnTo>
                        <a:pt x="226" y="52"/>
                      </a:lnTo>
                      <a:lnTo>
                        <a:pt x="191" y="74"/>
                      </a:lnTo>
                      <a:lnTo>
                        <a:pt x="157" y="98"/>
                      </a:lnTo>
                      <a:lnTo>
                        <a:pt x="126" y="126"/>
                      </a:lnTo>
                      <a:lnTo>
                        <a:pt x="98" y="158"/>
                      </a:lnTo>
                      <a:lnTo>
                        <a:pt x="74" y="191"/>
                      </a:lnTo>
                      <a:lnTo>
                        <a:pt x="52" y="226"/>
                      </a:lnTo>
                      <a:lnTo>
                        <a:pt x="33" y="263"/>
                      </a:lnTo>
                      <a:lnTo>
                        <a:pt x="20" y="304"/>
                      </a:lnTo>
                      <a:lnTo>
                        <a:pt x="9" y="345"/>
                      </a:lnTo>
                      <a:lnTo>
                        <a:pt x="2" y="387"/>
                      </a:lnTo>
                      <a:lnTo>
                        <a:pt x="0" y="409"/>
                      </a:lnTo>
                      <a:lnTo>
                        <a:pt x="0" y="432"/>
                      </a:lnTo>
                      <a:lnTo>
                        <a:pt x="0" y="432"/>
                      </a:lnTo>
                      <a:lnTo>
                        <a:pt x="0" y="456"/>
                      </a:lnTo>
                      <a:lnTo>
                        <a:pt x="2" y="480"/>
                      </a:lnTo>
                      <a:lnTo>
                        <a:pt x="6" y="502"/>
                      </a:lnTo>
                      <a:lnTo>
                        <a:pt x="9" y="524"/>
                      </a:lnTo>
                      <a:lnTo>
                        <a:pt x="15" y="547"/>
                      </a:lnTo>
                      <a:lnTo>
                        <a:pt x="22" y="569"/>
                      </a:lnTo>
                      <a:lnTo>
                        <a:pt x="30" y="589"/>
                      </a:lnTo>
                      <a:lnTo>
                        <a:pt x="39" y="610"/>
                      </a:lnTo>
                      <a:lnTo>
                        <a:pt x="48" y="630"/>
                      </a:lnTo>
                      <a:lnTo>
                        <a:pt x="59" y="648"/>
                      </a:lnTo>
                      <a:lnTo>
                        <a:pt x="70" y="669"/>
                      </a:lnTo>
                      <a:lnTo>
                        <a:pt x="83" y="686"/>
                      </a:lnTo>
                      <a:lnTo>
                        <a:pt x="96" y="704"/>
                      </a:lnTo>
                      <a:lnTo>
                        <a:pt x="109" y="721"/>
                      </a:lnTo>
                      <a:lnTo>
                        <a:pt x="141" y="752"/>
                      </a:lnTo>
                      <a:lnTo>
                        <a:pt x="141" y="752"/>
                      </a:lnTo>
                      <a:lnTo>
                        <a:pt x="154" y="763"/>
                      </a:lnTo>
                      <a:lnTo>
                        <a:pt x="154" y="763"/>
                      </a:lnTo>
                      <a:lnTo>
                        <a:pt x="178" y="787"/>
                      </a:lnTo>
                      <a:lnTo>
                        <a:pt x="200" y="813"/>
                      </a:lnTo>
                      <a:lnTo>
                        <a:pt x="219" y="843"/>
                      </a:lnTo>
                      <a:lnTo>
                        <a:pt x="233" y="873"/>
                      </a:lnTo>
                      <a:lnTo>
                        <a:pt x="246" y="906"/>
                      </a:lnTo>
                      <a:lnTo>
                        <a:pt x="256" y="939"/>
                      </a:lnTo>
                      <a:lnTo>
                        <a:pt x="261" y="975"/>
                      </a:lnTo>
                      <a:lnTo>
                        <a:pt x="263" y="1012"/>
                      </a:lnTo>
                      <a:lnTo>
                        <a:pt x="263" y="1067"/>
                      </a:lnTo>
                      <a:lnTo>
                        <a:pt x="434" y="1067"/>
                      </a:lnTo>
                      <a:lnTo>
                        <a:pt x="602" y="1067"/>
                      </a:lnTo>
                      <a:lnTo>
                        <a:pt x="602" y="1012"/>
                      </a:lnTo>
                      <a:lnTo>
                        <a:pt x="602" y="1012"/>
                      </a:lnTo>
                      <a:lnTo>
                        <a:pt x="604" y="975"/>
                      </a:lnTo>
                      <a:lnTo>
                        <a:pt x="610" y="939"/>
                      </a:lnTo>
                      <a:lnTo>
                        <a:pt x="619" y="906"/>
                      </a:lnTo>
                      <a:lnTo>
                        <a:pt x="632" y="873"/>
                      </a:lnTo>
                      <a:lnTo>
                        <a:pt x="647" y="843"/>
                      </a:lnTo>
                      <a:lnTo>
                        <a:pt x="667" y="813"/>
                      </a:lnTo>
                      <a:lnTo>
                        <a:pt x="687" y="787"/>
                      </a:lnTo>
                      <a:lnTo>
                        <a:pt x="711" y="763"/>
                      </a:lnTo>
                      <a:lnTo>
                        <a:pt x="711" y="763"/>
                      </a:lnTo>
                      <a:lnTo>
                        <a:pt x="724" y="752"/>
                      </a:lnTo>
                      <a:lnTo>
                        <a:pt x="724" y="752"/>
                      </a:lnTo>
                      <a:lnTo>
                        <a:pt x="756" y="721"/>
                      </a:lnTo>
                      <a:lnTo>
                        <a:pt x="769" y="704"/>
                      </a:lnTo>
                      <a:lnTo>
                        <a:pt x="784" y="686"/>
                      </a:lnTo>
                      <a:lnTo>
                        <a:pt x="795" y="669"/>
                      </a:lnTo>
                      <a:lnTo>
                        <a:pt x="808" y="648"/>
                      </a:lnTo>
                      <a:lnTo>
                        <a:pt x="817" y="630"/>
                      </a:lnTo>
                      <a:lnTo>
                        <a:pt x="828" y="610"/>
                      </a:lnTo>
                      <a:lnTo>
                        <a:pt x="836" y="589"/>
                      </a:lnTo>
                      <a:lnTo>
                        <a:pt x="843" y="569"/>
                      </a:lnTo>
                      <a:lnTo>
                        <a:pt x="850" y="547"/>
                      </a:lnTo>
                      <a:lnTo>
                        <a:pt x="856" y="524"/>
                      </a:lnTo>
                      <a:lnTo>
                        <a:pt x="860" y="502"/>
                      </a:lnTo>
                      <a:lnTo>
                        <a:pt x="863" y="480"/>
                      </a:lnTo>
                      <a:lnTo>
                        <a:pt x="865" y="456"/>
                      </a:lnTo>
                      <a:lnTo>
                        <a:pt x="865" y="432"/>
                      </a:lnTo>
                      <a:lnTo>
                        <a:pt x="865" y="432"/>
                      </a:lnTo>
                      <a:lnTo>
                        <a:pt x="865" y="409"/>
                      </a:lnTo>
                      <a:lnTo>
                        <a:pt x="863" y="387"/>
                      </a:lnTo>
                      <a:lnTo>
                        <a:pt x="856" y="345"/>
                      </a:lnTo>
                      <a:lnTo>
                        <a:pt x="847" y="304"/>
                      </a:lnTo>
                      <a:lnTo>
                        <a:pt x="832" y="263"/>
                      </a:lnTo>
                      <a:lnTo>
                        <a:pt x="813" y="226"/>
                      </a:lnTo>
                      <a:lnTo>
                        <a:pt x="791" y="191"/>
                      </a:lnTo>
                      <a:lnTo>
                        <a:pt x="767" y="158"/>
                      </a:lnTo>
                      <a:lnTo>
                        <a:pt x="739" y="126"/>
                      </a:lnTo>
                      <a:lnTo>
                        <a:pt x="708" y="98"/>
                      </a:lnTo>
                      <a:lnTo>
                        <a:pt x="674" y="74"/>
                      </a:lnTo>
                      <a:lnTo>
                        <a:pt x="639" y="52"/>
                      </a:lnTo>
                      <a:lnTo>
                        <a:pt x="600" y="33"/>
                      </a:lnTo>
                      <a:lnTo>
                        <a:pt x="561" y="19"/>
                      </a:lnTo>
                      <a:lnTo>
                        <a:pt x="521" y="7"/>
                      </a:lnTo>
                      <a:lnTo>
                        <a:pt x="476" y="2"/>
                      </a:lnTo>
                      <a:lnTo>
                        <a:pt x="456" y="0"/>
                      </a:lnTo>
                      <a:lnTo>
                        <a:pt x="434" y="0"/>
                      </a:lnTo>
                      <a:lnTo>
                        <a:pt x="434" y="0"/>
                      </a:lnTo>
                      <a:close/>
                    </a:path>
                  </a:pathLst>
                </a:custGeom>
                <a:solidFill>
                  <a:srgbClr val="FDD300"/>
                </a:solidFill>
                <a:ln w="222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241">
                  <a:extLst>
                    <a:ext uri="{FF2B5EF4-FFF2-40B4-BE49-F238E27FC236}">
                      <a16:creationId xmlns:a16="http://schemas.microsoft.com/office/drawing/2014/main" id="{48363F46-C1B1-4332-8335-A2F8F0FAF7A4}"/>
                    </a:ext>
                  </a:extLst>
                </p:cNvPr>
                <p:cNvSpPr>
                  <a:spLocks noEditPoints="1"/>
                </p:cNvSpPr>
                <p:nvPr/>
              </p:nvSpPr>
              <p:spPr bwMode="auto">
                <a:xfrm>
                  <a:off x="8275638" y="4079876"/>
                  <a:ext cx="585788" cy="333375"/>
                </a:xfrm>
                <a:custGeom>
                  <a:avLst/>
                  <a:gdLst>
                    <a:gd name="T0" fmla="*/ 369 w 369"/>
                    <a:gd name="T1" fmla="*/ 210 h 210"/>
                    <a:gd name="T2" fmla="*/ 0 w 369"/>
                    <a:gd name="T3" fmla="*/ 210 h 210"/>
                    <a:gd name="T4" fmla="*/ 0 w 369"/>
                    <a:gd name="T5" fmla="*/ 0 h 210"/>
                    <a:gd name="T6" fmla="*/ 369 w 369"/>
                    <a:gd name="T7" fmla="*/ 0 h 210"/>
                    <a:gd name="T8" fmla="*/ 369 w 369"/>
                    <a:gd name="T9" fmla="*/ 210 h 210"/>
                    <a:gd name="T10" fmla="*/ 30 w 369"/>
                    <a:gd name="T11" fmla="*/ 180 h 210"/>
                    <a:gd name="T12" fmla="*/ 339 w 369"/>
                    <a:gd name="T13" fmla="*/ 180 h 210"/>
                    <a:gd name="T14" fmla="*/ 339 w 369"/>
                    <a:gd name="T15" fmla="*/ 32 h 210"/>
                    <a:gd name="T16" fmla="*/ 30 w 369"/>
                    <a:gd name="T17" fmla="*/ 32 h 210"/>
                    <a:gd name="T18" fmla="*/ 30 w 369"/>
                    <a:gd name="T19"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10">
                      <a:moveTo>
                        <a:pt x="369" y="210"/>
                      </a:moveTo>
                      <a:lnTo>
                        <a:pt x="0" y="210"/>
                      </a:lnTo>
                      <a:lnTo>
                        <a:pt x="0" y="0"/>
                      </a:lnTo>
                      <a:lnTo>
                        <a:pt x="369" y="0"/>
                      </a:lnTo>
                      <a:lnTo>
                        <a:pt x="369" y="210"/>
                      </a:lnTo>
                      <a:close/>
                      <a:moveTo>
                        <a:pt x="30" y="180"/>
                      </a:moveTo>
                      <a:lnTo>
                        <a:pt x="339" y="180"/>
                      </a:lnTo>
                      <a:lnTo>
                        <a:pt x="339" y="32"/>
                      </a:lnTo>
                      <a:lnTo>
                        <a:pt x="30" y="32"/>
                      </a:lnTo>
                      <a:lnTo>
                        <a:pt x="30"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44F504D5-7A7E-4ACC-BCF5-A92044FCFA7D}"/>
                    </a:ext>
                  </a:extLst>
                </p:cNvPr>
                <p:cNvSpPr>
                  <a:spLocks noChangeArrowheads="1"/>
                </p:cNvSpPr>
                <p:nvPr/>
              </p:nvSpPr>
              <p:spPr bwMode="auto">
                <a:xfrm>
                  <a:off x="8250238" y="4079876"/>
                  <a:ext cx="63817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C1CBD50D-402F-4749-99F6-343DEE0C6B5F}"/>
                    </a:ext>
                  </a:extLst>
                </p:cNvPr>
                <p:cNvSpPr>
                  <a:spLocks noChangeArrowheads="1"/>
                </p:cNvSpPr>
                <p:nvPr/>
              </p:nvSpPr>
              <p:spPr bwMode="auto">
                <a:xfrm>
                  <a:off x="8250238" y="4175126"/>
                  <a:ext cx="638175"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AF44BB8C-3666-440F-AA8D-1F2444422749}"/>
                    </a:ext>
                  </a:extLst>
                </p:cNvPr>
                <p:cNvSpPr>
                  <a:spLocks noChangeArrowheads="1"/>
                </p:cNvSpPr>
                <p:nvPr/>
              </p:nvSpPr>
              <p:spPr bwMode="auto">
                <a:xfrm>
                  <a:off x="8250238" y="4271963"/>
                  <a:ext cx="6381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E9F10FF6-3852-4486-BFA3-65DD08A32BF4}"/>
                    </a:ext>
                  </a:extLst>
                </p:cNvPr>
                <p:cNvSpPr>
                  <a:spLocks noChangeArrowheads="1"/>
                </p:cNvSpPr>
                <p:nvPr/>
              </p:nvSpPr>
              <p:spPr bwMode="auto">
                <a:xfrm>
                  <a:off x="8250238" y="4365626"/>
                  <a:ext cx="638175"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4" name="Freeform 246">
                  <a:extLst>
                    <a:ext uri="{FF2B5EF4-FFF2-40B4-BE49-F238E27FC236}">
                      <a16:creationId xmlns:a16="http://schemas.microsoft.com/office/drawing/2014/main" id="{FA179A60-74EB-4200-9514-9AD1B05F8A69}"/>
                    </a:ext>
                  </a:extLst>
                </p:cNvPr>
                <p:cNvSpPr>
                  <a:spLocks noEditPoints="1"/>
                </p:cNvSpPr>
                <p:nvPr/>
              </p:nvSpPr>
              <p:spPr bwMode="auto">
                <a:xfrm>
                  <a:off x="8443913" y="4365626"/>
                  <a:ext cx="249238" cy="155575"/>
                </a:xfrm>
                <a:custGeom>
                  <a:avLst/>
                  <a:gdLst>
                    <a:gd name="T0" fmla="*/ 157 w 157"/>
                    <a:gd name="T1" fmla="*/ 98 h 98"/>
                    <a:gd name="T2" fmla="*/ 0 w 157"/>
                    <a:gd name="T3" fmla="*/ 98 h 98"/>
                    <a:gd name="T4" fmla="*/ 0 w 157"/>
                    <a:gd name="T5" fmla="*/ 0 h 98"/>
                    <a:gd name="T6" fmla="*/ 157 w 157"/>
                    <a:gd name="T7" fmla="*/ 0 h 98"/>
                    <a:gd name="T8" fmla="*/ 157 w 157"/>
                    <a:gd name="T9" fmla="*/ 98 h 98"/>
                    <a:gd name="T10" fmla="*/ 30 w 157"/>
                    <a:gd name="T11" fmla="*/ 69 h 98"/>
                    <a:gd name="T12" fmla="*/ 128 w 157"/>
                    <a:gd name="T13" fmla="*/ 69 h 98"/>
                    <a:gd name="T14" fmla="*/ 128 w 157"/>
                    <a:gd name="T15" fmla="*/ 30 h 98"/>
                    <a:gd name="T16" fmla="*/ 30 w 157"/>
                    <a:gd name="T17" fmla="*/ 30 h 98"/>
                    <a:gd name="T18" fmla="*/ 30 w 157"/>
                    <a:gd name="T19" fmla="*/ 6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8">
                      <a:moveTo>
                        <a:pt x="157" y="98"/>
                      </a:moveTo>
                      <a:lnTo>
                        <a:pt x="0" y="98"/>
                      </a:lnTo>
                      <a:lnTo>
                        <a:pt x="0" y="0"/>
                      </a:lnTo>
                      <a:lnTo>
                        <a:pt x="157" y="0"/>
                      </a:lnTo>
                      <a:lnTo>
                        <a:pt x="157" y="98"/>
                      </a:lnTo>
                      <a:close/>
                      <a:moveTo>
                        <a:pt x="30" y="69"/>
                      </a:moveTo>
                      <a:lnTo>
                        <a:pt x="128" y="69"/>
                      </a:lnTo>
                      <a:lnTo>
                        <a:pt x="128" y="30"/>
                      </a:lnTo>
                      <a:lnTo>
                        <a:pt x="30" y="30"/>
                      </a:lnTo>
                      <a:lnTo>
                        <a:pt x="3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A955F91C-F774-4BF6-AEB1-172034682396}"/>
                    </a:ext>
                  </a:extLst>
                </p:cNvPr>
                <p:cNvSpPr>
                  <a:spLocks noChangeArrowheads="1"/>
                </p:cNvSpPr>
                <p:nvPr/>
              </p:nvSpPr>
              <p:spPr bwMode="auto">
                <a:xfrm>
                  <a:off x="8543926" y="3471863"/>
                  <a:ext cx="49213" cy="631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48">
                  <a:extLst>
                    <a:ext uri="{FF2B5EF4-FFF2-40B4-BE49-F238E27FC236}">
                      <a16:creationId xmlns:a16="http://schemas.microsoft.com/office/drawing/2014/main" id="{20BA89EC-750D-4B3D-8770-1E27FD8E862F}"/>
                    </a:ext>
                  </a:extLst>
                </p:cNvPr>
                <p:cNvSpPr>
                  <a:spLocks/>
                </p:cNvSpPr>
                <p:nvPr/>
              </p:nvSpPr>
              <p:spPr bwMode="auto">
                <a:xfrm>
                  <a:off x="8375651" y="2968626"/>
                  <a:ext cx="385763" cy="255588"/>
                </a:xfrm>
                <a:custGeom>
                  <a:avLst/>
                  <a:gdLst>
                    <a:gd name="T0" fmla="*/ 145 w 243"/>
                    <a:gd name="T1" fmla="*/ 161 h 161"/>
                    <a:gd name="T2" fmla="*/ 98 w 243"/>
                    <a:gd name="T3" fmla="*/ 69 h 161"/>
                    <a:gd name="T4" fmla="*/ 85 w 243"/>
                    <a:gd name="T5" fmla="*/ 95 h 161"/>
                    <a:gd name="T6" fmla="*/ 0 w 243"/>
                    <a:gd name="T7" fmla="*/ 95 h 161"/>
                    <a:gd name="T8" fmla="*/ 0 w 243"/>
                    <a:gd name="T9" fmla="*/ 65 h 161"/>
                    <a:gd name="T10" fmla="*/ 65 w 243"/>
                    <a:gd name="T11" fmla="*/ 65 h 161"/>
                    <a:gd name="T12" fmla="*/ 98 w 243"/>
                    <a:gd name="T13" fmla="*/ 0 h 161"/>
                    <a:gd name="T14" fmla="*/ 145 w 243"/>
                    <a:gd name="T15" fmla="*/ 93 h 161"/>
                    <a:gd name="T16" fmla="*/ 160 w 243"/>
                    <a:gd name="T17" fmla="*/ 65 h 161"/>
                    <a:gd name="T18" fmla="*/ 243 w 243"/>
                    <a:gd name="T19" fmla="*/ 65 h 161"/>
                    <a:gd name="T20" fmla="*/ 243 w 243"/>
                    <a:gd name="T21" fmla="*/ 95 h 161"/>
                    <a:gd name="T22" fmla="*/ 178 w 243"/>
                    <a:gd name="T23" fmla="*/ 95 h 161"/>
                    <a:gd name="T24" fmla="*/ 145 w 243"/>
                    <a:gd name="T25"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161">
                      <a:moveTo>
                        <a:pt x="145" y="161"/>
                      </a:moveTo>
                      <a:lnTo>
                        <a:pt x="98" y="69"/>
                      </a:lnTo>
                      <a:lnTo>
                        <a:pt x="85" y="95"/>
                      </a:lnTo>
                      <a:lnTo>
                        <a:pt x="0" y="95"/>
                      </a:lnTo>
                      <a:lnTo>
                        <a:pt x="0" y="65"/>
                      </a:lnTo>
                      <a:lnTo>
                        <a:pt x="65" y="65"/>
                      </a:lnTo>
                      <a:lnTo>
                        <a:pt x="98" y="0"/>
                      </a:lnTo>
                      <a:lnTo>
                        <a:pt x="145" y="93"/>
                      </a:lnTo>
                      <a:lnTo>
                        <a:pt x="160" y="65"/>
                      </a:lnTo>
                      <a:lnTo>
                        <a:pt x="243" y="65"/>
                      </a:lnTo>
                      <a:lnTo>
                        <a:pt x="243" y="95"/>
                      </a:lnTo>
                      <a:lnTo>
                        <a:pt x="178" y="95"/>
                      </a:lnTo>
                      <a:lnTo>
                        <a:pt x="145"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7" name="Freeform 249">
                  <a:extLst>
                    <a:ext uri="{FF2B5EF4-FFF2-40B4-BE49-F238E27FC236}">
                      <a16:creationId xmlns:a16="http://schemas.microsoft.com/office/drawing/2014/main" id="{AD70F6AF-71A7-4E8D-89D2-5EB9A9290F36}"/>
                    </a:ext>
                  </a:extLst>
                </p:cNvPr>
                <p:cNvSpPr>
                  <a:spLocks/>
                </p:cNvSpPr>
                <p:nvPr/>
              </p:nvSpPr>
              <p:spPr bwMode="auto">
                <a:xfrm>
                  <a:off x="8334376" y="3121026"/>
                  <a:ext cx="468313" cy="395288"/>
                </a:xfrm>
                <a:custGeom>
                  <a:avLst/>
                  <a:gdLst>
                    <a:gd name="T0" fmla="*/ 149 w 295"/>
                    <a:gd name="T1" fmla="*/ 249 h 249"/>
                    <a:gd name="T2" fmla="*/ 0 w 295"/>
                    <a:gd name="T3" fmla="*/ 17 h 249"/>
                    <a:gd name="T4" fmla="*/ 26 w 295"/>
                    <a:gd name="T5" fmla="*/ 0 h 249"/>
                    <a:gd name="T6" fmla="*/ 149 w 295"/>
                    <a:gd name="T7" fmla="*/ 193 h 249"/>
                    <a:gd name="T8" fmla="*/ 269 w 295"/>
                    <a:gd name="T9" fmla="*/ 0 h 249"/>
                    <a:gd name="T10" fmla="*/ 295 w 295"/>
                    <a:gd name="T11" fmla="*/ 17 h 249"/>
                    <a:gd name="T12" fmla="*/ 149 w 29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295" h="249">
                      <a:moveTo>
                        <a:pt x="149" y="249"/>
                      </a:moveTo>
                      <a:lnTo>
                        <a:pt x="0" y="17"/>
                      </a:lnTo>
                      <a:lnTo>
                        <a:pt x="26" y="0"/>
                      </a:lnTo>
                      <a:lnTo>
                        <a:pt x="149" y="193"/>
                      </a:lnTo>
                      <a:lnTo>
                        <a:pt x="269" y="0"/>
                      </a:lnTo>
                      <a:lnTo>
                        <a:pt x="295" y="17"/>
                      </a:lnTo>
                      <a:lnTo>
                        <a:pt x="149"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8" name="Freeform 250">
                  <a:extLst>
                    <a:ext uri="{FF2B5EF4-FFF2-40B4-BE49-F238E27FC236}">
                      <a16:creationId xmlns:a16="http://schemas.microsoft.com/office/drawing/2014/main" id="{C73B7F44-808D-4D7E-B6A4-2F8A70351920}"/>
                    </a:ext>
                  </a:extLst>
                </p:cNvPr>
                <p:cNvSpPr>
                  <a:spLocks noEditPoints="1"/>
                </p:cNvSpPr>
                <p:nvPr/>
              </p:nvSpPr>
              <p:spPr bwMode="auto">
                <a:xfrm>
                  <a:off x="8255001" y="3024188"/>
                  <a:ext cx="144463" cy="144463"/>
                </a:xfrm>
                <a:custGeom>
                  <a:avLst/>
                  <a:gdLst>
                    <a:gd name="T0" fmla="*/ 47 w 91"/>
                    <a:gd name="T1" fmla="*/ 91 h 91"/>
                    <a:gd name="T2" fmla="*/ 47 w 91"/>
                    <a:gd name="T3" fmla="*/ 91 h 91"/>
                    <a:gd name="T4" fmla="*/ 37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2 w 91"/>
                    <a:gd name="T17" fmla="*/ 54 h 91"/>
                    <a:gd name="T18" fmla="*/ 0 w 91"/>
                    <a:gd name="T19" fmla="*/ 45 h 91"/>
                    <a:gd name="T20" fmla="*/ 0 w 91"/>
                    <a:gd name="T21" fmla="*/ 45 h 91"/>
                    <a:gd name="T22" fmla="*/ 2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7 w 91"/>
                    <a:gd name="T35" fmla="*/ 0 h 91"/>
                    <a:gd name="T36" fmla="*/ 47 w 91"/>
                    <a:gd name="T37" fmla="*/ 0 h 91"/>
                    <a:gd name="T38" fmla="*/ 47 w 91"/>
                    <a:gd name="T39" fmla="*/ 0 h 91"/>
                    <a:gd name="T40" fmla="*/ 56 w 91"/>
                    <a:gd name="T41" fmla="*/ 0 h 91"/>
                    <a:gd name="T42" fmla="*/ 63 w 91"/>
                    <a:gd name="T43" fmla="*/ 4 h 91"/>
                    <a:gd name="T44" fmla="*/ 73 w 91"/>
                    <a:gd name="T45" fmla="*/ 8 h 91"/>
                    <a:gd name="T46" fmla="*/ 78 w 91"/>
                    <a:gd name="T47" fmla="*/ 13 h 91"/>
                    <a:gd name="T48" fmla="*/ 84 w 91"/>
                    <a:gd name="T49" fmla="*/ 21 h 91"/>
                    <a:gd name="T50" fmla="*/ 87 w 91"/>
                    <a:gd name="T51" fmla="*/ 28 h 91"/>
                    <a:gd name="T52" fmla="*/ 91 w 91"/>
                    <a:gd name="T53" fmla="*/ 35 h 91"/>
                    <a:gd name="T54" fmla="*/ 91 w 91"/>
                    <a:gd name="T55" fmla="*/ 45 h 91"/>
                    <a:gd name="T56" fmla="*/ 91 w 91"/>
                    <a:gd name="T57" fmla="*/ 45 h 91"/>
                    <a:gd name="T58" fmla="*/ 91 w 91"/>
                    <a:gd name="T59" fmla="*/ 54 h 91"/>
                    <a:gd name="T60" fmla="*/ 87 w 91"/>
                    <a:gd name="T61" fmla="*/ 63 h 91"/>
                    <a:gd name="T62" fmla="*/ 84 w 91"/>
                    <a:gd name="T63" fmla="*/ 71 h 91"/>
                    <a:gd name="T64" fmla="*/ 78 w 91"/>
                    <a:gd name="T65" fmla="*/ 78 h 91"/>
                    <a:gd name="T66" fmla="*/ 73 w 91"/>
                    <a:gd name="T67" fmla="*/ 84 h 91"/>
                    <a:gd name="T68" fmla="*/ 63 w 91"/>
                    <a:gd name="T69" fmla="*/ 87 h 91"/>
                    <a:gd name="T70" fmla="*/ 56 w 91"/>
                    <a:gd name="T71" fmla="*/ 89 h 91"/>
                    <a:gd name="T72" fmla="*/ 47 w 91"/>
                    <a:gd name="T73" fmla="*/ 91 h 91"/>
                    <a:gd name="T74" fmla="*/ 47 w 91"/>
                    <a:gd name="T75" fmla="*/ 91 h 91"/>
                    <a:gd name="T76" fmla="*/ 47 w 91"/>
                    <a:gd name="T77" fmla="*/ 30 h 91"/>
                    <a:gd name="T78" fmla="*/ 47 w 91"/>
                    <a:gd name="T79" fmla="*/ 30 h 91"/>
                    <a:gd name="T80" fmla="*/ 41 w 91"/>
                    <a:gd name="T81" fmla="*/ 32 h 91"/>
                    <a:gd name="T82" fmla="*/ 35 w 91"/>
                    <a:gd name="T83" fmla="*/ 35 h 91"/>
                    <a:gd name="T84" fmla="*/ 32 w 91"/>
                    <a:gd name="T85" fmla="*/ 39 h 91"/>
                    <a:gd name="T86" fmla="*/ 32 w 91"/>
                    <a:gd name="T87" fmla="*/ 45 h 91"/>
                    <a:gd name="T88" fmla="*/ 32 w 91"/>
                    <a:gd name="T89" fmla="*/ 45 h 91"/>
                    <a:gd name="T90" fmla="*/ 32 w 91"/>
                    <a:gd name="T91" fmla="*/ 50 h 91"/>
                    <a:gd name="T92" fmla="*/ 35 w 91"/>
                    <a:gd name="T93" fmla="*/ 56 h 91"/>
                    <a:gd name="T94" fmla="*/ 41 w 91"/>
                    <a:gd name="T95" fmla="*/ 60 h 91"/>
                    <a:gd name="T96" fmla="*/ 47 w 91"/>
                    <a:gd name="T97" fmla="*/ 60 h 91"/>
                    <a:gd name="T98" fmla="*/ 47 w 91"/>
                    <a:gd name="T99" fmla="*/ 60 h 91"/>
                    <a:gd name="T100" fmla="*/ 52 w 91"/>
                    <a:gd name="T101" fmla="*/ 60 h 91"/>
                    <a:gd name="T102" fmla="*/ 58 w 91"/>
                    <a:gd name="T103" fmla="*/ 56 h 91"/>
                    <a:gd name="T104" fmla="*/ 60 w 91"/>
                    <a:gd name="T105" fmla="*/ 50 h 91"/>
                    <a:gd name="T106" fmla="*/ 61 w 91"/>
                    <a:gd name="T107" fmla="*/ 45 h 91"/>
                    <a:gd name="T108" fmla="*/ 61 w 91"/>
                    <a:gd name="T109" fmla="*/ 45 h 91"/>
                    <a:gd name="T110" fmla="*/ 60 w 91"/>
                    <a:gd name="T111" fmla="*/ 39 h 91"/>
                    <a:gd name="T112" fmla="*/ 58 w 91"/>
                    <a:gd name="T113" fmla="*/ 35 h 91"/>
                    <a:gd name="T114" fmla="*/ 52 w 91"/>
                    <a:gd name="T115" fmla="*/ 32 h 91"/>
                    <a:gd name="T116" fmla="*/ 47 w 91"/>
                    <a:gd name="T117" fmla="*/ 30 h 91"/>
                    <a:gd name="T118" fmla="*/ 47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7" y="91"/>
                      </a:moveTo>
                      <a:lnTo>
                        <a:pt x="47" y="91"/>
                      </a:lnTo>
                      <a:lnTo>
                        <a:pt x="37" y="89"/>
                      </a:lnTo>
                      <a:lnTo>
                        <a:pt x="28" y="87"/>
                      </a:lnTo>
                      <a:lnTo>
                        <a:pt x="21" y="84"/>
                      </a:lnTo>
                      <a:lnTo>
                        <a:pt x="13" y="78"/>
                      </a:lnTo>
                      <a:lnTo>
                        <a:pt x="8" y="71"/>
                      </a:lnTo>
                      <a:lnTo>
                        <a:pt x="4" y="63"/>
                      </a:lnTo>
                      <a:lnTo>
                        <a:pt x="2" y="54"/>
                      </a:lnTo>
                      <a:lnTo>
                        <a:pt x="0" y="45"/>
                      </a:lnTo>
                      <a:lnTo>
                        <a:pt x="0" y="45"/>
                      </a:lnTo>
                      <a:lnTo>
                        <a:pt x="2" y="35"/>
                      </a:lnTo>
                      <a:lnTo>
                        <a:pt x="4" y="28"/>
                      </a:lnTo>
                      <a:lnTo>
                        <a:pt x="8" y="21"/>
                      </a:lnTo>
                      <a:lnTo>
                        <a:pt x="13" y="13"/>
                      </a:lnTo>
                      <a:lnTo>
                        <a:pt x="21" y="8"/>
                      </a:lnTo>
                      <a:lnTo>
                        <a:pt x="28" y="4"/>
                      </a:lnTo>
                      <a:lnTo>
                        <a:pt x="37" y="0"/>
                      </a:lnTo>
                      <a:lnTo>
                        <a:pt x="47" y="0"/>
                      </a:lnTo>
                      <a:lnTo>
                        <a:pt x="47" y="0"/>
                      </a:lnTo>
                      <a:lnTo>
                        <a:pt x="56" y="0"/>
                      </a:lnTo>
                      <a:lnTo>
                        <a:pt x="63" y="4"/>
                      </a:lnTo>
                      <a:lnTo>
                        <a:pt x="73" y="8"/>
                      </a:lnTo>
                      <a:lnTo>
                        <a:pt x="78" y="13"/>
                      </a:lnTo>
                      <a:lnTo>
                        <a:pt x="84" y="21"/>
                      </a:lnTo>
                      <a:lnTo>
                        <a:pt x="87" y="28"/>
                      </a:lnTo>
                      <a:lnTo>
                        <a:pt x="91" y="35"/>
                      </a:lnTo>
                      <a:lnTo>
                        <a:pt x="91" y="45"/>
                      </a:lnTo>
                      <a:lnTo>
                        <a:pt x="91" y="45"/>
                      </a:lnTo>
                      <a:lnTo>
                        <a:pt x="91" y="54"/>
                      </a:lnTo>
                      <a:lnTo>
                        <a:pt x="87" y="63"/>
                      </a:lnTo>
                      <a:lnTo>
                        <a:pt x="84" y="71"/>
                      </a:lnTo>
                      <a:lnTo>
                        <a:pt x="78" y="78"/>
                      </a:lnTo>
                      <a:lnTo>
                        <a:pt x="73" y="84"/>
                      </a:lnTo>
                      <a:lnTo>
                        <a:pt x="63" y="87"/>
                      </a:lnTo>
                      <a:lnTo>
                        <a:pt x="56" y="89"/>
                      </a:lnTo>
                      <a:lnTo>
                        <a:pt x="47" y="91"/>
                      </a:lnTo>
                      <a:lnTo>
                        <a:pt x="47" y="91"/>
                      </a:lnTo>
                      <a:close/>
                      <a:moveTo>
                        <a:pt x="47" y="30"/>
                      </a:moveTo>
                      <a:lnTo>
                        <a:pt x="47" y="30"/>
                      </a:lnTo>
                      <a:lnTo>
                        <a:pt x="41" y="32"/>
                      </a:lnTo>
                      <a:lnTo>
                        <a:pt x="35" y="35"/>
                      </a:lnTo>
                      <a:lnTo>
                        <a:pt x="32" y="39"/>
                      </a:lnTo>
                      <a:lnTo>
                        <a:pt x="32" y="45"/>
                      </a:lnTo>
                      <a:lnTo>
                        <a:pt x="32" y="45"/>
                      </a:lnTo>
                      <a:lnTo>
                        <a:pt x="32" y="50"/>
                      </a:lnTo>
                      <a:lnTo>
                        <a:pt x="35" y="56"/>
                      </a:lnTo>
                      <a:lnTo>
                        <a:pt x="41" y="60"/>
                      </a:lnTo>
                      <a:lnTo>
                        <a:pt x="47" y="60"/>
                      </a:lnTo>
                      <a:lnTo>
                        <a:pt x="47" y="60"/>
                      </a:lnTo>
                      <a:lnTo>
                        <a:pt x="52" y="60"/>
                      </a:lnTo>
                      <a:lnTo>
                        <a:pt x="58" y="56"/>
                      </a:lnTo>
                      <a:lnTo>
                        <a:pt x="60" y="50"/>
                      </a:lnTo>
                      <a:lnTo>
                        <a:pt x="61" y="45"/>
                      </a:lnTo>
                      <a:lnTo>
                        <a:pt x="61" y="45"/>
                      </a:lnTo>
                      <a:lnTo>
                        <a:pt x="60" y="39"/>
                      </a:lnTo>
                      <a:lnTo>
                        <a:pt x="58" y="35"/>
                      </a:lnTo>
                      <a:lnTo>
                        <a:pt x="52" y="32"/>
                      </a:lnTo>
                      <a:lnTo>
                        <a:pt x="47" y="30"/>
                      </a:lnTo>
                      <a:lnTo>
                        <a:pt x="4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9" name="Freeform 251">
                  <a:extLst>
                    <a:ext uri="{FF2B5EF4-FFF2-40B4-BE49-F238E27FC236}">
                      <a16:creationId xmlns:a16="http://schemas.microsoft.com/office/drawing/2014/main" id="{8912995F-B8C5-4317-80BC-C331A0BFC16E}"/>
                    </a:ext>
                  </a:extLst>
                </p:cNvPr>
                <p:cNvSpPr>
                  <a:spLocks noEditPoints="1"/>
                </p:cNvSpPr>
                <p:nvPr/>
              </p:nvSpPr>
              <p:spPr bwMode="auto">
                <a:xfrm>
                  <a:off x="8737601" y="3024188"/>
                  <a:ext cx="144463" cy="144463"/>
                </a:xfrm>
                <a:custGeom>
                  <a:avLst/>
                  <a:gdLst>
                    <a:gd name="T0" fmla="*/ 45 w 91"/>
                    <a:gd name="T1" fmla="*/ 91 h 91"/>
                    <a:gd name="T2" fmla="*/ 45 w 91"/>
                    <a:gd name="T3" fmla="*/ 91 h 91"/>
                    <a:gd name="T4" fmla="*/ 35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0 w 91"/>
                    <a:gd name="T17" fmla="*/ 54 h 91"/>
                    <a:gd name="T18" fmla="*/ 0 w 91"/>
                    <a:gd name="T19" fmla="*/ 45 h 91"/>
                    <a:gd name="T20" fmla="*/ 0 w 91"/>
                    <a:gd name="T21" fmla="*/ 45 h 91"/>
                    <a:gd name="T22" fmla="*/ 0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5 w 91"/>
                    <a:gd name="T35" fmla="*/ 0 h 91"/>
                    <a:gd name="T36" fmla="*/ 45 w 91"/>
                    <a:gd name="T37" fmla="*/ 0 h 91"/>
                    <a:gd name="T38" fmla="*/ 45 w 91"/>
                    <a:gd name="T39" fmla="*/ 0 h 91"/>
                    <a:gd name="T40" fmla="*/ 54 w 91"/>
                    <a:gd name="T41" fmla="*/ 0 h 91"/>
                    <a:gd name="T42" fmla="*/ 63 w 91"/>
                    <a:gd name="T43" fmla="*/ 4 h 91"/>
                    <a:gd name="T44" fmla="*/ 71 w 91"/>
                    <a:gd name="T45" fmla="*/ 8 h 91"/>
                    <a:gd name="T46" fmla="*/ 78 w 91"/>
                    <a:gd name="T47" fmla="*/ 13 h 91"/>
                    <a:gd name="T48" fmla="*/ 84 w 91"/>
                    <a:gd name="T49" fmla="*/ 21 h 91"/>
                    <a:gd name="T50" fmla="*/ 87 w 91"/>
                    <a:gd name="T51" fmla="*/ 28 h 91"/>
                    <a:gd name="T52" fmla="*/ 89 w 91"/>
                    <a:gd name="T53" fmla="*/ 35 h 91"/>
                    <a:gd name="T54" fmla="*/ 91 w 91"/>
                    <a:gd name="T55" fmla="*/ 45 h 91"/>
                    <a:gd name="T56" fmla="*/ 91 w 91"/>
                    <a:gd name="T57" fmla="*/ 45 h 91"/>
                    <a:gd name="T58" fmla="*/ 89 w 91"/>
                    <a:gd name="T59" fmla="*/ 54 h 91"/>
                    <a:gd name="T60" fmla="*/ 87 w 91"/>
                    <a:gd name="T61" fmla="*/ 63 h 91"/>
                    <a:gd name="T62" fmla="*/ 84 w 91"/>
                    <a:gd name="T63" fmla="*/ 71 h 91"/>
                    <a:gd name="T64" fmla="*/ 78 w 91"/>
                    <a:gd name="T65" fmla="*/ 78 h 91"/>
                    <a:gd name="T66" fmla="*/ 71 w 91"/>
                    <a:gd name="T67" fmla="*/ 84 h 91"/>
                    <a:gd name="T68" fmla="*/ 63 w 91"/>
                    <a:gd name="T69" fmla="*/ 87 h 91"/>
                    <a:gd name="T70" fmla="*/ 54 w 91"/>
                    <a:gd name="T71" fmla="*/ 89 h 91"/>
                    <a:gd name="T72" fmla="*/ 45 w 91"/>
                    <a:gd name="T73" fmla="*/ 91 h 91"/>
                    <a:gd name="T74" fmla="*/ 45 w 91"/>
                    <a:gd name="T75" fmla="*/ 91 h 91"/>
                    <a:gd name="T76" fmla="*/ 45 w 91"/>
                    <a:gd name="T77" fmla="*/ 30 h 91"/>
                    <a:gd name="T78" fmla="*/ 45 w 91"/>
                    <a:gd name="T79" fmla="*/ 30 h 91"/>
                    <a:gd name="T80" fmla="*/ 39 w 91"/>
                    <a:gd name="T81" fmla="*/ 32 h 91"/>
                    <a:gd name="T82" fmla="*/ 35 w 91"/>
                    <a:gd name="T83" fmla="*/ 35 h 91"/>
                    <a:gd name="T84" fmla="*/ 32 w 91"/>
                    <a:gd name="T85" fmla="*/ 39 h 91"/>
                    <a:gd name="T86" fmla="*/ 30 w 91"/>
                    <a:gd name="T87" fmla="*/ 45 h 91"/>
                    <a:gd name="T88" fmla="*/ 30 w 91"/>
                    <a:gd name="T89" fmla="*/ 45 h 91"/>
                    <a:gd name="T90" fmla="*/ 32 w 91"/>
                    <a:gd name="T91" fmla="*/ 50 h 91"/>
                    <a:gd name="T92" fmla="*/ 35 w 91"/>
                    <a:gd name="T93" fmla="*/ 56 h 91"/>
                    <a:gd name="T94" fmla="*/ 39 w 91"/>
                    <a:gd name="T95" fmla="*/ 60 h 91"/>
                    <a:gd name="T96" fmla="*/ 45 w 91"/>
                    <a:gd name="T97" fmla="*/ 60 h 91"/>
                    <a:gd name="T98" fmla="*/ 45 w 91"/>
                    <a:gd name="T99" fmla="*/ 60 h 91"/>
                    <a:gd name="T100" fmla="*/ 50 w 91"/>
                    <a:gd name="T101" fmla="*/ 60 h 91"/>
                    <a:gd name="T102" fmla="*/ 56 w 91"/>
                    <a:gd name="T103" fmla="*/ 56 h 91"/>
                    <a:gd name="T104" fmla="*/ 59 w 91"/>
                    <a:gd name="T105" fmla="*/ 50 h 91"/>
                    <a:gd name="T106" fmla="*/ 59 w 91"/>
                    <a:gd name="T107" fmla="*/ 45 h 91"/>
                    <a:gd name="T108" fmla="*/ 59 w 91"/>
                    <a:gd name="T109" fmla="*/ 45 h 91"/>
                    <a:gd name="T110" fmla="*/ 59 w 91"/>
                    <a:gd name="T111" fmla="*/ 39 h 91"/>
                    <a:gd name="T112" fmla="*/ 56 w 91"/>
                    <a:gd name="T113" fmla="*/ 35 h 91"/>
                    <a:gd name="T114" fmla="*/ 50 w 91"/>
                    <a:gd name="T115" fmla="*/ 32 h 91"/>
                    <a:gd name="T116" fmla="*/ 45 w 91"/>
                    <a:gd name="T117" fmla="*/ 30 h 91"/>
                    <a:gd name="T118" fmla="*/ 45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5" y="91"/>
                      </a:moveTo>
                      <a:lnTo>
                        <a:pt x="45" y="91"/>
                      </a:lnTo>
                      <a:lnTo>
                        <a:pt x="35" y="89"/>
                      </a:lnTo>
                      <a:lnTo>
                        <a:pt x="28" y="87"/>
                      </a:lnTo>
                      <a:lnTo>
                        <a:pt x="21" y="84"/>
                      </a:lnTo>
                      <a:lnTo>
                        <a:pt x="13" y="78"/>
                      </a:lnTo>
                      <a:lnTo>
                        <a:pt x="8" y="71"/>
                      </a:lnTo>
                      <a:lnTo>
                        <a:pt x="4" y="63"/>
                      </a:lnTo>
                      <a:lnTo>
                        <a:pt x="0" y="54"/>
                      </a:lnTo>
                      <a:lnTo>
                        <a:pt x="0" y="45"/>
                      </a:lnTo>
                      <a:lnTo>
                        <a:pt x="0" y="45"/>
                      </a:lnTo>
                      <a:lnTo>
                        <a:pt x="0" y="35"/>
                      </a:lnTo>
                      <a:lnTo>
                        <a:pt x="4" y="28"/>
                      </a:lnTo>
                      <a:lnTo>
                        <a:pt x="8" y="21"/>
                      </a:lnTo>
                      <a:lnTo>
                        <a:pt x="13" y="13"/>
                      </a:lnTo>
                      <a:lnTo>
                        <a:pt x="21" y="8"/>
                      </a:lnTo>
                      <a:lnTo>
                        <a:pt x="28" y="4"/>
                      </a:lnTo>
                      <a:lnTo>
                        <a:pt x="35" y="0"/>
                      </a:lnTo>
                      <a:lnTo>
                        <a:pt x="45" y="0"/>
                      </a:lnTo>
                      <a:lnTo>
                        <a:pt x="45" y="0"/>
                      </a:lnTo>
                      <a:lnTo>
                        <a:pt x="54" y="0"/>
                      </a:lnTo>
                      <a:lnTo>
                        <a:pt x="63" y="4"/>
                      </a:lnTo>
                      <a:lnTo>
                        <a:pt x="71" y="8"/>
                      </a:lnTo>
                      <a:lnTo>
                        <a:pt x="78" y="13"/>
                      </a:lnTo>
                      <a:lnTo>
                        <a:pt x="84" y="21"/>
                      </a:lnTo>
                      <a:lnTo>
                        <a:pt x="87" y="28"/>
                      </a:lnTo>
                      <a:lnTo>
                        <a:pt x="89" y="35"/>
                      </a:lnTo>
                      <a:lnTo>
                        <a:pt x="91" y="45"/>
                      </a:lnTo>
                      <a:lnTo>
                        <a:pt x="91" y="45"/>
                      </a:lnTo>
                      <a:lnTo>
                        <a:pt x="89" y="54"/>
                      </a:lnTo>
                      <a:lnTo>
                        <a:pt x="87" y="63"/>
                      </a:lnTo>
                      <a:lnTo>
                        <a:pt x="84" y="71"/>
                      </a:lnTo>
                      <a:lnTo>
                        <a:pt x="78" y="78"/>
                      </a:lnTo>
                      <a:lnTo>
                        <a:pt x="71" y="84"/>
                      </a:lnTo>
                      <a:lnTo>
                        <a:pt x="63" y="87"/>
                      </a:lnTo>
                      <a:lnTo>
                        <a:pt x="54" y="89"/>
                      </a:lnTo>
                      <a:lnTo>
                        <a:pt x="45" y="91"/>
                      </a:lnTo>
                      <a:lnTo>
                        <a:pt x="45" y="91"/>
                      </a:lnTo>
                      <a:close/>
                      <a:moveTo>
                        <a:pt x="45" y="30"/>
                      </a:moveTo>
                      <a:lnTo>
                        <a:pt x="45" y="30"/>
                      </a:lnTo>
                      <a:lnTo>
                        <a:pt x="39" y="32"/>
                      </a:lnTo>
                      <a:lnTo>
                        <a:pt x="35" y="35"/>
                      </a:lnTo>
                      <a:lnTo>
                        <a:pt x="32" y="39"/>
                      </a:lnTo>
                      <a:lnTo>
                        <a:pt x="30" y="45"/>
                      </a:lnTo>
                      <a:lnTo>
                        <a:pt x="30" y="45"/>
                      </a:lnTo>
                      <a:lnTo>
                        <a:pt x="32" y="50"/>
                      </a:lnTo>
                      <a:lnTo>
                        <a:pt x="35" y="56"/>
                      </a:lnTo>
                      <a:lnTo>
                        <a:pt x="39" y="60"/>
                      </a:lnTo>
                      <a:lnTo>
                        <a:pt x="45" y="60"/>
                      </a:lnTo>
                      <a:lnTo>
                        <a:pt x="45" y="60"/>
                      </a:lnTo>
                      <a:lnTo>
                        <a:pt x="50" y="60"/>
                      </a:lnTo>
                      <a:lnTo>
                        <a:pt x="56" y="56"/>
                      </a:lnTo>
                      <a:lnTo>
                        <a:pt x="59" y="50"/>
                      </a:lnTo>
                      <a:lnTo>
                        <a:pt x="59" y="45"/>
                      </a:lnTo>
                      <a:lnTo>
                        <a:pt x="59" y="45"/>
                      </a:lnTo>
                      <a:lnTo>
                        <a:pt x="59" y="39"/>
                      </a:lnTo>
                      <a:lnTo>
                        <a:pt x="56" y="35"/>
                      </a:lnTo>
                      <a:lnTo>
                        <a:pt x="50" y="32"/>
                      </a:lnTo>
                      <a:lnTo>
                        <a:pt x="45" y="30"/>
                      </a:lnTo>
                      <a:lnTo>
                        <a:pt x="4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CAAE7413-EF26-4717-AC8C-2CF23F2E41DD}"/>
                    </a:ext>
                  </a:extLst>
                </p:cNvPr>
                <p:cNvSpPr>
                  <a:spLocks noChangeArrowheads="1"/>
                </p:cNvSpPr>
                <p:nvPr/>
              </p:nvSpPr>
              <p:spPr bwMode="auto">
                <a:xfrm>
                  <a:off x="8543926" y="2178051"/>
                  <a:ext cx="49213" cy="93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253">
                  <a:extLst>
                    <a:ext uri="{FF2B5EF4-FFF2-40B4-BE49-F238E27FC236}">
                      <a16:creationId xmlns:a16="http://schemas.microsoft.com/office/drawing/2014/main" id="{73AA1EC9-474D-472D-8564-CF212A52E480}"/>
                    </a:ext>
                  </a:extLst>
                </p:cNvPr>
                <p:cNvSpPr>
                  <a:spLocks/>
                </p:cNvSpPr>
                <p:nvPr/>
              </p:nvSpPr>
              <p:spPr bwMode="auto">
                <a:xfrm>
                  <a:off x="8716963" y="2192338"/>
                  <a:ext cx="68263" cy="103188"/>
                </a:xfrm>
                <a:custGeom>
                  <a:avLst/>
                  <a:gdLst>
                    <a:gd name="T0" fmla="*/ 30 w 43"/>
                    <a:gd name="T1" fmla="*/ 65 h 65"/>
                    <a:gd name="T2" fmla="*/ 0 w 43"/>
                    <a:gd name="T3" fmla="*/ 59 h 65"/>
                    <a:gd name="T4" fmla="*/ 13 w 43"/>
                    <a:gd name="T5" fmla="*/ 0 h 65"/>
                    <a:gd name="T6" fmla="*/ 43 w 43"/>
                    <a:gd name="T7" fmla="*/ 6 h 65"/>
                    <a:gd name="T8" fmla="*/ 30 w 43"/>
                    <a:gd name="T9" fmla="*/ 65 h 65"/>
                  </a:gdLst>
                  <a:ahLst/>
                  <a:cxnLst>
                    <a:cxn ang="0">
                      <a:pos x="T0" y="T1"/>
                    </a:cxn>
                    <a:cxn ang="0">
                      <a:pos x="T2" y="T3"/>
                    </a:cxn>
                    <a:cxn ang="0">
                      <a:pos x="T4" y="T5"/>
                    </a:cxn>
                    <a:cxn ang="0">
                      <a:pos x="T6" y="T7"/>
                    </a:cxn>
                    <a:cxn ang="0">
                      <a:pos x="T8" y="T9"/>
                    </a:cxn>
                  </a:cxnLst>
                  <a:rect l="0" t="0" r="r" b="b"/>
                  <a:pathLst>
                    <a:path w="43" h="65">
                      <a:moveTo>
                        <a:pt x="30" y="65"/>
                      </a:moveTo>
                      <a:lnTo>
                        <a:pt x="0" y="59"/>
                      </a:lnTo>
                      <a:lnTo>
                        <a:pt x="13" y="0"/>
                      </a:lnTo>
                      <a:lnTo>
                        <a:pt x="43" y="6"/>
                      </a:lnTo>
                      <a:lnTo>
                        <a:pt x="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254">
                  <a:extLst>
                    <a:ext uri="{FF2B5EF4-FFF2-40B4-BE49-F238E27FC236}">
                      <a16:creationId xmlns:a16="http://schemas.microsoft.com/office/drawing/2014/main" id="{61A6ADAC-B9E4-492F-865E-BCE734A5588D}"/>
                    </a:ext>
                  </a:extLst>
                </p:cNvPr>
                <p:cNvSpPr>
                  <a:spLocks/>
                </p:cNvSpPr>
                <p:nvPr/>
              </p:nvSpPr>
              <p:spPr bwMode="auto">
                <a:xfrm>
                  <a:off x="8882063" y="2244726"/>
                  <a:ext cx="82550" cy="109538"/>
                </a:xfrm>
                <a:custGeom>
                  <a:avLst/>
                  <a:gdLst>
                    <a:gd name="T0" fmla="*/ 28 w 52"/>
                    <a:gd name="T1" fmla="*/ 69 h 69"/>
                    <a:gd name="T2" fmla="*/ 0 w 52"/>
                    <a:gd name="T3" fmla="*/ 56 h 69"/>
                    <a:gd name="T4" fmla="*/ 24 w 52"/>
                    <a:gd name="T5" fmla="*/ 0 h 69"/>
                    <a:gd name="T6" fmla="*/ 52 w 52"/>
                    <a:gd name="T7" fmla="*/ 13 h 69"/>
                    <a:gd name="T8" fmla="*/ 28 w 52"/>
                    <a:gd name="T9" fmla="*/ 69 h 69"/>
                  </a:gdLst>
                  <a:ahLst/>
                  <a:cxnLst>
                    <a:cxn ang="0">
                      <a:pos x="T0" y="T1"/>
                    </a:cxn>
                    <a:cxn ang="0">
                      <a:pos x="T2" y="T3"/>
                    </a:cxn>
                    <a:cxn ang="0">
                      <a:pos x="T4" y="T5"/>
                    </a:cxn>
                    <a:cxn ang="0">
                      <a:pos x="T6" y="T7"/>
                    </a:cxn>
                    <a:cxn ang="0">
                      <a:pos x="T8" y="T9"/>
                    </a:cxn>
                  </a:cxnLst>
                  <a:rect l="0" t="0" r="r" b="b"/>
                  <a:pathLst>
                    <a:path w="52" h="69">
                      <a:moveTo>
                        <a:pt x="28" y="69"/>
                      </a:moveTo>
                      <a:lnTo>
                        <a:pt x="0" y="56"/>
                      </a:lnTo>
                      <a:lnTo>
                        <a:pt x="24" y="0"/>
                      </a:lnTo>
                      <a:lnTo>
                        <a:pt x="52" y="13"/>
                      </a:lnTo>
                      <a:lnTo>
                        <a:pt x="2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255">
                  <a:extLst>
                    <a:ext uri="{FF2B5EF4-FFF2-40B4-BE49-F238E27FC236}">
                      <a16:creationId xmlns:a16="http://schemas.microsoft.com/office/drawing/2014/main" id="{977A77F8-1623-4CB7-A819-AAAAA493D4D3}"/>
                    </a:ext>
                  </a:extLst>
                </p:cNvPr>
                <p:cNvSpPr>
                  <a:spLocks/>
                </p:cNvSpPr>
                <p:nvPr/>
              </p:nvSpPr>
              <p:spPr bwMode="auto">
                <a:xfrm>
                  <a:off x="9031288" y="2339976"/>
                  <a:ext cx="98425" cy="104775"/>
                </a:xfrm>
                <a:custGeom>
                  <a:avLst/>
                  <a:gdLst>
                    <a:gd name="T0" fmla="*/ 26 w 62"/>
                    <a:gd name="T1" fmla="*/ 66 h 66"/>
                    <a:gd name="T2" fmla="*/ 0 w 62"/>
                    <a:gd name="T3" fmla="*/ 48 h 66"/>
                    <a:gd name="T4" fmla="*/ 37 w 62"/>
                    <a:gd name="T5" fmla="*/ 0 h 66"/>
                    <a:gd name="T6" fmla="*/ 62 w 62"/>
                    <a:gd name="T7" fmla="*/ 16 h 66"/>
                    <a:gd name="T8" fmla="*/ 26 w 62"/>
                    <a:gd name="T9" fmla="*/ 66 h 66"/>
                  </a:gdLst>
                  <a:ahLst/>
                  <a:cxnLst>
                    <a:cxn ang="0">
                      <a:pos x="T0" y="T1"/>
                    </a:cxn>
                    <a:cxn ang="0">
                      <a:pos x="T2" y="T3"/>
                    </a:cxn>
                    <a:cxn ang="0">
                      <a:pos x="T4" y="T5"/>
                    </a:cxn>
                    <a:cxn ang="0">
                      <a:pos x="T6" y="T7"/>
                    </a:cxn>
                    <a:cxn ang="0">
                      <a:pos x="T8" y="T9"/>
                    </a:cxn>
                  </a:cxnLst>
                  <a:rect l="0" t="0" r="r" b="b"/>
                  <a:pathLst>
                    <a:path w="62" h="66">
                      <a:moveTo>
                        <a:pt x="26" y="66"/>
                      </a:moveTo>
                      <a:lnTo>
                        <a:pt x="0" y="48"/>
                      </a:lnTo>
                      <a:lnTo>
                        <a:pt x="37" y="0"/>
                      </a:lnTo>
                      <a:lnTo>
                        <a:pt x="62" y="16"/>
                      </a:lnTo>
                      <a:lnTo>
                        <a:pt x="2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256">
                  <a:extLst>
                    <a:ext uri="{FF2B5EF4-FFF2-40B4-BE49-F238E27FC236}">
                      <a16:creationId xmlns:a16="http://schemas.microsoft.com/office/drawing/2014/main" id="{935FDF97-10EE-4E4C-A53E-9166170DD4AD}"/>
                    </a:ext>
                  </a:extLst>
                </p:cNvPr>
                <p:cNvSpPr>
                  <a:spLocks/>
                </p:cNvSpPr>
                <p:nvPr/>
              </p:nvSpPr>
              <p:spPr bwMode="auto">
                <a:xfrm>
                  <a:off x="9164638" y="2462213"/>
                  <a:ext cx="103188" cy="100013"/>
                </a:xfrm>
                <a:custGeom>
                  <a:avLst/>
                  <a:gdLst>
                    <a:gd name="T0" fmla="*/ 20 w 65"/>
                    <a:gd name="T1" fmla="*/ 63 h 63"/>
                    <a:gd name="T2" fmla="*/ 0 w 65"/>
                    <a:gd name="T3" fmla="*/ 41 h 63"/>
                    <a:gd name="T4" fmla="*/ 44 w 65"/>
                    <a:gd name="T5" fmla="*/ 0 h 63"/>
                    <a:gd name="T6" fmla="*/ 65 w 65"/>
                    <a:gd name="T7" fmla="*/ 23 h 63"/>
                    <a:gd name="T8" fmla="*/ 20 w 65"/>
                    <a:gd name="T9" fmla="*/ 63 h 63"/>
                  </a:gdLst>
                  <a:ahLst/>
                  <a:cxnLst>
                    <a:cxn ang="0">
                      <a:pos x="T0" y="T1"/>
                    </a:cxn>
                    <a:cxn ang="0">
                      <a:pos x="T2" y="T3"/>
                    </a:cxn>
                    <a:cxn ang="0">
                      <a:pos x="T4" y="T5"/>
                    </a:cxn>
                    <a:cxn ang="0">
                      <a:pos x="T6" y="T7"/>
                    </a:cxn>
                    <a:cxn ang="0">
                      <a:pos x="T8" y="T9"/>
                    </a:cxn>
                  </a:cxnLst>
                  <a:rect l="0" t="0" r="r" b="b"/>
                  <a:pathLst>
                    <a:path w="65" h="63">
                      <a:moveTo>
                        <a:pt x="20" y="63"/>
                      </a:moveTo>
                      <a:lnTo>
                        <a:pt x="0" y="41"/>
                      </a:lnTo>
                      <a:lnTo>
                        <a:pt x="44" y="0"/>
                      </a:lnTo>
                      <a:lnTo>
                        <a:pt x="65" y="23"/>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5" name="Freeform 257">
                  <a:extLst>
                    <a:ext uri="{FF2B5EF4-FFF2-40B4-BE49-F238E27FC236}">
                      <a16:creationId xmlns:a16="http://schemas.microsoft.com/office/drawing/2014/main" id="{CA562749-14B7-41A8-BB25-A07EBB3C4AD6}"/>
                    </a:ext>
                  </a:extLst>
                </p:cNvPr>
                <p:cNvSpPr>
                  <a:spLocks/>
                </p:cNvSpPr>
                <p:nvPr/>
              </p:nvSpPr>
              <p:spPr bwMode="auto">
                <a:xfrm>
                  <a:off x="9271001" y="2616201"/>
                  <a:ext cx="104775" cy="87313"/>
                </a:xfrm>
                <a:custGeom>
                  <a:avLst/>
                  <a:gdLst>
                    <a:gd name="T0" fmla="*/ 14 w 66"/>
                    <a:gd name="T1" fmla="*/ 55 h 55"/>
                    <a:gd name="T2" fmla="*/ 0 w 66"/>
                    <a:gd name="T3" fmla="*/ 29 h 55"/>
                    <a:gd name="T4" fmla="*/ 51 w 66"/>
                    <a:gd name="T5" fmla="*/ 0 h 55"/>
                    <a:gd name="T6" fmla="*/ 66 w 66"/>
                    <a:gd name="T7" fmla="*/ 26 h 55"/>
                    <a:gd name="T8" fmla="*/ 14 w 66"/>
                    <a:gd name="T9" fmla="*/ 55 h 55"/>
                  </a:gdLst>
                  <a:ahLst/>
                  <a:cxnLst>
                    <a:cxn ang="0">
                      <a:pos x="T0" y="T1"/>
                    </a:cxn>
                    <a:cxn ang="0">
                      <a:pos x="T2" y="T3"/>
                    </a:cxn>
                    <a:cxn ang="0">
                      <a:pos x="T4" y="T5"/>
                    </a:cxn>
                    <a:cxn ang="0">
                      <a:pos x="T6" y="T7"/>
                    </a:cxn>
                    <a:cxn ang="0">
                      <a:pos x="T8" y="T9"/>
                    </a:cxn>
                  </a:cxnLst>
                  <a:rect l="0" t="0" r="r" b="b"/>
                  <a:pathLst>
                    <a:path w="66" h="55">
                      <a:moveTo>
                        <a:pt x="14" y="55"/>
                      </a:moveTo>
                      <a:lnTo>
                        <a:pt x="0" y="29"/>
                      </a:lnTo>
                      <a:lnTo>
                        <a:pt x="51" y="0"/>
                      </a:lnTo>
                      <a:lnTo>
                        <a:pt x="66" y="26"/>
                      </a:lnTo>
                      <a:lnTo>
                        <a:pt x="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6" name="Freeform 258">
                  <a:extLst>
                    <a:ext uri="{FF2B5EF4-FFF2-40B4-BE49-F238E27FC236}">
                      <a16:creationId xmlns:a16="http://schemas.microsoft.com/office/drawing/2014/main" id="{408CA8BA-E75E-4490-98D8-1AEDFA54646A}"/>
                    </a:ext>
                  </a:extLst>
                </p:cNvPr>
                <p:cNvSpPr>
                  <a:spLocks/>
                </p:cNvSpPr>
                <p:nvPr/>
              </p:nvSpPr>
              <p:spPr bwMode="auto">
                <a:xfrm>
                  <a:off x="9344026" y="2789238"/>
                  <a:ext cx="106363" cy="76200"/>
                </a:xfrm>
                <a:custGeom>
                  <a:avLst/>
                  <a:gdLst>
                    <a:gd name="T0" fmla="*/ 9 w 67"/>
                    <a:gd name="T1" fmla="*/ 48 h 48"/>
                    <a:gd name="T2" fmla="*/ 0 w 67"/>
                    <a:gd name="T3" fmla="*/ 19 h 48"/>
                    <a:gd name="T4" fmla="*/ 57 w 67"/>
                    <a:gd name="T5" fmla="*/ 0 h 48"/>
                    <a:gd name="T6" fmla="*/ 67 w 67"/>
                    <a:gd name="T7" fmla="*/ 28 h 48"/>
                    <a:gd name="T8" fmla="*/ 9 w 67"/>
                    <a:gd name="T9" fmla="*/ 48 h 48"/>
                  </a:gdLst>
                  <a:ahLst/>
                  <a:cxnLst>
                    <a:cxn ang="0">
                      <a:pos x="T0" y="T1"/>
                    </a:cxn>
                    <a:cxn ang="0">
                      <a:pos x="T2" y="T3"/>
                    </a:cxn>
                    <a:cxn ang="0">
                      <a:pos x="T4" y="T5"/>
                    </a:cxn>
                    <a:cxn ang="0">
                      <a:pos x="T6" y="T7"/>
                    </a:cxn>
                    <a:cxn ang="0">
                      <a:pos x="T8" y="T9"/>
                    </a:cxn>
                  </a:cxnLst>
                  <a:rect l="0" t="0" r="r" b="b"/>
                  <a:pathLst>
                    <a:path w="67" h="48">
                      <a:moveTo>
                        <a:pt x="9" y="48"/>
                      </a:moveTo>
                      <a:lnTo>
                        <a:pt x="0" y="19"/>
                      </a:lnTo>
                      <a:lnTo>
                        <a:pt x="57" y="0"/>
                      </a:lnTo>
                      <a:lnTo>
                        <a:pt x="67" y="28"/>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 name="Freeform 259">
                  <a:extLst>
                    <a:ext uri="{FF2B5EF4-FFF2-40B4-BE49-F238E27FC236}">
                      <a16:creationId xmlns:a16="http://schemas.microsoft.com/office/drawing/2014/main" id="{1090CF3A-27A3-4311-8FE7-596CA729EF8F}"/>
                    </a:ext>
                  </a:extLst>
                </p:cNvPr>
                <p:cNvSpPr>
                  <a:spLocks/>
                </p:cNvSpPr>
                <p:nvPr/>
              </p:nvSpPr>
              <p:spPr bwMode="auto">
                <a:xfrm>
                  <a:off x="9385301" y="2974976"/>
                  <a:ext cx="100013" cy="58738"/>
                </a:xfrm>
                <a:custGeom>
                  <a:avLst/>
                  <a:gdLst>
                    <a:gd name="T0" fmla="*/ 3 w 63"/>
                    <a:gd name="T1" fmla="*/ 37 h 37"/>
                    <a:gd name="T2" fmla="*/ 0 w 63"/>
                    <a:gd name="T3" fmla="*/ 7 h 37"/>
                    <a:gd name="T4" fmla="*/ 59 w 63"/>
                    <a:gd name="T5" fmla="*/ 0 h 37"/>
                    <a:gd name="T6" fmla="*/ 63 w 63"/>
                    <a:gd name="T7" fmla="*/ 31 h 37"/>
                    <a:gd name="T8" fmla="*/ 3 w 63"/>
                    <a:gd name="T9" fmla="*/ 37 h 37"/>
                  </a:gdLst>
                  <a:ahLst/>
                  <a:cxnLst>
                    <a:cxn ang="0">
                      <a:pos x="T0" y="T1"/>
                    </a:cxn>
                    <a:cxn ang="0">
                      <a:pos x="T2" y="T3"/>
                    </a:cxn>
                    <a:cxn ang="0">
                      <a:pos x="T4" y="T5"/>
                    </a:cxn>
                    <a:cxn ang="0">
                      <a:pos x="T6" y="T7"/>
                    </a:cxn>
                    <a:cxn ang="0">
                      <a:pos x="T8" y="T9"/>
                    </a:cxn>
                  </a:cxnLst>
                  <a:rect l="0" t="0" r="r" b="b"/>
                  <a:pathLst>
                    <a:path w="63" h="37">
                      <a:moveTo>
                        <a:pt x="3" y="37"/>
                      </a:moveTo>
                      <a:lnTo>
                        <a:pt x="0" y="7"/>
                      </a:lnTo>
                      <a:lnTo>
                        <a:pt x="59" y="0"/>
                      </a:lnTo>
                      <a:lnTo>
                        <a:pt x="63" y="31"/>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8" name="Freeform 260">
                  <a:extLst>
                    <a:ext uri="{FF2B5EF4-FFF2-40B4-BE49-F238E27FC236}">
                      <a16:creationId xmlns:a16="http://schemas.microsoft.com/office/drawing/2014/main" id="{3FAB6C50-BDDE-45C0-926C-7837C8FA7B7E}"/>
                    </a:ext>
                  </a:extLst>
                </p:cNvPr>
                <p:cNvSpPr>
                  <a:spLocks/>
                </p:cNvSpPr>
                <p:nvPr/>
              </p:nvSpPr>
              <p:spPr bwMode="auto">
                <a:xfrm>
                  <a:off x="9385301" y="3157538"/>
                  <a:ext cx="100013" cy="58738"/>
                </a:xfrm>
                <a:custGeom>
                  <a:avLst/>
                  <a:gdLst>
                    <a:gd name="T0" fmla="*/ 59 w 63"/>
                    <a:gd name="T1" fmla="*/ 37 h 37"/>
                    <a:gd name="T2" fmla="*/ 0 w 63"/>
                    <a:gd name="T3" fmla="*/ 31 h 37"/>
                    <a:gd name="T4" fmla="*/ 3 w 63"/>
                    <a:gd name="T5" fmla="*/ 0 h 37"/>
                    <a:gd name="T6" fmla="*/ 63 w 63"/>
                    <a:gd name="T7" fmla="*/ 7 h 37"/>
                    <a:gd name="T8" fmla="*/ 59 w 63"/>
                    <a:gd name="T9" fmla="*/ 37 h 37"/>
                  </a:gdLst>
                  <a:ahLst/>
                  <a:cxnLst>
                    <a:cxn ang="0">
                      <a:pos x="T0" y="T1"/>
                    </a:cxn>
                    <a:cxn ang="0">
                      <a:pos x="T2" y="T3"/>
                    </a:cxn>
                    <a:cxn ang="0">
                      <a:pos x="T4" y="T5"/>
                    </a:cxn>
                    <a:cxn ang="0">
                      <a:pos x="T6" y="T7"/>
                    </a:cxn>
                    <a:cxn ang="0">
                      <a:pos x="T8" y="T9"/>
                    </a:cxn>
                  </a:cxnLst>
                  <a:rect l="0" t="0" r="r" b="b"/>
                  <a:pathLst>
                    <a:path w="63" h="37">
                      <a:moveTo>
                        <a:pt x="59" y="37"/>
                      </a:moveTo>
                      <a:lnTo>
                        <a:pt x="0" y="31"/>
                      </a:lnTo>
                      <a:lnTo>
                        <a:pt x="3" y="0"/>
                      </a:lnTo>
                      <a:lnTo>
                        <a:pt x="63" y="7"/>
                      </a:lnTo>
                      <a:lnTo>
                        <a:pt x="5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61">
                  <a:extLst>
                    <a:ext uri="{FF2B5EF4-FFF2-40B4-BE49-F238E27FC236}">
                      <a16:creationId xmlns:a16="http://schemas.microsoft.com/office/drawing/2014/main" id="{47D663F0-8018-44F9-80F0-01A8B6986EC4}"/>
                    </a:ext>
                  </a:extLst>
                </p:cNvPr>
                <p:cNvSpPr>
                  <a:spLocks/>
                </p:cNvSpPr>
                <p:nvPr/>
              </p:nvSpPr>
              <p:spPr bwMode="auto">
                <a:xfrm>
                  <a:off x="9344026" y="3327401"/>
                  <a:ext cx="106363" cy="76200"/>
                </a:xfrm>
                <a:custGeom>
                  <a:avLst/>
                  <a:gdLst>
                    <a:gd name="T0" fmla="*/ 57 w 67"/>
                    <a:gd name="T1" fmla="*/ 48 h 48"/>
                    <a:gd name="T2" fmla="*/ 0 w 67"/>
                    <a:gd name="T3" fmla="*/ 28 h 48"/>
                    <a:gd name="T4" fmla="*/ 9 w 67"/>
                    <a:gd name="T5" fmla="*/ 0 h 48"/>
                    <a:gd name="T6" fmla="*/ 67 w 67"/>
                    <a:gd name="T7" fmla="*/ 19 h 48"/>
                    <a:gd name="T8" fmla="*/ 57 w 67"/>
                    <a:gd name="T9" fmla="*/ 48 h 48"/>
                  </a:gdLst>
                  <a:ahLst/>
                  <a:cxnLst>
                    <a:cxn ang="0">
                      <a:pos x="T0" y="T1"/>
                    </a:cxn>
                    <a:cxn ang="0">
                      <a:pos x="T2" y="T3"/>
                    </a:cxn>
                    <a:cxn ang="0">
                      <a:pos x="T4" y="T5"/>
                    </a:cxn>
                    <a:cxn ang="0">
                      <a:pos x="T6" y="T7"/>
                    </a:cxn>
                    <a:cxn ang="0">
                      <a:pos x="T8" y="T9"/>
                    </a:cxn>
                  </a:cxnLst>
                  <a:rect l="0" t="0" r="r" b="b"/>
                  <a:pathLst>
                    <a:path w="67" h="48">
                      <a:moveTo>
                        <a:pt x="57" y="48"/>
                      </a:moveTo>
                      <a:lnTo>
                        <a:pt x="0" y="28"/>
                      </a:lnTo>
                      <a:lnTo>
                        <a:pt x="9" y="0"/>
                      </a:lnTo>
                      <a:lnTo>
                        <a:pt x="67"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62">
                  <a:extLst>
                    <a:ext uri="{FF2B5EF4-FFF2-40B4-BE49-F238E27FC236}">
                      <a16:creationId xmlns:a16="http://schemas.microsoft.com/office/drawing/2014/main" id="{0101A9CE-A12E-44DC-AD06-F6FE1A728FCD}"/>
                    </a:ext>
                  </a:extLst>
                </p:cNvPr>
                <p:cNvSpPr>
                  <a:spLocks/>
                </p:cNvSpPr>
                <p:nvPr/>
              </p:nvSpPr>
              <p:spPr bwMode="auto">
                <a:xfrm>
                  <a:off x="9271001" y="3486151"/>
                  <a:ext cx="104775" cy="92075"/>
                </a:xfrm>
                <a:custGeom>
                  <a:avLst/>
                  <a:gdLst>
                    <a:gd name="T0" fmla="*/ 51 w 66"/>
                    <a:gd name="T1" fmla="*/ 58 h 58"/>
                    <a:gd name="T2" fmla="*/ 0 w 66"/>
                    <a:gd name="T3" fmla="*/ 26 h 58"/>
                    <a:gd name="T4" fmla="*/ 14 w 66"/>
                    <a:gd name="T5" fmla="*/ 0 h 58"/>
                    <a:gd name="T6" fmla="*/ 66 w 66"/>
                    <a:gd name="T7" fmla="*/ 30 h 58"/>
                    <a:gd name="T8" fmla="*/ 51 w 66"/>
                    <a:gd name="T9" fmla="*/ 58 h 58"/>
                  </a:gdLst>
                  <a:ahLst/>
                  <a:cxnLst>
                    <a:cxn ang="0">
                      <a:pos x="T0" y="T1"/>
                    </a:cxn>
                    <a:cxn ang="0">
                      <a:pos x="T2" y="T3"/>
                    </a:cxn>
                    <a:cxn ang="0">
                      <a:pos x="T4" y="T5"/>
                    </a:cxn>
                    <a:cxn ang="0">
                      <a:pos x="T6" y="T7"/>
                    </a:cxn>
                    <a:cxn ang="0">
                      <a:pos x="T8" y="T9"/>
                    </a:cxn>
                  </a:cxnLst>
                  <a:rect l="0" t="0" r="r" b="b"/>
                  <a:pathLst>
                    <a:path w="66" h="58">
                      <a:moveTo>
                        <a:pt x="51" y="58"/>
                      </a:moveTo>
                      <a:lnTo>
                        <a:pt x="0" y="26"/>
                      </a:lnTo>
                      <a:lnTo>
                        <a:pt x="14" y="0"/>
                      </a:lnTo>
                      <a:lnTo>
                        <a:pt x="66" y="30"/>
                      </a:lnTo>
                      <a:lnTo>
                        <a:pt x="51"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1" name="Freeform 263">
                  <a:extLst>
                    <a:ext uri="{FF2B5EF4-FFF2-40B4-BE49-F238E27FC236}">
                      <a16:creationId xmlns:a16="http://schemas.microsoft.com/office/drawing/2014/main" id="{13CE1013-3E66-434C-A86D-CC70498A1ADB}"/>
                    </a:ext>
                  </a:extLst>
                </p:cNvPr>
                <p:cNvSpPr>
                  <a:spLocks/>
                </p:cNvSpPr>
                <p:nvPr/>
              </p:nvSpPr>
              <p:spPr bwMode="auto">
                <a:xfrm>
                  <a:off x="9164638" y="3627438"/>
                  <a:ext cx="103188" cy="100013"/>
                </a:xfrm>
                <a:custGeom>
                  <a:avLst/>
                  <a:gdLst>
                    <a:gd name="T0" fmla="*/ 44 w 65"/>
                    <a:gd name="T1" fmla="*/ 63 h 63"/>
                    <a:gd name="T2" fmla="*/ 0 w 65"/>
                    <a:gd name="T3" fmla="*/ 24 h 63"/>
                    <a:gd name="T4" fmla="*/ 20 w 65"/>
                    <a:gd name="T5" fmla="*/ 0 h 63"/>
                    <a:gd name="T6" fmla="*/ 65 w 65"/>
                    <a:gd name="T7" fmla="*/ 41 h 63"/>
                    <a:gd name="T8" fmla="*/ 44 w 65"/>
                    <a:gd name="T9" fmla="*/ 63 h 63"/>
                  </a:gdLst>
                  <a:ahLst/>
                  <a:cxnLst>
                    <a:cxn ang="0">
                      <a:pos x="T0" y="T1"/>
                    </a:cxn>
                    <a:cxn ang="0">
                      <a:pos x="T2" y="T3"/>
                    </a:cxn>
                    <a:cxn ang="0">
                      <a:pos x="T4" y="T5"/>
                    </a:cxn>
                    <a:cxn ang="0">
                      <a:pos x="T6" y="T7"/>
                    </a:cxn>
                    <a:cxn ang="0">
                      <a:pos x="T8" y="T9"/>
                    </a:cxn>
                  </a:cxnLst>
                  <a:rect l="0" t="0" r="r" b="b"/>
                  <a:pathLst>
                    <a:path w="65" h="63">
                      <a:moveTo>
                        <a:pt x="44" y="63"/>
                      </a:moveTo>
                      <a:lnTo>
                        <a:pt x="0" y="24"/>
                      </a:lnTo>
                      <a:lnTo>
                        <a:pt x="20" y="0"/>
                      </a:lnTo>
                      <a:lnTo>
                        <a:pt x="65"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2" name="Freeform 264">
                  <a:extLst>
                    <a:ext uri="{FF2B5EF4-FFF2-40B4-BE49-F238E27FC236}">
                      <a16:creationId xmlns:a16="http://schemas.microsoft.com/office/drawing/2014/main" id="{8E6176CC-397B-4CA1-985C-7F8F098D3058}"/>
                    </a:ext>
                  </a:extLst>
                </p:cNvPr>
                <p:cNvSpPr>
                  <a:spLocks/>
                </p:cNvSpPr>
                <p:nvPr/>
              </p:nvSpPr>
              <p:spPr bwMode="auto">
                <a:xfrm>
                  <a:off x="9031288" y="3748088"/>
                  <a:ext cx="98425" cy="106363"/>
                </a:xfrm>
                <a:custGeom>
                  <a:avLst/>
                  <a:gdLst>
                    <a:gd name="T0" fmla="*/ 37 w 62"/>
                    <a:gd name="T1" fmla="*/ 67 h 67"/>
                    <a:gd name="T2" fmla="*/ 0 w 62"/>
                    <a:gd name="T3" fmla="*/ 17 h 67"/>
                    <a:gd name="T4" fmla="*/ 26 w 62"/>
                    <a:gd name="T5" fmla="*/ 0 h 67"/>
                    <a:gd name="T6" fmla="*/ 62 w 62"/>
                    <a:gd name="T7" fmla="*/ 48 h 67"/>
                    <a:gd name="T8" fmla="*/ 37 w 62"/>
                    <a:gd name="T9" fmla="*/ 67 h 67"/>
                  </a:gdLst>
                  <a:ahLst/>
                  <a:cxnLst>
                    <a:cxn ang="0">
                      <a:pos x="T0" y="T1"/>
                    </a:cxn>
                    <a:cxn ang="0">
                      <a:pos x="T2" y="T3"/>
                    </a:cxn>
                    <a:cxn ang="0">
                      <a:pos x="T4" y="T5"/>
                    </a:cxn>
                    <a:cxn ang="0">
                      <a:pos x="T6" y="T7"/>
                    </a:cxn>
                    <a:cxn ang="0">
                      <a:pos x="T8" y="T9"/>
                    </a:cxn>
                  </a:cxnLst>
                  <a:rect l="0" t="0" r="r" b="b"/>
                  <a:pathLst>
                    <a:path w="62" h="67">
                      <a:moveTo>
                        <a:pt x="37" y="67"/>
                      </a:moveTo>
                      <a:lnTo>
                        <a:pt x="0" y="17"/>
                      </a:lnTo>
                      <a:lnTo>
                        <a:pt x="26" y="0"/>
                      </a:lnTo>
                      <a:lnTo>
                        <a:pt x="62" y="48"/>
                      </a:lnTo>
                      <a:lnTo>
                        <a:pt x="37"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265">
                  <a:extLst>
                    <a:ext uri="{FF2B5EF4-FFF2-40B4-BE49-F238E27FC236}">
                      <a16:creationId xmlns:a16="http://schemas.microsoft.com/office/drawing/2014/main" id="{62E95CCC-CC2C-45B4-BF48-0CB536D00C6A}"/>
                    </a:ext>
                  </a:extLst>
                </p:cNvPr>
                <p:cNvSpPr>
                  <a:spLocks/>
                </p:cNvSpPr>
                <p:nvPr/>
              </p:nvSpPr>
              <p:spPr bwMode="auto">
                <a:xfrm>
                  <a:off x="8355013" y="2192338"/>
                  <a:ext cx="65088" cy="103188"/>
                </a:xfrm>
                <a:custGeom>
                  <a:avLst/>
                  <a:gdLst>
                    <a:gd name="T0" fmla="*/ 11 w 41"/>
                    <a:gd name="T1" fmla="*/ 65 h 65"/>
                    <a:gd name="T2" fmla="*/ 0 w 41"/>
                    <a:gd name="T3" fmla="*/ 6 h 65"/>
                    <a:gd name="T4" fmla="*/ 30 w 41"/>
                    <a:gd name="T5" fmla="*/ 0 h 65"/>
                    <a:gd name="T6" fmla="*/ 41 w 41"/>
                    <a:gd name="T7" fmla="*/ 59 h 65"/>
                    <a:gd name="T8" fmla="*/ 11 w 41"/>
                    <a:gd name="T9" fmla="*/ 65 h 65"/>
                  </a:gdLst>
                  <a:ahLst/>
                  <a:cxnLst>
                    <a:cxn ang="0">
                      <a:pos x="T0" y="T1"/>
                    </a:cxn>
                    <a:cxn ang="0">
                      <a:pos x="T2" y="T3"/>
                    </a:cxn>
                    <a:cxn ang="0">
                      <a:pos x="T4" y="T5"/>
                    </a:cxn>
                    <a:cxn ang="0">
                      <a:pos x="T6" y="T7"/>
                    </a:cxn>
                    <a:cxn ang="0">
                      <a:pos x="T8" y="T9"/>
                    </a:cxn>
                  </a:cxnLst>
                  <a:rect l="0" t="0" r="r" b="b"/>
                  <a:pathLst>
                    <a:path w="41" h="65">
                      <a:moveTo>
                        <a:pt x="11" y="65"/>
                      </a:moveTo>
                      <a:lnTo>
                        <a:pt x="0" y="6"/>
                      </a:lnTo>
                      <a:lnTo>
                        <a:pt x="30" y="0"/>
                      </a:lnTo>
                      <a:lnTo>
                        <a:pt x="41" y="59"/>
                      </a:lnTo>
                      <a:lnTo>
                        <a:pt x="1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266">
                  <a:extLst>
                    <a:ext uri="{FF2B5EF4-FFF2-40B4-BE49-F238E27FC236}">
                      <a16:creationId xmlns:a16="http://schemas.microsoft.com/office/drawing/2014/main" id="{0C70349C-B12D-4A72-A795-29BFCAA01DCF}"/>
                    </a:ext>
                  </a:extLst>
                </p:cNvPr>
                <p:cNvSpPr>
                  <a:spLocks/>
                </p:cNvSpPr>
                <p:nvPr/>
              </p:nvSpPr>
              <p:spPr bwMode="auto">
                <a:xfrm>
                  <a:off x="8172451" y="2244726"/>
                  <a:ext cx="82550" cy="109538"/>
                </a:xfrm>
                <a:custGeom>
                  <a:avLst/>
                  <a:gdLst>
                    <a:gd name="T0" fmla="*/ 24 w 52"/>
                    <a:gd name="T1" fmla="*/ 69 h 69"/>
                    <a:gd name="T2" fmla="*/ 0 w 52"/>
                    <a:gd name="T3" fmla="*/ 13 h 69"/>
                    <a:gd name="T4" fmla="*/ 28 w 52"/>
                    <a:gd name="T5" fmla="*/ 0 h 69"/>
                    <a:gd name="T6" fmla="*/ 52 w 52"/>
                    <a:gd name="T7" fmla="*/ 56 h 69"/>
                    <a:gd name="T8" fmla="*/ 24 w 52"/>
                    <a:gd name="T9" fmla="*/ 69 h 69"/>
                  </a:gdLst>
                  <a:ahLst/>
                  <a:cxnLst>
                    <a:cxn ang="0">
                      <a:pos x="T0" y="T1"/>
                    </a:cxn>
                    <a:cxn ang="0">
                      <a:pos x="T2" y="T3"/>
                    </a:cxn>
                    <a:cxn ang="0">
                      <a:pos x="T4" y="T5"/>
                    </a:cxn>
                    <a:cxn ang="0">
                      <a:pos x="T6" y="T7"/>
                    </a:cxn>
                    <a:cxn ang="0">
                      <a:pos x="T8" y="T9"/>
                    </a:cxn>
                  </a:cxnLst>
                  <a:rect l="0" t="0" r="r" b="b"/>
                  <a:pathLst>
                    <a:path w="52" h="69">
                      <a:moveTo>
                        <a:pt x="24" y="69"/>
                      </a:moveTo>
                      <a:lnTo>
                        <a:pt x="0" y="13"/>
                      </a:lnTo>
                      <a:lnTo>
                        <a:pt x="28" y="0"/>
                      </a:lnTo>
                      <a:lnTo>
                        <a:pt x="52" y="56"/>
                      </a:lnTo>
                      <a:lnTo>
                        <a:pt x="2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267">
                  <a:extLst>
                    <a:ext uri="{FF2B5EF4-FFF2-40B4-BE49-F238E27FC236}">
                      <a16:creationId xmlns:a16="http://schemas.microsoft.com/office/drawing/2014/main" id="{54AA60F1-EA14-4143-BBC2-403E43DB1EE8}"/>
                    </a:ext>
                  </a:extLst>
                </p:cNvPr>
                <p:cNvSpPr>
                  <a:spLocks/>
                </p:cNvSpPr>
                <p:nvPr/>
              </p:nvSpPr>
              <p:spPr bwMode="auto">
                <a:xfrm>
                  <a:off x="8008938" y="2339976"/>
                  <a:ext cx="96838" cy="104775"/>
                </a:xfrm>
                <a:custGeom>
                  <a:avLst/>
                  <a:gdLst>
                    <a:gd name="T0" fmla="*/ 37 w 61"/>
                    <a:gd name="T1" fmla="*/ 66 h 66"/>
                    <a:gd name="T2" fmla="*/ 0 w 61"/>
                    <a:gd name="T3" fmla="*/ 16 h 66"/>
                    <a:gd name="T4" fmla="*/ 26 w 61"/>
                    <a:gd name="T5" fmla="*/ 0 h 66"/>
                    <a:gd name="T6" fmla="*/ 61 w 61"/>
                    <a:gd name="T7" fmla="*/ 48 h 66"/>
                    <a:gd name="T8" fmla="*/ 37 w 61"/>
                    <a:gd name="T9" fmla="*/ 66 h 66"/>
                  </a:gdLst>
                  <a:ahLst/>
                  <a:cxnLst>
                    <a:cxn ang="0">
                      <a:pos x="T0" y="T1"/>
                    </a:cxn>
                    <a:cxn ang="0">
                      <a:pos x="T2" y="T3"/>
                    </a:cxn>
                    <a:cxn ang="0">
                      <a:pos x="T4" y="T5"/>
                    </a:cxn>
                    <a:cxn ang="0">
                      <a:pos x="T6" y="T7"/>
                    </a:cxn>
                    <a:cxn ang="0">
                      <a:pos x="T8" y="T9"/>
                    </a:cxn>
                  </a:cxnLst>
                  <a:rect l="0" t="0" r="r" b="b"/>
                  <a:pathLst>
                    <a:path w="61" h="66">
                      <a:moveTo>
                        <a:pt x="37" y="66"/>
                      </a:moveTo>
                      <a:lnTo>
                        <a:pt x="0" y="16"/>
                      </a:lnTo>
                      <a:lnTo>
                        <a:pt x="26" y="0"/>
                      </a:lnTo>
                      <a:lnTo>
                        <a:pt x="61" y="48"/>
                      </a:lnTo>
                      <a:lnTo>
                        <a:pt x="3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268">
                  <a:extLst>
                    <a:ext uri="{FF2B5EF4-FFF2-40B4-BE49-F238E27FC236}">
                      <a16:creationId xmlns:a16="http://schemas.microsoft.com/office/drawing/2014/main" id="{6A9FE813-E6B8-4C88-B669-F9DD4D594FA9}"/>
                    </a:ext>
                  </a:extLst>
                </p:cNvPr>
                <p:cNvSpPr>
                  <a:spLocks/>
                </p:cNvSpPr>
                <p:nvPr/>
              </p:nvSpPr>
              <p:spPr bwMode="auto">
                <a:xfrm>
                  <a:off x="7870826" y="2462213"/>
                  <a:ext cx="101600" cy="100013"/>
                </a:xfrm>
                <a:custGeom>
                  <a:avLst/>
                  <a:gdLst>
                    <a:gd name="T0" fmla="*/ 44 w 64"/>
                    <a:gd name="T1" fmla="*/ 63 h 63"/>
                    <a:gd name="T2" fmla="*/ 0 w 64"/>
                    <a:gd name="T3" fmla="*/ 23 h 63"/>
                    <a:gd name="T4" fmla="*/ 20 w 64"/>
                    <a:gd name="T5" fmla="*/ 0 h 63"/>
                    <a:gd name="T6" fmla="*/ 64 w 64"/>
                    <a:gd name="T7" fmla="*/ 41 h 63"/>
                    <a:gd name="T8" fmla="*/ 44 w 64"/>
                    <a:gd name="T9" fmla="*/ 63 h 63"/>
                  </a:gdLst>
                  <a:ahLst/>
                  <a:cxnLst>
                    <a:cxn ang="0">
                      <a:pos x="T0" y="T1"/>
                    </a:cxn>
                    <a:cxn ang="0">
                      <a:pos x="T2" y="T3"/>
                    </a:cxn>
                    <a:cxn ang="0">
                      <a:pos x="T4" y="T5"/>
                    </a:cxn>
                    <a:cxn ang="0">
                      <a:pos x="T6" y="T7"/>
                    </a:cxn>
                    <a:cxn ang="0">
                      <a:pos x="T8" y="T9"/>
                    </a:cxn>
                  </a:cxnLst>
                  <a:rect l="0" t="0" r="r" b="b"/>
                  <a:pathLst>
                    <a:path w="64" h="63">
                      <a:moveTo>
                        <a:pt x="44" y="63"/>
                      </a:moveTo>
                      <a:lnTo>
                        <a:pt x="0" y="23"/>
                      </a:lnTo>
                      <a:lnTo>
                        <a:pt x="20" y="0"/>
                      </a:lnTo>
                      <a:lnTo>
                        <a:pt x="64"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7" name="Freeform 269">
                  <a:extLst>
                    <a:ext uri="{FF2B5EF4-FFF2-40B4-BE49-F238E27FC236}">
                      <a16:creationId xmlns:a16="http://schemas.microsoft.com/office/drawing/2014/main" id="{603A3DBC-6ECA-4B3E-A67C-A80CC97937DE}"/>
                    </a:ext>
                  </a:extLst>
                </p:cNvPr>
                <p:cNvSpPr>
                  <a:spLocks/>
                </p:cNvSpPr>
                <p:nvPr/>
              </p:nvSpPr>
              <p:spPr bwMode="auto">
                <a:xfrm>
                  <a:off x="7761288" y="2616201"/>
                  <a:ext cx="106363" cy="87313"/>
                </a:xfrm>
                <a:custGeom>
                  <a:avLst/>
                  <a:gdLst>
                    <a:gd name="T0" fmla="*/ 52 w 67"/>
                    <a:gd name="T1" fmla="*/ 55 h 55"/>
                    <a:gd name="T2" fmla="*/ 0 w 67"/>
                    <a:gd name="T3" fmla="*/ 26 h 55"/>
                    <a:gd name="T4" fmla="*/ 15 w 67"/>
                    <a:gd name="T5" fmla="*/ 0 h 55"/>
                    <a:gd name="T6" fmla="*/ 67 w 67"/>
                    <a:gd name="T7" fmla="*/ 29 h 55"/>
                    <a:gd name="T8" fmla="*/ 52 w 67"/>
                    <a:gd name="T9" fmla="*/ 55 h 55"/>
                  </a:gdLst>
                  <a:ahLst/>
                  <a:cxnLst>
                    <a:cxn ang="0">
                      <a:pos x="T0" y="T1"/>
                    </a:cxn>
                    <a:cxn ang="0">
                      <a:pos x="T2" y="T3"/>
                    </a:cxn>
                    <a:cxn ang="0">
                      <a:pos x="T4" y="T5"/>
                    </a:cxn>
                    <a:cxn ang="0">
                      <a:pos x="T6" y="T7"/>
                    </a:cxn>
                    <a:cxn ang="0">
                      <a:pos x="T8" y="T9"/>
                    </a:cxn>
                  </a:cxnLst>
                  <a:rect l="0" t="0" r="r" b="b"/>
                  <a:pathLst>
                    <a:path w="67" h="55">
                      <a:moveTo>
                        <a:pt x="52" y="55"/>
                      </a:moveTo>
                      <a:lnTo>
                        <a:pt x="0" y="26"/>
                      </a:lnTo>
                      <a:lnTo>
                        <a:pt x="15" y="0"/>
                      </a:lnTo>
                      <a:lnTo>
                        <a:pt x="67" y="29"/>
                      </a:lnTo>
                      <a:lnTo>
                        <a:pt x="52"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Freeform 270">
                  <a:extLst>
                    <a:ext uri="{FF2B5EF4-FFF2-40B4-BE49-F238E27FC236}">
                      <a16:creationId xmlns:a16="http://schemas.microsoft.com/office/drawing/2014/main" id="{0F7E6AE9-98CA-4620-AB33-54F1E0AB17EE}"/>
                    </a:ext>
                  </a:extLst>
                </p:cNvPr>
                <p:cNvSpPr>
                  <a:spLocks/>
                </p:cNvSpPr>
                <p:nvPr/>
              </p:nvSpPr>
              <p:spPr bwMode="auto">
                <a:xfrm>
                  <a:off x="7688263" y="2789238"/>
                  <a:ext cx="104775" cy="76200"/>
                </a:xfrm>
                <a:custGeom>
                  <a:avLst/>
                  <a:gdLst>
                    <a:gd name="T0" fmla="*/ 57 w 66"/>
                    <a:gd name="T1" fmla="*/ 48 h 48"/>
                    <a:gd name="T2" fmla="*/ 0 w 66"/>
                    <a:gd name="T3" fmla="*/ 28 h 48"/>
                    <a:gd name="T4" fmla="*/ 9 w 66"/>
                    <a:gd name="T5" fmla="*/ 0 h 48"/>
                    <a:gd name="T6" fmla="*/ 66 w 66"/>
                    <a:gd name="T7" fmla="*/ 19 h 48"/>
                    <a:gd name="T8" fmla="*/ 57 w 66"/>
                    <a:gd name="T9" fmla="*/ 48 h 48"/>
                  </a:gdLst>
                  <a:ahLst/>
                  <a:cxnLst>
                    <a:cxn ang="0">
                      <a:pos x="T0" y="T1"/>
                    </a:cxn>
                    <a:cxn ang="0">
                      <a:pos x="T2" y="T3"/>
                    </a:cxn>
                    <a:cxn ang="0">
                      <a:pos x="T4" y="T5"/>
                    </a:cxn>
                    <a:cxn ang="0">
                      <a:pos x="T6" y="T7"/>
                    </a:cxn>
                    <a:cxn ang="0">
                      <a:pos x="T8" y="T9"/>
                    </a:cxn>
                  </a:cxnLst>
                  <a:rect l="0" t="0" r="r" b="b"/>
                  <a:pathLst>
                    <a:path w="66" h="48">
                      <a:moveTo>
                        <a:pt x="57" y="48"/>
                      </a:moveTo>
                      <a:lnTo>
                        <a:pt x="0" y="28"/>
                      </a:lnTo>
                      <a:lnTo>
                        <a:pt x="9" y="0"/>
                      </a:lnTo>
                      <a:lnTo>
                        <a:pt x="66"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9" name="Freeform 271">
                  <a:extLst>
                    <a:ext uri="{FF2B5EF4-FFF2-40B4-BE49-F238E27FC236}">
                      <a16:creationId xmlns:a16="http://schemas.microsoft.com/office/drawing/2014/main" id="{25BBFA28-CF4E-4B44-8A5A-FD93F243A23E}"/>
                    </a:ext>
                  </a:extLst>
                </p:cNvPr>
                <p:cNvSpPr>
                  <a:spLocks/>
                </p:cNvSpPr>
                <p:nvPr/>
              </p:nvSpPr>
              <p:spPr bwMode="auto">
                <a:xfrm>
                  <a:off x="7651751" y="2974976"/>
                  <a:ext cx="100013" cy="58738"/>
                </a:xfrm>
                <a:custGeom>
                  <a:avLst/>
                  <a:gdLst>
                    <a:gd name="T0" fmla="*/ 60 w 63"/>
                    <a:gd name="T1" fmla="*/ 37 h 37"/>
                    <a:gd name="T2" fmla="*/ 0 w 63"/>
                    <a:gd name="T3" fmla="*/ 31 h 37"/>
                    <a:gd name="T4" fmla="*/ 4 w 63"/>
                    <a:gd name="T5" fmla="*/ 0 h 37"/>
                    <a:gd name="T6" fmla="*/ 63 w 63"/>
                    <a:gd name="T7" fmla="*/ 7 h 37"/>
                    <a:gd name="T8" fmla="*/ 60 w 63"/>
                    <a:gd name="T9" fmla="*/ 37 h 37"/>
                  </a:gdLst>
                  <a:ahLst/>
                  <a:cxnLst>
                    <a:cxn ang="0">
                      <a:pos x="T0" y="T1"/>
                    </a:cxn>
                    <a:cxn ang="0">
                      <a:pos x="T2" y="T3"/>
                    </a:cxn>
                    <a:cxn ang="0">
                      <a:pos x="T4" y="T5"/>
                    </a:cxn>
                    <a:cxn ang="0">
                      <a:pos x="T6" y="T7"/>
                    </a:cxn>
                    <a:cxn ang="0">
                      <a:pos x="T8" y="T9"/>
                    </a:cxn>
                  </a:cxnLst>
                  <a:rect l="0" t="0" r="r" b="b"/>
                  <a:pathLst>
                    <a:path w="63" h="37">
                      <a:moveTo>
                        <a:pt x="60" y="37"/>
                      </a:moveTo>
                      <a:lnTo>
                        <a:pt x="0" y="31"/>
                      </a:lnTo>
                      <a:lnTo>
                        <a:pt x="4" y="0"/>
                      </a:lnTo>
                      <a:lnTo>
                        <a:pt x="63" y="7"/>
                      </a:lnTo>
                      <a:lnTo>
                        <a:pt x="6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0" name="Freeform 272">
                  <a:extLst>
                    <a:ext uri="{FF2B5EF4-FFF2-40B4-BE49-F238E27FC236}">
                      <a16:creationId xmlns:a16="http://schemas.microsoft.com/office/drawing/2014/main" id="{7A84640E-2B53-4CC9-9204-FB7F96CBC07E}"/>
                    </a:ext>
                  </a:extLst>
                </p:cNvPr>
                <p:cNvSpPr>
                  <a:spLocks/>
                </p:cNvSpPr>
                <p:nvPr/>
              </p:nvSpPr>
              <p:spPr bwMode="auto">
                <a:xfrm>
                  <a:off x="7651751" y="3157538"/>
                  <a:ext cx="100013" cy="58738"/>
                </a:xfrm>
                <a:custGeom>
                  <a:avLst/>
                  <a:gdLst>
                    <a:gd name="T0" fmla="*/ 4 w 63"/>
                    <a:gd name="T1" fmla="*/ 37 h 37"/>
                    <a:gd name="T2" fmla="*/ 0 w 63"/>
                    <a:gd name="T3" fmla="*/ 7 h 37"/>
                    <a:gd name="T4" fmla="*/ 60 w 63"/>
                    <a:gd name="T5" fmla="*/ 0 h 37"/>
                    <a:gd name="T6" fmla="*/ 63 w 63"/>
                    <a:gd name="T7" fmla="*/ 31 h 37"/>
                    <a:gd name="T8" fmla="*/ 4 w 63"/>
                    <a:gd name="T9" fmla="*/ 37 h 37"/>
                  </a:gdLst>
                  <a:ahLst/>
                  <a:cxnLst>
                    <a:cxn ang="0">
                      <a:pos x="T0" y="T1"/>
                    </a:cxn>
                    <a:cxn ang="0">
                      <a:pos x="T2" y="T3"/>
                    </a:cxn>
                    <a:cxn ang="0">
                      <a:pos x="T4" y="T5"/>
                    </a:cxn>
                    <a:cxn ang="0">
                      <a:pos x="T6" y="T7"/>
                    </a:cxn>
                    <a:cxn ang="0">
                      <a:pos x="T8" y="T9"/>
                    </a:cxn>
                  </a:cxnLst>
                  <a:rect l="0" t="0" r="r" b="b"/>
                  <a:pathLst>
                    <a:path w="63" h="37">
                      <a:moveTo>
                        <a:pt x="4" y="37"/>
                      </a:moveTo>
                      <a:lnTo>
                        <a:pt x="0" y="7"/>
                      </a:lnTo>
                      <a:lnTo>
                        <a:pt x="60" y="0"/>
                      </a:lnTo>
                      <a:lnTo>
                        <a:pt x="63" y="31"/>
                      </a:lnTo>
                      <a:lnTo>
                        <a:pt x="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1" name="Freeform 273">
                  <a:extLst>
                    <a:ext uri="{FF2B5EF4-FFF2-40B4-BE49-F238E27FC236}">
                      <a16:creationId xmlns:a16="http://schemas.microsoft.com/office/drawing/2014/main" id="{C6794764-EA44-4A35-B42E-D05D12C03F89}"/>
                    </a:ext>
                  </a:extLst>
                </p:cNvPr>
                <p:cNvSpPr>
                  <a:spLocks/>
                </p:cNvSpPr>
                <p:nvPr/>
              </p:nvSpPr>
              <p:spPr bwMode="auto">
                <a:xfrm>
                  <a:off x="7688263" y="3327401"/>
                  <a:ext cx="104775" cy="76200"/>
                </a:xfrm>
                <a:custGeom>
                  <a:avLst/>
                  <a:gdLst>
                    <a:gd name="T0" fmla="*/ 9 w 66"/>
                    <a:gd name="T1" fmla="*/ 48 h 48"/>
                    <a:gd name="T2" fmla="*/ 0 w 66"/>
                    <a:gd name="T3" fmla="*/ 19 h 48"/>
                    <a:gd name="T4" fmla="*/ 57 w 66"/>
                    <a:gd name="T5" fmla="*/ 0 h 48"/>
                    <a:gd name="T6" fmla="*/ 66 w 66"/>
                    <a:gd name="T7" fmla="*/ 30 h 48"/>
                    <a:gd name="T8" fmla="*/ 9 w 66"/>
                    <a:gd name="T9" fmla="*/ 48 h 48"/>
                  </a:gdLst>
                  <a:ahLst/>
                  <a:cxnLst>
                    <a:cxn ang="0">
                      <a:pos x="T0" y="T1"/>
                    </a:cxn>
                    <a:cxn ang="0">
                      <a:pos x="T2" y="T3"/>
                    </a:cxn>
                    <a:cxn ang="0">
                      <a:pos x="T4" y="T5"/>
                    </a:cxn>
                    <a:cxn ang="0">
                      <a:pos x="T6" y="T7"/>
                    </a:cxn>
                    <a:cxn ang="0">
                      <a:pos x="T8" y="T9"/>
                    </a:cxn>
                  </a:cxnLst>
                  <a:rect l="0" t="0" r="r" b="b"/>
                  <a:pathLst>
                    <a:path w="66" h="48">
                      <a:moveTo>
                        <a:pt x="9" y="48"/>
                      </a:moveTo>
                      <a:lnTo>
                        <a:pt x="0" y="19"/>
                      </a:lnTo>
                      <a:lnTo>
                        <a:pt x="57" y="0"/>
                      </a:lnTo>
                      <a:lnTo>
                        <a:pt x="66" y="30"/>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2" name="Freeform 274">
                  <a:extLst>
                    <a:ext uri="{FF2B5EF4-FFF2-40B4-BE49-F238E27FC236}">
                      <a16:creationId xmlns:a16="http://schemas.microsoft.com/office/drawing/2014/main" id="{ECABC25A-4518-4111-9BA8-1DD818093C73}"/>
                    </a:ext>
                  </a:extLst>
                </p:cNvPr>
                <p:cNvSpPr>
                  <a:spLocks/>
                </p:cNvSpPr>
                <p:nvPr/>
              </p:nvSpPr>
              <p:spPr bwMode="auto">
                <a:xfrm>
                  <a:off x="7761288" y="3486151"/>
                  <a:ext cx="106363" cy="92075"/>
                </a:xfrm>
                <a:custGeom>
                  <a:avLst/>
                  <a:gdLst>
                    <a:gd name="T0" fmla="*/ 15 w 67"/>
                    <a:gd name="T1" fmla="*/ 58 h 58"/>
                    <a:gd name="T2" fmla="*/ 0 w 67"/>
                    <a:gd name="T3" fmla="*/ 30 h 58"/>
                    <a:gd name="T4" fmla="*/ 52 w 67"/>
                    <a:gd name="T5" fmla="*/ 0 h 58"/>
                    <a:gd name="T6" fmla="*/ 67 w 67"/>
                    <a:gd name="T7" fmla="*/ 26 h 58"/>
                    <a:gd name="T8" fmla="*/ 15 w 67"/>
                    <a:gd name="T9" fmla="*/ 58 h 58"/>
                  </a:gdLst>
                  <a:ahLst/>
                  <a:cxnLst>
                    <a:cxn ang="0">
                      <a:pos x="T0" y="T1"/>
                    </a:cxn>
                    <a:cxn ang="0">
                      <a:pos x="T2" y="T3"/>
                    </a:cxn>
                    <a:cxn ang="0">
                      <a:pos x="T4" y="T5"/>
                    </a:cxn>
                    <a:cxn ang="0">
                      <a:pos x="T6" y="T7"/>
                    </a:cxn>
                    <a:cxn ang="0">
                      <a:pos x="T8" y="T9"/>
                    </a:cxn>
                  </a:cxnLst>
                  <a:rect l="0" t="0" r="r" b="b"/>
                  <a:pathLst>
                    <a:path w="67" h="58">
                      <a:moveTo>
                        <a:pt x="15" y="58"/>
                      </a:moveTo>
                      <a:lnTo>
                        <a:pt x="0" y="30"/>
                      </a:lnTo>
                      <a:lnTo>
                        <a:pt x="52" y="0"/>
                      </a:lnTo>
                      <a:lnTo>
                        <a:pt x="67" y="26"/>
                      </a:lnTo>
                      <a:lnTo>
                        <a:pt x="1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3" name="Freeform 275">
                  <a:extLst>
                    <a:ext uri="{FF2B5EF4-FFF2-40B4-BE49-F238E27FC236}">
                      <a16:creationId xmlns:a16="http://schemas.microsoft.com/office/drawing/2014/main" id="{973AFCC4-A50F-4B89-9F66-FAF5189135CC}"/>
                    </a:ext>
                  </a:extLst>
                </p:cNvPr>
                <p:cNvSpPr>
                  <a:spLocks/>
                </p:cNvSpPr>
                <p:nvPr/>
              </p:nvSpPr>
              <p:spPr bwMode="auto">
                <a:xfrm>
                  <a:off x="7870826" y="3627438"/>
                  <a:ext cx="101600" cy="100013"/>
                </a:xfrm>
                <a:custGeom>
                  <a:avLst/>
                  <a:gdLst>
                    <a:gd name="T0" fmla="*/ 20 w 64"/>
                    <a:gd name="T1" fmla="*/ 63 h 63"/>
                    <a:gd name="T2" fmla="*/ 0 w 64"/>
                    <a:gd name="T3" fmla="*/ 41 h 63"/>
                    <a:gd name="T4" fmla="*/ 44 w 64"/>
                    <a:gd name="T5" fmla="*/ 0 h 63"/>
                    <a:gd name="T6" fmla="*/ 64 w 64"/>
                    <a:gd name="T7" fmla="*/ 24 h 63"/>
                    <a:gd name="T8" fmla="*/ 20 w 64"/>
                    <a:gd name="T9" fmla="*/ 63 h 63"/>
                  </a:gdLst>
                  <a:ahLst/>
                  <a:cxnLst>
                    <a:cxn ang="0">
                      <a:pos x="T0" y="T1"/>
                    </a:cxn>
                    <a:cxn ang="0">
                      <a:pos x="T2" y="T3"/>
                    </a:cxn>
                    <a:cxn ang="0">
                      <a:pos x="T4" y="T5"/>
                    </a:cxn>
                    <a:cxn ang="0">
                      <a:pos x="T6" y="T7"/>
                    </a:cxn>
                    <a:cxn ang="0">
                      <a:pos x="T8" y="T9"/>
                    </a:cxn>
                  </a:cxnLst>
                  <a:rect l="0" t="0" r="r" b="b"/>
                  <a:pathLst>
                    <a:path w="64" h="63">
                      <a:moveTo>
                        <a:pt x="20" y="63"/>
                      </a:moveTo>
                      <a:lnTo>
                        <a:pt x="0" y="41"/>
                      </a:lnTo>
                      <a:lnTo>
                        <a:pt x="44" y="0"/>
                      </a:lnTo>
                      <a:lnTo>
                        <a:pt x="64" y="24"/>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4" name="Freeform 276">
                  <a:extLst>
                    <a:ext uri="{FF2B5EF4-FFF2-40B4-BE49-F238E27FC236}">
                      <a16:creationId xmlns:a16="http://schemas.microsoft.com/office/drawing/2014/main" id="{045645C6-3246-40C3-8BB4-A7D1CC944CB4}"/>
                    </a:ext>
                  </a:extLst>
                </p:cNvPr>
                <p:cNvSpPr>
                  <a:spLocks/>
                </p:cNvSpPr>
                <p:nvPr/>
              </p:nvSpPr>
              <p:spPr bwMode="auto">
                <a:xfrm>
                  <a:off x="8008938" y="3748088"/>
                  <a:ext cx="96838" cy="106363"/>
                </a:xfrm>
                <a:custGeom>
                  <a:avLst/>
                  <a:gdLst>
                    <a:gd name="T0" fmla="*/ 26 w 61"/>
                    <a:gd name="T1" fmla="*/ 67 h 67"/>
                    <a:gd name="T2" fmla="*/ 0 w 61"/>
                    <a:gd name="T3" fmla="*/ 48 h 67"/>
                    <a:gd name="T4" fmla="*/ 37 w 61"/>
                    <a:gd name="T5" fmla="*/ 0 h 67"/>
                    <a:gd name="T6" fmla="*/ 61 w 61"/>
                    <a:gd name="T7" fmla="*/ 17 h 67"/>
                    <a:gd name="T8" fmla="*/ 26 w 61"/>
                    <a:gd name="T9" fmla="*/ 67 h 67"/>
                  </a:gdLst>
                  <a:ahLst/>
                  <a:cxnLst>
                    <a:cxn ang="0">
                      <a:pos x="T0" y="T1"/>
                    </a:cxn>
                    <a:cxn ang="0">
                      <a:pos x="T2" y="T3"/>
                    </a:cxn>
                    <a:cxn ang="0">
                      <a:pos x="T4" y="T5"/>
                    </a:cxn>
                    <a:cxn ang="0">
                      <a:pos x="T6" y="T7"/>
                    </a:cxn>
                    <a:cxn ang="0">
                      <a:pos x="T8" y="T9"/>
                    </a:cxn>
                  </a:cxnLst>
                  <a:rect l="0" t="0" r="r" b="b"/>
                  <a:pathLst>
                    <a:path w="61" h="67">
                      <a:moveTo>
                        <a:pt x="26" y="67"/>
                      </a:moveTo>
                      <a:lnTo>
                        <a:pt x="0" y="48"/>
                      </a:lnTo>
                      <a:lnTo>
                        <a:pt x="37" y="0"/>
                      </a:lnTo>
                      <a:lnTo>
                        <a:pt x="61" y="17"/>
                      </a:lnTo>
                      <a:lnTo>
                        <a:pt x="2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6" name="Rectangle 5">
              <a:extLst>
                <a:ext uri="{FF2B5EF4-FFF2-40B4-BE49-F238E27FC236}">
                  <a16:creationId xmlns:a16="http://schemas.microsoft.com/office/drawing/2014/main" id="{3BFBFF1D-6A37-45C6-ACD9-C2169BB03779}"/>
                </a:ext>
              </a:extLst>
            </p:cNvPr>
            <p:cNvSpPr/>
            <p:nvPr/>
          </p:nvSpPr>
          <p:spPr>
            <a:xfrm>
              <a:off x="6953285" y="4801999"/>
              <a:ext cx="1476883" cy="149766"/>
            </a:xfrm>
            <a:prstGeom prst="rect">
              <a:avLst/>
            </a:prstGeom>
            <a:noFill/>
          </p:spPr>
          <p:txBody>
            <a:bodyP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Open Sans" charset="0"/>
                <a:ea typeface="Open Sans" charset="0"/>
                <a:cs typeface="Open Sans" charset="0"/>
              </a:endParaRPr>
            </a:p>
          </p:txBody>
        </p:sp>
      </p:grpSp>
      <p:cxnSp>
        <p:nvCxnSpPr>
          <p:cNvPr id="55" name="Straight Connector 54">
            <a:extLst>
              <a:ext uri="{FF2B5EF4-FFF2-40B4-BE49-F238E27FC236}">
                <a16:creationId xmlns:a16="http://schemas.microsoft.com/office/drawing/2014/main" id="{F04A6D5B-C512-43F6-8853-D13870CA10B3}"/>
              </a:ext>
            </a:extLst>
          </p:cNvPr>
          <p:cNvCxnSpPr>
            <a:cxnSpLocks/>
            <a:stCxn id="7" idx="56"/>
          </p:cNvCxnSpPr>
          <p:nvPr userDrawn="1"/>
        </p:nvCxnSpPr>
        <p:spPr>
          <a:xfrm>
            <a:off x="8922139" y="4968552"/>
            <a:ext cx="326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58A89B-C4A0-4BF6-A7C2-3F1B9632BFBB}"/>
              </a:ext>
            </a:extLst>
          </p:cNvPr>
          <p:cNvCxnSpPr>
            <a:cxnSpLocks/>
          </p:cNvCxnSpPr>
          <p:nvPr userDrawn="1"/>
        </p:nvCxnSpPr>
        <p:spPr>
          <a:xfrm flipV="1">
            <a:off x="0" y="4628982"/>
            <a:ext cx="7894216" cy="809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Placeholder 58">
            <a:extLst>
              <a:ext uri="{FF2B5EF4-FFF2-40B4-BE49-F238E27FC236}">
                <a16:creationId xmlns:a16="http://schemas.microsoft.com/office/drawing/2014/main" id="{D8A7A6F7-5F58-448E-ABB3-AECDCAC6588E}"/>
              </a:ext>
            </a:extLst>
          </p:cNvPr>
          <p:cNvSpPr>
            <a:spLocks noGrp="1"/>
          </p:cNvSpPr>
          <p:nvPr>
            <p:ph type="body" sz="quarter" idx="10" hasCustomPrompt="1"/>
          </p:nvPr>
        </p:nvSpPr>
        <p:spPr>
          <a:xfrm>
            <a:off x="952500" y="1206500"/>
            <a:ext cx="5337175" cy="2257425"/>
          </a:xfrm>
        </p:spPr>
        <p:txBody>
          <a:bodyPr/>
          <a:lstStyle>
            <a:lvl1pPr marL="0" indent="0">
              <a:buNone/>
              <a:defRPr sz="6600">
                <a:latin typeface="+mj-lt"/>
              </a:defRPr>
            </a:lvl1pPr>
          </a:lstStyle>
          <a:p>
            <a:pPr lvl="0"/>
            <a:r>
              <a:rPr lang="en-US" sz="6600">
                <a:latin typeface="+mj-lt"/>
              </a:rPr>
              <a:t>Section Header</a:t>
            </a:r>
            <a:endParaRPr lang="en-US"/>
          </a:p>
        </p:txBody>
      </p:sp>
    </p:spTree>
    <p:extLst>
      <p:ext uri="{BB962C8B-B14F-4D97-AF65-F5344CB8AC3E}">
        <p14:creationId xmlns:p14="http://schemas.microsoft.com/office/powerpoint/2010/main" val="32727311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Graphic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FC2F98-5944-4C9B-A2C3-BF4DC0C7C30D}"/>
              </a:ext>
            </a:extLst>
          </p:cNvPr>
          <p:cNvGraphicFramePr>
            <a:graphicFrameLocks noChangeAspect="1"/>
          </p:cNvGraphicFramePr>
          <p:nvPr userDrawn="1">
            <p:custDataLst>
              <p:tags r:id="rId1"/>
            </p:custDataLst>
            <p:extLst>
              <p:ext uri="{D42A27DB-BD31-4B8C-83A1-F6EECF244321}">
                <p14:modId xmlns:p14="http://schemas.microsoft.com/office/powerpoint/2010/main" val="20321645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EFC2F98-5944-4C9B-A2C3-BF4DC0C7C3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5924105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43533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67592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6132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402140"/>
            <a:ext cx="11188700" cy="334099"/>
          </a:xfrm>
          <a:prstGeom prst="rect">
            <a:avLst/>
          </a:prstGeom>
        </p:spPr>
        <p:txBody>
          <a:bodyPr vert="horz" lIns="0" tIns="0" rIns="0" bIns="0" rtlCol="0" anchor="t" anchorCtr="0">
            <a:noAutofit/>
          </a:bodyPr>
          <a:lstStyle>
            <a:lvl1pPr>
              <a:defRPr sz="2400">
                <a:latin typeface="+mn-lt"/>
              </a:defRPr>
            </a:lvl1pPr>
          </a:lstStyle>
          <a:p>
            <a:r>
              <a:rPr lang="en-US"/>
              <a:t>Click to add title</a:t>
            </a:r>
          </a:p>
        </p:txBody>
      </p:sp>
    </p:spTree>
    <p:extLst>
      <p:ext uri="{BB962C8B-B14F-4D97-AF65-F5344CB8AC3E}">
        <p14:creationId xmlns:p14="http://schemas.microsoft.com/office/powerpoint/2010/main" val="292955259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blipFill dpi="0" rotWithShape="1">
          <a:blip r:embed="rId2">
            <a:alphaModFix amt="43000"/>
            <a:lum/>
          </a:blip>
          <a:srcRect/>
          <a:stretch>
            <a:fillRect/>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4980" y="3048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647700"/>
            <a:ext cx="5400000" cy="5479895"/>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71171" y="5186207"/>
            <a:ext cx="4446269" cy="895983"/>
          </a:xfrm>
          <a:prstGeom prst="rect">
            <a:avLst/>
          </a:prstGeom>
        </p:spPr>
        <p:txBody>
          <a:bodyPr anchor="b" anchorCtr="0">
            <a:noAutofit/>
          </a:bodyPr>
          <a:lstStyle>
            <a:lvl1pPr algn="l">
              <a:lnSpc>
                <a:spcPts val="3200"/>
              </a:lnSpc>
              <a:defRPr sz="3200" b="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71171" y="6381750"/>
            <a:ext cx="4446269" cy="273050"/>
          </a:xfrm>
          <a:prstGeom prst="rect">
            <a:avLst/>
          </a:prstGeom>
        </p:spPr>
        <p:txBody>
          <a:bodyPr anchor="b">
            <a:noAutofit/>
          </a:bodyPr>
          <a:lstStyle>
            <a:lvl1pPr>
              <a:spcAft>
                <a:spcPts val="0"/>
              </a:spcAft>
              <a:defRPr sz="1400" b="1">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981763587"/>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B51B-D8FE-9ECA-0A00-F7AC7D1A54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F7256B-39BA-6055-2E3B-71374B6E67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73994C-1837-4957-9FA0-D9C860FD4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F6EE18-83FE-AAA9-BEDC-AEB631AC30C3}"/>
              </a:ext>
            </a:extLst>
          </p:cNvPr>
          <p:cNvSpPr>
            <a:spLocks noGrp="1"/>
          </p:cNvSpPr>
          <p:nvPr>
            <p:ph type="dt" sz="half" idx="10"/>
          </p:nvPr>
        </p:nvSpPr>
        <p:spPr/>
        <p:txBody>
          <a:bodyPr/>
          <a:lstStyle/>
          <a:p>
            <a:fld id="{A38C2663-4FA5-2E44-93E1-58F857B7AB0C}" type="datetimeFigureOut">
              <a:rPr lang="en-US" smtClean="0"/>
              <a:t>12/17/2025</a:t>
            </a:fld>
            <a:endParaRPr lang="en-US"/>
          </a:p>
        </p:txBody>
      </p:sp>
      <p:sp>
        <p:nvSpPr>
          <p:cNvPr id="6" name="Footer Placeholder 5">
            <a:extLst>
              <a:ext uri="{FF2B5EF4-FFF2-40B4-BE49-F238E27FC236}">
                <a16:creationId xmlns:a16="http://schemas.microsoft.com/office/drawing/2014/main" id="{C24A306E-ADCB-4B0A-6680-8D7EA97A64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C4043-08F1-0843-291E-413BF73FCC48}"/>
              </a:ext>
            </a:extLst>
          </p:cNvPr>
          <p:cNvSpPr>
            <a:spLocks noGrp="1"/>
          </p:cNvSpPr>
          <p:nvPr>
            <p:ph type="sldNum" sz="quarter" idx="12"/>
          </p:nvPr>
        </p:nvSpPr>
        <p:spPr/>
        <p:txBody>
          <a:bodyPr/>
          <a:lstStyle/>
          <a:p>
            <a:fld id="{B7866FDE-493C-3F48-9E1B-13AD19FC3640}" type="slidenum">
              <a:rPr lang="en-US" smtClean="0"/>
              <a:t>‹#›</a:t>
            </a:fld>
            <a:endParaRPr lang="en-US"/>
          </a:p>
        </p:txBody>
      </p:sp>
    </p:spTree>
    <p:extLst>
      <p:ext uri="{BB962C8B-B14F-4D97-AF65-F5344CB8AC3E}">
        <p14:creationId xmlns:p14="http://schemas.microsoft.com/office/powerpoint/2010/main" val="39075998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FB05972C-4EB5-02E5-D3B3-796AF5ABC9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507633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Divider - teal">
    <p:bg bwMode="gray">
      <p:bgPr>
        <a:solidFill>
          <a:srgbClr val="00ABAB"/>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B7783DB-A09C-BD2E-FD4D-6A0C1909E356}"/>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7742"/>
                    </a14:imgEffect>
                    <a14:imgEffect>
                      <a14:brightnessContrast bright="-71000"/>
                    </a14:imgEffect>
                  </a14:imgLayer>
                </a14:imgProps>
              </a:ext>
              <a:ext uri="{28A0092B-C50C-407E-A947-70E740481C1C}">
                <a14:useLocalDpi xmlns:a14="http://schemas.microsoft.com/office/drawing/2010/main" val="0"/>
              </a:ext>
            </a:extLst>
          </a:blip>
          <a:srcRect t="-10915" r="755" b="16410"/>
          <a:stretch/>
        </p:blipFill>
        <p:spPr>
          <a:xfrm>
            <a:off x="1" y="-895546"/>
            <a:ext cx="12191999" cy="7753545"/>
          </a:xfrm>
          <a:prstGeom prst="rect">
            <a:avLst/>
          </a:prstGeom>
          <a:noFill/>
        </p:spPr>
      </p:pic>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780301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2.emf"/><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oleObject" Target="../embeddings/oleObject2.bin"/><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ags" Target="../tags/tag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60.xml"/><Relationship Id="rId18" Type="http://schemas.openxmlformats.org/officeDocument/2006/relationships/slideLayout" Target="../slideLayouts/slideLayout310.xml"/><Relationship Id="rId26" Type="http://schemas.openxmlformats.org/officeDocument/2006/relationships/image" Target="../media/image2.emf"/><Relationship Id="rId3" Type="http://schemas.openxmlformats.org/officeDocument/2006/relationships/slideLayout" Target="../slideLayouts/slideLayout160.xml"/><Relationship Id="rId21" Type="http://schemas.openxmlformats.org/officeDocument/2006/relationships/slideLayout" Target="../slideLayouts/slideLayout340.xml"/><Relationship Id="rId7" Type="http://schemas.openxmlformats.org/officeDocument/2006/relationships/slideLayout" Target="../slideLayouts/slideLayout200.xml"/><Relationship Id="rId12" Type="http://schemas.openxmlformats.org/officeDocument/2006/relationships/slideLayout" Target="../slideLayouts/slideLayout250.xml"/><Relationship Id="rId17" Type="http://schemas.openxmlformats.org/officeDocument/2006/relationships/slideLayout" Target="../slideLayouts/slideLayout300.xml"/><Relationship Id="rId25" Type="http://schemas.openxmlformats.org/officeDocument/2006/relationships/oleObject" Target="../embeddings/oleObject2.bin"/><Relationship Id="rId2" Type="http://schemas.openxmlformats.org/officeDocument/2006/relationships/slideLayout" Target="../slideLayouts/slideLayout150.xml"/><Relationship Id="rId16" Type="http://schemas.openxmlformats.org/officeDocument/2006/relationships/slideLayout" Target="../slideLayouts/slideLayout290.xml"/><Relationship Id="rId20" Type="http://schemas.openxmlformats.org/officeDocument/2006/relationships/slideLayout" Target="../slideLayouts/slideLayout330.xml"/><Relationship Id="rId1" Type="http://schemas.openxmlformats.org/officeDocument/2006/relationships/slideLayout" Target="../slideLayouts/slideLayout140.xml"/><Relationship Id="rId6" Type="http://schemas.openxmlformats.org/officeDocument/2006/relationships/slideLayout" Target="../slideLayouts/slideLayout190.xml"/><Relationship Id="rId11" Type="http://schemas.openxmlformats.org/officeDocument/2006/relationships/slideLayout" Target="../slideLayouts/slideLayout240.xml"/><Relationship Id="rId24" Type="http://schemas.openxmlformats.org/officeDocument/2006/relationships/tags" Target="../tags/tag2.xml"/><Relationship Id="rId5" Type="http://schemas.openxmlformats.org/officeDocument/2006/relationships/slideLayout" Target="../slideLayouts/slideLayout180.xml"/><Relationship Id="rId15" Type="http://schemas.openxmlformats.org/officeDocument/2006/relationships/slideLayout" Target="../slideLayouts/slideLayout280.xml"/><Relationship Id="rId23" Type="http://schemas.openxmlformats.org/officeDocument/2006/relationships/theme" Target="../theme/theme2.xml"/><Relationship Id="rId10" Type="http://schemas.openxmlformats.org/officeDocument/2006/relationships/slideLayout" Target="../slideLayouts/slideLayout230.xml"/><Relationship Id="rId19" Type="http://schemas.openxmlformats.org/officeDocument/2006/relationships/slideLayout" Target="../slideLayouts/slideLayout320.xml"/><Relationship Id="rId4" Type="http://schemas.openxmlformats.org/officeDocument/2006/relationships/slideLayout" Target="../slideLayouts/slideLayout170.xml"/><Relationship Id="rId9" Type="http://schemas.openxmlformats.org/officeDocument/2006/relationships/slideLayout" Target="../slideLayouts/slideLayout220.xml"/><Relationship Id="rId14" Type="http://schemas.openxmlformats.org/officeDocument/2006/relationships/slideLayout" Target="../slideLayouts/slideLayout270.xml"/><Relationship Id="rId22" Type="http://schemas.openxmlformats.org/officeDocument/2006/relationships/slideLayout" Target="../slideLayouts/slideLayout3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image" Target="../media/image2.emf"/><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oleObject" Target="../embeddings/oleObject2.bin"/><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tags" Target="../tags/tag8.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theme" Target="../theme/theme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image" Target="../media/image2.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oleObject" Target="../embeddings/oleObject2.bin"/><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tags" Target="../tags/tag14.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547038-E9BE-1A72-095D-79A40BBAF2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D08B17-09F9-BA87-D85F-240568A1B5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23D8C9-2EF0-1D26-A509-65CC148D41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8C2663-4FA5-2E44-93E1-58F857B7AB0C}" type="datetimeFigureOut">
              <a:rPr lang="en-US" smtClean="0"/>
              <a:t>12/17/2025</a:t>
            </a:fld>
            <a:endParaRPr lang="en-US"/>
          </a:p>
        </p:txBody>
      </p:sp>
      <p:sp>
        <p:nvSpPr>
          <p:cNvPr id="5" name="Footer Placeholder 4">
            <a:extLst>
              <a:ext uri="{FF2B5EF4-FFF2-40B4-BE49-F238E27FC236}">
                <a16:creationId xmlns:a16="http://schemas.microsoft.com/office/drawing/2014/main" id="{68B971AF-F623-315D-10EA-A76C2AB7C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2B1E1E3-D986-34EA-AE93-AA079C64E6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866FDE-493C-3F48-9E1B-13AD19FC3640}" type="slidenum">
              <a:rPr lang="en-US" smtClean="0"/>
              <a:t>‹#›</a:t>
            </a:fld>
            <a:endParaRPr lang="en-US"/>
          </a:p>
        </p:txBody>
      </p:sp>
    </p:spTree>
    <p:extLst>
      <p:ext uri="{BB962C8B-B14F-4D97-AF65-F5344CB8AC3E}">
        <p14:creationId xmlns:p14="http://schemas.microsoft.com/office/powerpoint/2010/main" val="473671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4"/>
            </p:custDataLst>
            <p:extLst>
              <p:ext uri="{D42A27DB-BD31-4B8C-83A1-F6EECF244321}">
                <p14:modId xmlns:p14="http://schemas.microsoft.com/office/powerpoint/2010/main" val="2542987895"/>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5" imgW="270" imgH="270" progId="TCLayout.ActiveDocument.1">
                  <p:embed/>
                </p:oleObj>
              </mc:Choice>
              <mc:Fallback>
                <p:oleObj name="think-cell Slide" r:id="rId25" imgW="270" imgH="270" progId="TCLayout.ActiveDocument.1">
                  <p:embed/>
                  <p:pic>
                    <p:nvPicPr>
                      <p:cNvPr id="4" name="Object 3" hidden="1"/>
                      <p:cNvPicPr/>
                      <p:nvPr/>
                    </p:nvPicPr>
                    <p:blipFill>
                      <a:blip r:embed="rId26"/>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object 10">
            <a:extLst>
              <a:ext uri="{FF2B5EF4-FFF2-40B4-BE49-F238E27FC236}">
                <a16:creationId xmlns:a16="http://schemas.microsoft.com/office/drawing/2014/main" id="{6F91EC5F-827E-432C-A78A-EC354325889C}"/>
              </a:ext>
            </a:extLst>
          </p:cNvPr>
          <p:cNvSpPr txBox="1">
            <a:spLocks/>
          </p:cNvSpPr>
          <p:nvPr userDrawn="1"/>
        </p:nvSpPr>
        <p:spPr bwMode="gray">
          <a:xfrm rot="16200000">
            <a:off x="-3406140" y="3406141"/>
            <a:ext cx="6858000" cy="45719"/>
          </a:xfrm>
          <a:prstGeom prst="rect">
            <a:avLst/>
          </a:prstGeom>
          <a:gradFill>
            <a:gsLst>
              <a:gs pos="98000">
                <a:srgbClr val="0076A8"/>
              </a:gs>
              <a:gs pos="75000">
                <a:srgbClr val="0097A9">
                  <a:alpha val="70000"/>
                </a:srgbClr>
              </a:gs>
              <a:gs pos="23000">
                <a:srgbClr val="86BC25">
                  <a:alpha val="59000"/>
                </a:srgbClr>
              </a:gs>
              <a:gs pos="0">
                <a:srgbClr val="C4D600"/>
              </a:gs>
              <a:gs pos="52000">
                <a:srgbClr val="00A3E0">
                  <a:alpha val="57000"/>
                </a:srgbClr>
              </a:gs>
            </a:gsLst>
            <a:lin ang="6600000" scaled="0"/>
          </a:gradFill>
          <a:ln w="28575">
            <a:noFill/>
          </a:ln>
        </p:spPr>
        <p:txBody>
          <a:bodyPr vert="horz" wrap="square" lIns="182880" tIns="0" rIns="0" bIns="0" rtlCol="0" anchor="ctr" anchorCtr="0">
            <a:noAutofit/>
          </a:bodyPr>
          <a:lstStyle>
            <a:lvl1pPr algn="l" defTabSz="1219170" rtl="0" eaLnBrk="1" latinLnBrk="0" hangingPunct="1">
              <a:spcBef>
                <a:spcPct val="0"/>
              </a:spcBef>
              <a:buNone/>
              <a:defRPr sz="2000" b="0" i="0" kern="1200">
                <a:solidFill>
                  <a:schemeClr val="tx1"/>
                </a:solidFill>
                <a:latin typeface="Verdana"/>
                <a:ea typeface="+mj-ea"/>
                <a:cs typeface="Verdana"/>
              </a:defRPr>
            </a:lvl1pPr>
          </a:lstStyle>
          <a:p>
            <a:pPr marL="17145" marR="0" lvl="0" indent="0" algn="l" defTabSz="1219170"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5A8FAAF9-8E1B-4719-96AB-C22F8C44C915}"/>
              </a:ext>
            </a:extLst>
          </p:cNvPr>
          <p:cNvSpPr txBox="1"/>
          <p:nvPr userDrawn="1"/>
        </p:nvSpPr>
        <p:spPr>
          <a:xfrm>
            <a:off x="10827294" y="6546708"/>
            <a:ext cx="894806" cy="100027"/>
          </a:xfrm>
          <a:prstGeom prst="rect">
            <a:avLst/>
          </a:prstGeom>
          <a:noFill/>
        </p:spPr>
        <p:txBody>
          <a:bodyPr vert="horz" wrap="square" lIns="0" tIns="0" rIns="0" bIns="0" rtlCol="0">
            <a:spAutoFit/>
          </a:bodyPr>
          <a:lstStyle/>
          <a:p>
            <a:pPr algn="r">
              <a:spcBef>
                <a:spcPts val="200"/>
              </a:spcBef>
              <a:buSzPct val="100000"/>
            </a:pPr>
            <a:fld id="{C42FF5A9-5B3A-4EFD-AFDA-17D205726445}" type="slidenum">
              <a:rPr lang="en-US" sz="650" b="0" smtClean="0"/>
              <a:pPr algn="r">
                <a:spcBef>
                  <a:spcPts val="200"/>
                </a:spcBef>
                <a:buSzPct val="100000"/>
              </a:pPr>
              <a:t>‹#›</a:t>
            </a:fld>
            <a:endParaRPr lang="en-US" sz="650" b="0"/>
          </a:p>
        </p:txBody>
      </p:sp>
      <p:sp>
        <p:nvSpPr>
          <p:cNvPr id="10" name="Copyright">
            <a:extLst>
              <a:ext uri="{FF2B5EF4-FFF2-40B4-BE49-F238E27FC236}">
                <a16:creationId xmlns:a16="http://schemas.microsoft.com/office/drawing/2014/main" id="{3F85F46D-7076-4BB5-AB15-8AA39D6597B8}"/>
              </a:ext>
            </a:extLst>
          </p:cNvPr>
          <p:cNvSpPr txBox="1"/>
          <p:nvPr userDrawn="1"/>
        </p:nvSpPr>
        <p:spPr>
          <a:xfrm>
            <a:off x="469900" y="6546708"/>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solidFill>
                <a:latin typeface="+mn-lt"/>
              </a:rPr>
              <a:t>Copyright © 2024 Deloitte Development LLC. All rights reserved.</a:t>
            </a:r>
          </a:p>
        </p:txBody>
      </p:sp>
    </p:spTree>
    <p:extLst>
      <p:ext uri="{BB962C8B-B14F-4D97-AF65-F5344CB8AC3E}">
        <p14:creationId xmlns:p14="http://schemas.microsoft.com/office/powerpoint/2010/main" val="146403666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Lst>
  <p:transition>
    <p:fade/>
  </p:transition>
  <p:hf hdr="0" dt="0"/>
  <p:txStyles>
    <p:titleStyle>
      <a:lvl1pPr algn="l" defTabSz="1219170" rtl="0" eaLnBrk="1" latinLnBrk="0" hangingPunct="1">
        <a:spcBef>
          <a:spcPct val="0"/>
        </a:spcBef>
        <a:buNone/>
        <a:defRPr sz="2000" b="1"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4"/>
            </p:custDataLst>
            <p:extLst>
              <p:ext uri="{D42A27DB-BD31-4B8C-83A1-F6EECF244321}">
                <p14:modId xmlns:p14="http://schemas.microsoft.com/office/powerpoint/2010/main" val="2542987895"/>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5" imgW="270" imgH="270" progId="TCLayout.ActiveDocument.1">
                  <p:embed/>
                </p:oleObj>
              </mc:Choice>
              <mc:Fallback>
                <p:oleObj name="think-cell Slide" r:id="rId25" imgW="270" imgH="270" progId="TCLayout.ActiveDocument.1">
                  <p:embed/>
                  <p:pic>
                    <p:nvPicPr>
                      <p:cNvPr id="4" name="Object 3" hidden="1"/>
                      <p:cNvPicPr/>
                      <p:nvPr/>
                    </p:nvPicPr>
                    <p:blipFill>
                      <a:blip r:embed="rId26"/>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object 10">
            <a:extLst>
              <a:ext uri="{FF2B5EF4-FFF2-40B4-BE49-F238E27FC236}">
                <a16:creationId xmlns:a16="http://schemas.microsoft.com/office/drawing/2014/main" id="{6F91EC5F-827E-432C-A78A-EC354325889C}"/>
              </a:ext>
            </a:extLst>
          </p:cNvPr>
          <p:cNvSpPr txBox="1">
            <a:spLocks/>
          </p:cNvSpPr>
          <p:nvPr userDrawn="1"/>
        </p:nvSpPr>
        <p:spPr bwMode="gray">
          <a:xfrm rot="16200000">
            <a:off x="-3406140" y="3406141"/>
            <a:ext cx="6858000" cy="45719"/>
          </a:xfrm>
          <a:prstGeom prst="rect">
            <a:avLst/>
          </a:prstGeom>
          <a:gradFill>
            <a:gsLst>
              <a:gs pos="98000">
                <a:srgbClr val="0076A8"/>
              </a:gs>
              <a:gs pos="75000">
                <a:srgbClr val="0097A9">
                  <a:alpha val="70000"/>
                </a:srgbClr>
              </a:gs>
              <a:gs pos="23000">
                <a:srgbClr val="86BC25">
                  <a:alpha val="59000"/>
                </a:srgbClr>
              </a:gs>
              <a:gs pos="0">
                <a:srgbClr val="C4D600"/>
              </a:gs>
              <a:gs pos="52000">
                <a:srgbClr val="00A3E0">
                  <a:alpha val="57000"/>
                </a:srgbClr>
              </a:gs>
            </a:gsLst>
            <a:lin ang="6600000" scaled="0"/>
          </a:gradFill>
          <a:ln w="28575">
            <a:noFill/>
          </a:ln>
        </p:spPr>
        <p:txBody>
          <a:bodyPr vert="horz" wrap="square" lIns="182880" tIns="0" rIns="0" bIns="0" rtlCol="0" anchor="ctr" anchorCtr="0">
            <a:noAutofit/>
          </a:bodyPr>
          <a:lstStyle>
            <a:lvl1pPr algn="l" defTabSz="1219170" rtl="0" eaLnBrk="1" latinLnBrk="0" hangingPunct="1">
              <a:spcBef>
                <a:spcPct val="0"/>
              </a:spcBef>
              <a:buNone/>
              <a:defRPr sz="2000" b="0" i="0" kern="1200">
                <a:solidFill>
                  <a:schemeClr val="tx1"/>
                </a:solidFill>
                <a:latin typeface="Verdana"/>
                <a:ea typeface="+mj-ea"/>
                <a:cs typeface="Verdana"/>
              </a:defRPr>
            </a:lvl1pPr>
          </a:lstStyle>
          <a:p>
            <a:pPr marL="17145" marR="0" lvl="0" indent="0" algn="l" defTabSz="1219170"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5A8FAAF9-8E1B-4719-96AB-C22F8C44C915}"/>
              </a:ext>
            </a:extLst>
          </p:cNvPr>
          <p:cNvSpPr txBox="1"/>
          <p:nvPr userDrawn="1"/>
        </p:nvSpPr>
        <p:spPr>
          <a:xfrm>
            <a:off x="10827294" y="6546708"/>
            <a:ext cx="894806" cy="100027"/>
          </a:xfrm>
          <a:prstGeom prst="rect">
            <a:avLst/>
          </a:prstGeom>
          <a:noFill/>
        </p:spPr>
        <p:txBody>
          <a:bodyPr vert="horz" wrap="square" lIns="0" tIns="0" rIns="0" bIns="0" rtlCol="0">
            <a:spAutoFit/>
          </a:bodyPr>
          <a:lstStyle/>
          <a:p>
            <a:pPr algn="r">
              <a:spcBef>
                <a:spcPts val="200"/>
              </a:spcBef>
              <a:buSzPct val="100000"/>
            </a:pPr>
            <a:fld id="{C42FF5A9-5B3A-4EFD-AFDA-17D205726445}" type="slidenum">
              <a:rPr lang="en-US" sz="650" b="0" smtClean="0"/>
              <a:pPr algn="r">
                <a:spcBef>
                  <a:spcPts val="200"/>
                </a:spcBef>
                <a:buSzPct val="100000"/>
              </a:pPr>
              <a:t>‹#›</a:t>
            </a:fld>
            <a:endParaRPr lang="en-US" sz="650" b="0"/>
          </a:p>
        </p:txBody>
      </p:sp>
      <p:sp>
        <p:nvSpPr>
          <p:cNvPr id="10" name="Copyright">
            <a:extLst>
              <a:ext uri="{FF2B5EF4-FFF2-40B4-BE49-F238E27FC236}">
                <a16:creationId xmlns:a16="http://schemas.microsoft.com/office/drawing/2014/main" id="{3F85F46D-7076-4BB5-AB15-8AA39D6597B8}"/>
              </a:ext>
            </a:extLst>
          </p:cNvPr>
          <p:cNvSpPr txBox="1"/>
          <p:nvPr userDrawn="1"/>
        </p:nvSpPr>
        <p:spPr>
          <a:xfrm>
            <a:off x="469900" y="6546708"/>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solidFill>
                <a:latin typeface="+mn-lt"/>
              </a:rPr>
              <a:t>Copyright © 2024 Deloitte Development LLC. All rights reserved.</a:t>
            </a:r>
          </a:p>
        </p:txBody>
      </p:sp>
    </p:spTree>
    <p:extLst>
      <p:ext uri="{BB962C8B-B14F-4D97-AF65-F5344CB8AC3E}">
        <p14:creationId xmlns:p14="http://schemas.microsoft.com/office/powerpoint/2010/main" val="146403666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Lst>
  <p:transition>
    <p:fade/>
  </p:transition>
  <p:hf hdr="0" dt="0"/>
  <p:txStyles>
    <p:titleStyle>
      <a:lvl1pPr algn="l" defTabSz="1219170" rtl="0" eaLnBrk="1" latinLnBrk="0" hangingPunct="1">
        <a:spcBef>
          <a:spcPct val="0"/>
        </a:spcBef>
        <a:buNone/>
        <a:defRPr sz="2000" b="1"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334C13-8ABF-EDD0-B518-15630A7F5A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EBA839-6F15-6E3B-9A7D-2A4DB2F0D0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BD03C1-9FFA-2819-FBBA-ECF9DAB9BA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B0C31-C469-944D-BD00-83CF54DFA420}" type="datetimeFigureOut">
              <a:rPr lang="en-US" smtClean="0"/>
              <a:t>12/17/2025</a:t>
            </a:fld>
            <a:endParaRPr lang="en-US"/>
          </a:p>
        </p:txBody>
      </p:sp>
      <p:sp>
        <p:nvSpPr>
          <p:cNvPr id="5" name="Footer Placeholder 4">
            <a:extLst>
              <a:ext uri="{FF2B5EF4-FFF2-40B4-BE49-F238E27FC236}">
                <a16:creationId xmlns:a16="http://schemas.microsoft.com/office/drawing/2014/main" id="{26C88F45-1902-A481-E6B5-B3C9BA2EAA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BB9B0C-8501-0C5B-3DD0-B20E727E46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1DCB-E53E-194F-ADC9-7E6FBCC8225A}" type="slidenum">
              <a:rPr lang="en-US" smtClean="0"/>
              <a:t>‹#›</a:t>
            </a:fld>
            <a:endParaRPr lang="en-US"/>
          </a:p>
        </p:txBody>
      </p:sp>
    </p:spTree>
    <p:extLst>
      <p:ext uri="{BB962C8B-B14F-4D97-AF65-F5344CB8AC3E}">
        <p14:creationId xmlns:p14="http://schemas.microsoft.com/office/powerpoint/2010/main" val="232927185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4"/>
            </p:custDataLst>
            <p:extLst>
              <p:ext uri="{D42A27DB-BD31-4B8C-83A1-F6EECF244321}">
                <p14:modId xmlns:p14="http://schemas.microsoft.com/office/powerpoint/2010/main" val="2542987895"/>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5" imgW="270" imgH="270" progId="TCLayout.ActiveDocument.1">
                  <p:embed/>
                </p:oleObj>
              </mc:Choice>
              <mc:Fallback>
                <p:oleObj name="think-cell Slide" r:id="rId25" imgW="270" imgH="270" progId="TCLayout.ActiveDocument.1">
                  <p:embed/>
                  <p:pic>
                    <p:nvPicPr>
                      <p:cNvPr id="4" name="Object 3" hidden="1"/>
                      <p:cNvPicPr/>
                      <p:nvPr/>
                    </p:nvPicPr>
                    <p:blipFill>
                      <a:blip r:embed="rId26"/>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object 10">
            <a:extLst>
              <a:ext uri="{FF2B5EF4-FFF2-40B4-BE49-F238E27FC236}">
                <a16:creationId xmlns:a16="http://schemas.microsoft.com/office/drawing/2014/main" id="{6F91EC5F-827E-432C-A78A-EC354325889C}"/>
              </a:ext>
            </a:extLst>
          </p:cNvPr>
          <p:cNvSpPr txBox="1">
            <a:spLocks/>
          </p:cNvSpPr>
          <p:nvPr userDrawn="1"/>
        </p:nvSpPr>
        <p:spPr bwMode="gray">
          <a:xfrm rot="16200000">
            <a:off x="-3406140" y="3406141"/>
            <a:ext cx="6858000" cy="45719"/>
          </a:xfrm>
          <a:prstGeom prst="rect">
            <a:avLst/>
          </a:prstGeom>
          <a:gradFill>
            <a:gsLst>
              <a:gs pos="98000">
                <a:srgbClr val="0076A8"/>
              </a:gs>
              <a:gs pos="75000">
                <a:srgbClr val="0097A9">
                  <a:alpha val="70000"/>
                </a:srgbClr>
              </a:gs>
              <a:gs pos="23000">
                <a:srgbClr val="86BC25">
                  <a:alpha val="59000"/>
                </a:srgbClr>
              </a:gs>
              <a:gs pos="0">
                <a:srgbClr val="C4D600"/>
              </a:gs>
              <a:gs pos="52000">
                <a:srgbClr val="00A3E0">
                  <a:alpha val="57000"/>
                </a:srgbClr>
              </a:gs>
            </a:gsLst>
            <a:lin ang="6600000" scaled="0"/>
          </a:gradFill>
          <a:ln w="28575">
            <a:noFill/>
          </a:ln>
        </p:spPr>
        <p:txBody>
          <a:bodyPr vert="horz" wrap="square" lIns="182880" tIns="0" rIns="0" bIns="0" rtlCol="0" anchor="ctr" anchorCtr="0">
            <a:noAutofit/>
          </a:bodyPr>
          <a:lstStyle>
            <a:lvl1pPr algn="l" defTabSz="1219170" rtl="0" eaLnBrk="1" latinLnBrk="0" hangingPunct="1">
              <a:spcBef>
                <a:spcPct val="0"/>
              </a:spcBef>
              <a:buNone/>
              <a:defRPr sz="2000" b="0" i="0" kern="1200">
                <a:solidFill>
                  <a:schemeClr val="tx1"/>
                </a:solidFill>
                <a:latin typeface="Verdana"/>
                <a:ea typeface="+mj-ea"/>
                <a:cs typeface="Verdana"/>
              </a:defRPr>
            </a:lvl1pPr>
          </a:lstStyle>
          <a:p>
            <a:pPr marL="17145" marR="0" lvl="0" indent="0" algn="l" defTabSz="1219170"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5A8FAAF9-8E1B-4719-96AB-C22F8C44C915}"/>
              </a:ext>
            </a:extLst>
          </p:cNvPr>
          <p:cNvSpPr txBox="1"/>
          <p:nvPr userDrawn="1"/>
        </p:nvSpPr>
        <p:spPr>
          <a:xfrm>
            <a:off x="10827294" y="6546708"/>
            <a:ext cx="894806" cy="100027"/>
          </a:xfrm>
          <a:prstGeom prst="rect">
            <a:avLst/>
          </a:prstGeom>
          <a:noFill/>
        </p:spPr>
        <p:txBody>
          <a:bodyPr vert="horz" wrap="square" lIns="0" tIns="0" rIns="0" bIns="0" rtlCol="0">
            <a:spAutoFit/>
          </a:bodyPr>
          <a:lstStyle/>
          <a:p>
            <a:pPr algn="r">
              <a:spcBef>
                <a:spcPts val="200"/>
              </a:spcBef>
              <a:buSzPct val="100000"/>
            </a:pPr>
            <a:fld id="{C42FF5A9-5B3A-4EFD-AFDA-17D205726445}" type="slidenum">
              <a:rPr lang="en-US" sz="650" b="0" smtClean="0"/>
              <a:pPr algn="r">
                <a:spcBef>
                  <a:spcPts val="200"/>
                </a:spcBef>
                <a:buSzPct val="100000"/>
              </a:pPr>
              <a:t>‹#›</a:t>
            </a:fld>
            <a:endParaRPr lang="en-US" sz="650" b="0"/>
          </a:p>
        </p:txBody>
      </p:sp>
      <p:sp>
        <p:nvSpPr>
          <p:cNvPr id="10" name="Copyright">
            <a:extLst>
              <a:ext uri="{FF2B5EF4-FFF2-40B4-BE49-F238E27FC236}">
                <a16:creationId xmlns:a16="http://schemas.microsoft.com/office/drawing/2014/main" id="{3F85F46D-7076-4BB5-AB15-8AA39D6597B8}"/>
              </a:ext>
            </a:extLst>
          </p:cNvPr>
          <p:cNvSpPr txBox="1"/>
          <p:nvPr userDrawn="1"/>
        </p:nvSpPr>
        <p:spPr>
          <a:xfrm>
            <a:off x="469900" y="6546708"/>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solidFill>
                <a:latin typeface="+mn-lt"/>
              </a:rPr>
              <a:t>Copyright © 2024 Deloitte Development LLC. All rights reserved.</a:t>
            </a:r>
          </a:p>
        </p:txBody>
      </p:sp>
    </p:spTree>
    <p:extLst>
      <p:ext uri="{BB962C8B-B14F-4D97-AF65-F5344CB8AC3E}">
        <p14:creationId xmlns:p14="http://schemas.microsoft.com/office/powerpoint/2010/main" val="288682291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Lst>
  <p:transition>
    <p:fade/>
  </p:transition>
  <p:hf hdr="0" dt="0"/>
  <p:txStyles>
    <p:titleStyle>
      <a:lvl1pPr algn="l" defTabSz="1219170" rtl="0" eaLnBrk="1" latinLnBrk="0" hangingPunct="1">
        <a:spcBef>
          <a:spcPct val="0"/>
        </a:spcBef>
        <a:buNone/>
        <a:defRPr sz="2000" b="1"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ext uri="{D42A27DB-BD31-4B8C-83A1-F6EECF244321}">
                <p14:modId xmlns:p14="http://schemas.microsoft.com/office/powerpoint/2010/main" val="2542987895"/>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object 10">
            <a:extLst>
              <a:ext uri="{FF2B5EF4-FFF2-40B4-BE49-F238E27FC236}">
                <a16:creationId xmlns:a16="http://schemas.microsoft.com/office/drawing/2014/main" id="{6F91EC5F-827E-432C-A78A-EC354325889C}"/>
              </a:ext>
            </a:extLst>
          </p:cNvPr>
          <p:cNvSpPr txBox="1">
            <a:spLocks/>
          </p:cNvSpPr>
          <p:nvPr userDrawn="1"/>
        </p:nvSpPr>
        <p:spPr bwMode="gray">
          <a:xfrm rot="16200000">
            <a:off x="-3406140" y="3406141"/>
            <a:ext cx="6858000" cy="45719"/>
          </a:xfrm>
          <a:prstGeom prst="rect">
            <a:avLst/>
          </a:prstGeom>
          <a:gradFill>
            <a:gsLst>
              <a:gs pos="98000">
                <a:srgbClr val="0076A8"/>
              </a:gs>
              <a:gs pos="75000">
                <a:srgbClr val="0097A9">
                  <a:alpha val="70000"/>
                </a:srgbClr>
              </a:gs>
              <a:gs pos="23000">
                <a:srgbClr val="86BC25">
                  <a:alpha val="59000"/>
                </a:srgbClr>
              </a:gs>
              <a:gs pos="0">
                <a:srgbClr val="C4D600"/>
              </a:gs>
              <a:gs pos="52000">
                <a:srgbClr val="00A3E0">
                  <a:alpha val="57000"/>
                </a:srgbClr>
              </a:gs>
            </a:gsLst>
            <a:lin ang="6600000" scaled="0"/>
          </a:gradFill>
          <a:ln w="28575">
            <a:noFill/>
          </a:ln>
        </p:spPr>
        <p:txBody>
          <a:bodyPr vert="horz" wrap="square" lIns="182880" tIns="0" rIns="0" bIns="0" rtlCol="0" anchor="ctr" anchorCtr="0">
            <a:noAutofit/>
          </a:bodyPr>
          <a:lstStyle>
            <a:lvl1pPr algn="l" defTabSz="1219170" rtl="0" eaLnBrk="1" latinLnBrk="0" hangingPunct="1">
              <a:spcBef>
                <a:spcPct val="0"/>
              </a:spcBef>
              <a:buNone/>
              <a:defRPr sz="2000" b="0" i="0" kern="1200">
                <a:solidFill>
                  <a:schemeClr val="tx1"/>
                </a:solidFill>
                <a:latin typeface="Verdana"/>
                <a:ea typeface="+mj-ea"/>
                <a:cs typeface="Verdana"/>
              </a:defRPr>
            </a:lvl1pPr>
          </a:lstStyle>
          <a:p>
            <a:pPr marL="17145" marR="0" lvl="0" indent="0" algn="l" defTabSz="1219170"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5A8FAAF9-8E1B-4719-96AB-C22F8C44C915}"/>
              </a:ext>
            </a:extLst>
          </p:cNvPr>
          <p:cNvSpPr txBox="1"/>
          <p:nvPr userDrawn="1"/>
        </p:nvSpPr>
        <p:spPr>
          <a:xfrm>
            <a:off x="10827294" y="6546708"/>
            <a:ext cx="894806" cy="100027"/>
          </a:xfrm>
          <a:prstGeom prst="rect">
            <a:avLst/>
          </a:prstGeom>
          <a:noFill/>
        </p:spPr>
        <p:txBody>
          <a:bodyPr vert="horz" wrap="square" lIns="0" tIns="0" rIns="0" bIns="0" rtlCol="0">
            <a:spAutoFit/>
          </a:bodyPr>
          <a:lstStyle/>
          <a:p>
            <a:pPr algn="r">
              <a:spcBef>
                <a:spcPts val="200"/>
              </a:spcBef>
              <a:buSzPct val="100000"/>
            </a:pPr>
            <a:fld id="{C42FF5A9-5B3A-4EFD-AFDA-17D205726445}" type="slidenum">
              <a:rPr lang="en-US" sz="650" b="0" smtClean="0"/>
              <a:pPr algn="r">
                <a:spcBef>
                  <a:spcPts val="200"/>
                </a:spcBef>
                <a:buSzPct val="100000"/>
              </a:pPr>
              <a:t>‹#›</a:t>
            </a:fld>
            <a:endParaRPr lang="en-US" sz="650" b="0"/>
          </a:p>
        </p:txBody>
      </p:sp>
      <p:sp>
        <p:nvSpPr>
          <p:cNvPr id="10" name="Copyright">
            <a:extLst>
              <a:ext uri="{FF2B5EF4-FFF2-40B4-BE49-F238E27FC236}">
                <a16:creationId xmlns:a16="http://schemas.microsoft.com/office/drawing/2014/main" id="{3F85F46D-7076-4BB5-AB15-8AA39D6597B8}"/>
              </a:ext>
            </a:extLst>
          </p:cNvPr>
          <p:cNvSpPr txBox="1"/>
          <p:nvPr userDrawn="1"/>
        </p:nvSpPr>
        <p:spPr>
          <a:xfrm>
            <a:off x="469900" y="6546708"/>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solidFill>
                <a:latin typeface="+mn-lt"/>
              </a:rPr>
              <a:t>Copyright © 2024 Deloitte Development LLC. All rights reserved.</a:t>
            </a:r>
          </a:p>
        </p:txBody>
      </p:sp>
    </p:spTree>
    <p:extLst>
      <p:ext uri="{BB962C8B-B14F-4D97-AF65-F5344CB8AC3E}">
        <p14:creationId xmlns:p14="http://schemas.microsoft.com/office/powerpoint/2010/main" val="421363346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Lst>
  <p:transition>
    <p:fade/>
  </p:transition>
  <p:hf hdr="0" dt="0"/>
  <p:txStyles>
    <p:titleStyle>
      <a:lvl1pPr algn="l" defTabSz="1219170" rtl="0" eaLnBrk="1" latinLnBrk="0" hangingPunct="1">
        <a:spcBef>
          <a:spcPct val="0"/>
        </a:spcBef>
        <a:buNone/>
        <a:defRPr sz="2000" b="1"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77.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7FFFFF17_242996F6.xml"/><Relationship Id="rId2" Type="http://schemas.openxmlformats.org/officeDocument/2006/relationships/notesSlide" Target="../notesSlides/notesSlide14.xml"/><Relationship Id="rId1" Type="http://schemas.openxmlformats.org/officeDocument/2006/relationships/slideLayout" Target="../slideLayouts/slideLayout77.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77.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7FFFFF19_DECF1B51.xml"/><Relationship Id="rId2" Type="http://schemas.openxmlformats.org/officeDocument/2006/relationships/notesSlide" Target="../notesSlides/notesSlide18.xml"/><Relationship Id="rId1" Type="http://schemas.openxmlformats.org/officeDocument/2006/relationships/slideLayout" Target="../slideLayouts/slideLayout77.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5.png"/><Relationship Id="rId3" Type="http://schemas.openxmlformats.org/officeDocument/2006/relationships/hyperlink" Target="https://www.deloitte.com/uk/en/Industries/energy/perspectives/funding-uk-nuclear-future.html" TargetMode="External"/><Relationship Id="rId7" Type="http://schemas.openxmlformats.org/officeDocument/2006/relationships/hyperlink" Target="https://www.deloitte.com/us/en/insights/industry/power-and-utilities/nuclear-energy-powering-data-centers.html" TargetMode="External"/><Relationship Id="rId12" Type="http://schemas.openxmlformats.org/officeDocument/2006/relationships/hyperlink" Target="https://www.deloitte.com/us/en/insights/industry/power-and-utilities/funding-growth-in-us-power-sector.html" TargetMode="External"/><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32.png"/><Relationship Id="rId11" Type="http://schemas.openxmlformats.org/officeDocument/2006/relationships/image" Target="../media/image34.png"/><Relationship Id="rId5" Type="http://schemas.openxmlformats.org/officeDocument/2006/relationships/hyperlink" Target="https://www.deloitte.com/fr/fr/our-thinking/explore/climat-developpement-durable/winning-the-race-in-securing-access-to-low-carbon-energy.html" TargetMode="External"/><Relationship Id="rId10" Type="http://schemas.openxmlformats.org/officeDocument/2006/relationships/hyperlink" Target="https://www.deloitte.com/us/en/insights/industry/power-and-utilities/power-and-utilities-industry-outlook.html" TargetMode="External"/><Relationship Id="rId4" Type="http://schemas.openxmlformats.org/officeDocument/2006/relationships/image" Target="../media/image31.png"/><Relationship Id="rId9" Type="http://schemas.openxmlformats.org/officeDocument/2006/relationships/hyperlink" Target="https://www.linkedin.com/posts/jandre-bezuidenhout-60319014_winning-over-the-crowd-activity-7343256483268050945-0Tcg/" TargetMode="External"/><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hyperlink" Target="https://amedeloitte.sharepoint.com/:p:/r/sites/ERIInfrastructureGTM/Shared%20Documents/Planning/09.%20Nuclear/03.%20Strategy%20Materials/Nuclear%20Value%20Chain%20Strategy%20-%20Final.pptx?d=w5f2a60413007440d82a173aaead1b8f8&amp;csf=1&amp;web=1&amp;e=Wn0kd8" TargetMode="External"/><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hyperlink" Target="https://amedeloitte.sharepoint.com/:p:/r/sites/ERIInfrastructureGTM/Shared%20Documents/Planning/10.%20Water/5.%20Strategy/Water%20Strategy%20Documents/ER%26I%20Infrastructure%20Water%20Jumpstart%20Kit.pptx?d=wb5b8186126744aa5abd4feef0486e073&amp;csf=1&amp;web=1&amp;e=hNJww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51.xml"/><Relationship Id="rId5" Type="http://schemas.openxmlformats.org/officeDocument/2006/relationships/image" Target="../media/image39.jpe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2" Type="http://schemas.microsoft.com/office/2018/10/relationships/comments" Target="../comments/modernComment_7FFFFF23_14745B6E.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hyperlink" Target="https://iq.deloitte.com/parentcompany/006925341" TargetMode="External"/><Relationship Id="rId13" Type="http://schemas.openxmlformats.org/officeDocument/2006/relationships/hyperlink" Target="https://iq.deloitte.com/parentcompany/006996052" TargetMode="External"/><Relationship Id="rId3" Type="http://schemas.microsoft.com/office/2018/10/relationships/comments" Target="../comments/modernComment_7FFFFF16_91F11EC4.xml"/><Relationship Id="rId7" Type="http://schemas.openxmlformats.org/officeDocument/2006/relationships/hyperlink" Target="https://iq.deloitte.com/parentcompany/122723174" TargetMode="External"/><Relationship Id="rId12" Type="http://schemas.openxmlformats.org/officeDocument/2006/relationships/hyperlink" Target="https://iq.deloitte.com/parentcompany/364138990" TargetMode="External"/><Relationship Id="rId17" Type="http://schemas.openxmlformats.org/officeDocument/2006/relationships/hyperlink" Target="https://iq.deloitte.com/parentcompany/007936073" TargetMode="External"/><Relationship Id="rId2" Type="http://schemas.openxmlformats.org/officeDocument/2006/relationships/notesSlide" Target="../notesSlides/notesSlide23.xml"/><Relationship Id="rId16" Type="http://schemas.openxmlformats.org/officeDocument/2006/relationships/hyperlink" Target="https://iq.deloitte.com/parentcompany/006979868" TargetMode="External"/><Relationship Id="rId1" Type="http://schemas.openxmlformats.org/officeDocument/2006/relationships/slideLayout" Target="../slideLayouts/slideLayout56.xml"/><Relationship Id="rId6" Type="http://schemas.openxmlformats.org/officeDocument/2006/relationships/hyperlink" Target="https://iq.deloitte.com/parentcompany/079707054" TargetMode="External"/><Relationship Id="rId11" Type="http://schemas.openxmlformats.org/officeDocument/2006/relationships/hyperlink" Target="https://iq.deloitte.com/parentcompany/839329158" TargetMode="External"/><Relationship Id="rId5" Type="http://schemas.openxmlformats.org/officeDocument/2006/relationships/hyperlink" Target="https://iq.deloitte.com/parentcompany/001883032" TargetMode="External"/><Relationship Id="rId15" Type="http://schemas.openxmlformats.org/officeDocument/2006/relationships/hyperlink" Target="https://iq.deloitte.com/parentcompany/799249461" TargetMode="External"/><Relationship Id="rId10" Type="http://schemas.openxmlformats.org/officeDocument/2006/relationships/hyperlink" Target="https://iq.deloitte.com/parentcompany/001807150" TargetMode="External"/><Relationship Id="rId4" Type="http://schemas.openxmlformats.org/officeDocument/2006/relationships/hyperlink" Target="https://amedeloitte.sharepoint.com/sites/ERIInfrastructureGTM/Shared%20Documents/Planning/7.%20Nuclear/03.%20Strategy%20Materials/Nuclear%20Industry%20Overview.xlsx?web=1" TargetMode="External"/><Relationship Id="rId9" Type="http://schemas.openxmlformats.org/officeDocument/2006/relationships/hyperlink" Target="https://iq.deloitte.com/parentcompany/118520247" TargetMode="External"/><Relationship Id="rId14" Type="http://schemas.openxmlformats.org/officeDocument/2006/relationships/hyperlink" Target="https://iq.deloitte.com/parentcompany/101715035"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iq.deloitte.com/parentcompany/119209152" TargetMode="External"/><Relationship Id="rId3" Type="http://schemas.openxmlformats.org/officeDocument/2006/relationships/hyperlink" Target="https://amedeloitte.sharepoint.com/sites/ERIInfrastructureGTM/Shared%20Documents/Planning/7.%20Nuclear/03.%20Strategy%20Materials/Nuclear%20Industry%20Overview.xlsx?web=1" TargetMode="External"/><Relationship Id="rId7" Type="http://schemas.openxmlformats.org/officeDocument/2006/relationships/hyperlink" Target="https://iq.deloitte.com/parentcompany/078846872" TargetMode="External"/><Relationship Id="rId2" Type="http://schemas.openxmlformats.org/officeDocument/2006/relationships/notesSlide" Target="../notesSlides/notesSlide24.xml"/><Relationship Id="rId1" Type="http://schemas.openxmlformats.org/officeDocument/2006/relationships/slideLayout" Target="../slideLayouts/slideLayout56.xml"/><Relationship Id="rId6" Type="http://schemas.openxmlformats.org/officeDocument/2006/relationships/hyperlink" Target="https://iq.deloitte.com/parentcompany/015923328" TargetMode="External"/><Relationship Id="rId11" Type="http://schemas.openxmlformats.org/officeDocument/2006/relationships/hyperlink" Target="https://iq.deloitte.com/parentcompany/188393854" TargetMode="External"/><Relationship Id="rId5" Type="http://schemas.openxmlformats.org/officeDocument/2006/relationships/hyperlink" Target="https://iq.deloitte.com/company/175537810" TargetMode="External"/><Relationship Id="rId10" Type="http://schemas.openxmlformats.org/officeDocument/2006/relationships/hyperlink" Target="https://iq.deloitte.com/company/067638957" TargetMode="External"/><Relationship Id="rId4" Type="http://schemas.openxmlformats.org/officeDocument/2006/relationships/hyperlink" Target="https://iq.deloitte.com/parentcompany/009841865" TargetMode="External"/><Relationship Id="rId9" Type="http://schemas.openxmlformats.org/officeDocument/2006/relationships/hyperlink" Target="https://iq.deloitte.com/parentcompany/117979824"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iq.deloitte.com/parentcompany/144709193" TargetMode="External"/><Relationship Id="rId13" Type="http://schemas.openxmlformats.org/officeDocument/2006/relationships/hyperlink" Target="https://iq.deloitte.com/parentcompany/003446796" TargetMode="External"/><Relationship Id="rId3" Type="http://schemas.openxmlformats.org/officeDocument/2006/relationships/hyperlink" Target="https://amedeloitte.sharepoint.com/sites/ERIInfrastructureGTM/Shared%20Documents/Planning/7.%20Nuclear/03.%20Strategy%20Materials/Nuclear%20Industry%20Overview.xlsx?web=1" TargetMode="External"/><Relationship Id="rId7" Type="http://schemas.openxmlformats.org/officeDocument/2006/relationships/hyperlink" Target="https://iq.deloitte.com/parentcompany/081466849" TargetMode="External"/><Relationship Id="rId12" Type="http://schemas.openxmlformats.org/officeDocument/2006/relationships/hyperlink" Target="https://iq.deloitte.com/parentcompany/117063457" TargetMode="External"/><Relationship Id="rId2" Type="http://schemas.openxmlformats.org/officeDocument/2006/relationships/notesSlide" Target="../notesSlides/notesSlide25.xml"/><Relationship Id="rId1" Type="http://schemas.openxmlformats.org/officeDocument/2006/relationships/slideLayout" Target="../slideLayouts/slideLayout56.xml"/><Relationship Id="rId6" Type="http://schemas.openxmlformats.org/officeDocument/2006/relationships/hyperlink" Target="https://iq.deloitte.com/parentcompany/196337864" TargetMode="External"/><Relationship Id="rId11" Type="http://schemas.openxmlformats.org/officeDocument/2006/relationships/hyperlink" Target="https://iq.deloitte.com/parentcompany/801550802" TargetMode="External"/><Relationship Id="rId5" Type="http://schemas.openxmlformats.org/officeDocument/2006/relationships/hyperlink" Target="https://iq.deloitte.com/parentcompany/079942718" TargetMode="External"/><Relationship Id="rId15" Type="http://schemas.openxmlformats.org/officeDocument/2006/relationships/hyperlink" Target="https://iq.deloitte.com/company/001213214" TargetMode="External"/><Relationship Id="rId10" Type="http://schemas.openxmlformats.org/officeDocument/2006/relationships/hyperlink" Target="https://iq.deloitte.com/parentcompany/690651989" TargetMode="External"/><Relationship Id="rId4" Type="http://schemas.openxmlformats.org/officeDocument/2006/relationships/hyperlink" Target="https://iq.deloitte.com/parentcompany/884745530" TargetMode="External"/><Relationship Id="rId9" Type="http://schemas.openxmlformats.org/officeDocument/2006/relationships/hyperlink" Target="https://iq.deloitte.com/parentcompany/080579740" TargetMode="External"/><Relationship Id="rId14" Type="http://schemas.openxmlformats.org/officeDocument/2006/relationships/hyperlink" Target="https://iq.deloitte.com/parentcompany/001382555"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iq.deloitte.com/parentcompany/246422307" TargetMode="External"/><Relationship Id="rId3" Type="http://schemas.openxmlformats.org/officeDocument/2006/relationships/hyperlink" Target="https://amedeloitte.sharepoint.com/sites/ERIInfrastructureGTM/Shared%20Documents/Planning/7.%20Nuclear/03.%20Strategy%20Materials/Nuclear%20Industry%20Overview.xlsx?web=1" TargetMode="External"/><Relationship Id="rId7" Type="http://schemas.openxmlformats.org/officeDocument/2006/relationships/hyperlink" Target="https://iq.deloitte.com/parentcompany/068668805" TargetMode="External"/><Relationship Id="rId2" Type="http://schemas.openxmlformats.org/officeDocument/2006/relationships/notesSlide" Target="../notesSlides/notesSlide26.xml"/><Relationship Id="rId1" Type="http://schemas.openxmlformats.org/officeDocument/2006/relationships/slideLayout" Target="../slideLayouts/slideLayout56.xml"/><Relationship Id="rId6" Type="http://schemas.openxmlformats.org/officeDocument/2006/relationships/hyperlink" Target="https://iq.deloitte.com/company/830936006" TargetMode="External"/><Relationship Id="rId5" Type="http://schemas.openxmlformats.org/officeDocument/2006/relationships/hyperlink" Target="https://iq.deloitte.com/company/175537810" TargetMode="External"/><Relationship Id="rId10" Type="http://schemas.openxmlformats.org/officeDocument/2006/relationships/hyperlink" Target="https://iq.deloitte.com/parentcompany/062661272" TargetMode="External"/><Relationship Id="rId4" Type="http://schemas.openxmlformats.org/officeDocument/2006/relationships/hyperlink" Target="https://iq.deloitte.com/parentcompany/094878980" TargetMode="External"/><Relationship Id="rId9" Type="http://schemas.openxmlformats.org/officeDocument/2006/relationships/hyperlink" Target="https://iq.deloitte.com/company/09225593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1.xml"/><Relationship Id="rId5" Type="http://schemas.openxmlformats.org/officeDocument/2006/relationships/image" Target="../media/image400.png"/><Relationship Id="rId4" Type="http://schemas.openxmlformats.org/officeDocument/2006/relationships/slide" Target="slide4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image" Target="../media/image4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microsoft.com/office/2018/10/relationships/comments" Target="../comments/modernComment_7FFFFF04_868F3921.xml"/><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microsoft.com/office/2018/10/relationships/comments" Target="../comments/modernComment_7FFFDC92_B8FAB71C.xml"/><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7FFFDC93_CE0B293.xml"/><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7FFFFF07_DD19DAD1.xml"/><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svg"/><Relationship Id="rId7" Type="http://schemas.openxmlformats.org/officeDocument/2006/relationships/image" Target="../media/image19.emf"/><Relationship Id="rId2" Type="http://schemas.openxmlformats.org/officeDocument/2006/relationships/image" Target="../media/image14.png"/><Relationship Id="rId1" Type="http://schemas.openxmlformats.org/officeDocument/2006/relationships/slideLayout" Target="../slideLayouts/slideLayout21.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microsoft.com/office/2018/10/relationships/comments" Target="../comments/modernComment_7FFFFF03_117AE272.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chart" Target="../charts/chart1.xml"/><Relationship Id="rId5" Type="http://schemas.openxmlformats.org/officeDocument/2006/relationships/hyperlink" Target="https://www.whitehouse.gov/briefing-room/statements-releases/2021/08/09/fact-sheet-biden-administration-announces-nearly-5-billion-in-resilience-funding-to-help-communities-prepare-for-extreme-weather-and-climate-related-disasters/" TargetMode="External"/><Relationship Id="rId4" Type="http://schemas.openxmlformats.org/officeDocument/2006/relationships/hyperlink" Target="https://www.globenewswire.com/news-release/2020/07/23/2066822/0/en/Critical-Infrastructure-Protection-Market-Growth-Trends-and-Forecasts-2020-2025.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D3E3D743-53F1-B6C1-50E4-DD3B7EEA25B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5" r="15"/>
          <a:stretch>
            <a:fillRect/>
          </a:stretch>
        </p:blipFill>
        <p:spPr>
          <a:xfrm>
            <a:off x="3702767" y="965596"/>
            <a:ext cx="4786466" cy="4786466"/>
          </a:xfrm>
        </p:spPr>
      </p:pic>
      <p:pic>
        <p:nvPicPr>
          <p:cNvPr id="8" name="Picture 7">
            <a:extLst>
              <a:ext uri="{FF2B5EF4-FFF2-40B4-BE49-F238E27FC236}">
                <a16:creationId xmlns:a16="http://schemas.microsoft.com/office/drawing/2014/main" id="{C8F56182-85E3-4F89-869A-FDCDBA9E9EC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0694852" y="5659120"/>
            <a:ext cx="1198880" cy="1198880"/>
          </a:xfrm>
          <a:prstGeom prst="rect">
            <a:avLst/>
          </a:prstGeom>
        </p:spPr>
      </p:pic>
      <p:sp>
        <p:nvSpPr>
          <p:cNvPr id="10" name="Text Placeholder 4">
            <a:extLst>
              <a:ext uri="{FF2B5EF4-FFF2-40B4-BE49-F238E27FC236}">
                <a16:creationId xmlns:a16="http://schemas.microsoft.com/office/drawing/2014/main" id="{DB99194A-274E-45C9-9DA4-247D11CCA8E6}"/>
              </a:ext>
            </a:extLst>
          </p:cNvPr>
          <p:cNvSpPr>
            <a:spLocks noGrp="1"/>
          </p:cNvSpPr>
          <p:nvPr>
            <p:ph type="body" sz="quarter" idx="10"/>
          </p:nvPr>
        </p:nvSpPr>
        <p:spPr>
          <a:xfrm>
            <a:off x="372745" y="6183977"/>
            <a:ext cx="4446269" cy="273050"/>
          </a:xfrm>
        </p:spPr>
        <p:txBody>
          <a:bodyPr lIns="0" tIns="0" rIns="0" bIns="0" anchor="t"/>
          <a:lstStyle/>
          <a:p>
            <a:pPr marL="0" indent="0">
              <a:buNone/>
            </a:pPr>
            <a:r>
              <a:rPr lang="en-GB" sz="1600" b="0" cap="all">
                <a:latin typeface="Open Sans Light" panose="020B0306030504020204" pitchFamily="34" charset="0"/>
                <a:ea typeface="Open Sans Light" panose="020B0306030504020204" pitchFamily="34" charset="0"/>
                <a:cs typeface="Open Sans Light" panose="020B0306030504020204" pitchFamily="34" charset="0"/>
              </a:rPr>
              <a:t>2025</a:t>
            </a:r>
          </a:p>
        </p:txBody>
      </p:sp>
      <p:sp>
        <p:nvSpPr>
          <p:cNvPr id="11" name="Title 2">
            <a:extLst>
              <a:ext uri="{FF2B5EF4-FFF2-40B4-BE49-F238E27FC236}">
                <a16:creationId xmlns:a16="http://schemas.microsoft.com/office/drawing/2014/main" id="{801B57B1-82DB-415A-B90B-B4E06B843713}"/>
              </a:ext>
            </a:extLst>
          </p:cNvPr>
          <p:cNvSpPr>
            <a:spLocks noGrp="1"/>
          </p:cNvSpPr>
          <p:nvPr>
            <p:ph type="ctrTitle"/>
          </p:nvPr>
        </p:nvSpPr>
        <p:spPr>
          <a:xfrm>
            <a:off x="372745" y="5211128"/>
            <a:ext cx="4678225" cy="895983"/>
          </a:xfrm>
        </p:spPr>
        <p:txBody>
          <a:bodyPr lIns="0" tIns="0" rIns="0" bIns="0"/>
          <a:lstStyle/>
          <a:p>
            <a:r>
              <a:rPr lang="en-GB"/>
              <a:t>Nuclear Jumpstart Kit</a:t>
            </a:r>
            <a:endParaRPr lang="en-GB" sz="2200" b="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Rectangle 1">
            <a:extLst>
              <a:ext uri="{FF2B5EF4-FFF2-40B4-BE49-F238E27FC236}">
                <a16:creationId xmlns:a16="http://schemas.microsoft.com/office/drawing/2014/main" id="{E0B6F6BF-0BCF-D8BE-04F4-0370E2E69725}"/>
              </a:ext>
            </a:extLst>
          </p:cNvPr>
          <p:cNvSpPr/>
          <p:nvPr/>
        </p:nvSpPr>
        <p:spPr>
          <a:xfrm>
            <a:off x="8241175" y="1"/>
            <a:ext cx="3950825" cy="1331088"/>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6"/>
                </a:solidFill>
                <a:latin typeface="Open Sans" panose="020B0606030504020204" pitchFamily="34" charset="0"/>
                <a:ea typeface="Open Sans" panose="020B0606030504020204" pitchFamily="34" charset="0"/>
                <a:cs typeface="Open Sans" panose="020B0606030504020204" pitchFamily="34" charset="0"/>
              </a:rPr>
              <a:t>This deck is intended for internal conversations, but feel free to repurpose the following slides for client conversations</a:t>
            </a:r>
          </a:p>
        </p:txBody>
      </p:sp>
    </p:spTree>
    <p:extLst>
      <p:ext uri="{BB962C8B-B14F-4D97-AF65-F5344CB8AC3E}">
        <p14:creationId xmlns:p14="http://schemas.microsoft.com/office/powerpoint/2010/main" val="101306983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8ECBE91-9761-55AC-14B7-1492B02BBCDD}"/>
              </a:ext>
            </a:extLst>
          </p:cNvPr>
          <p:cNvSpPr txBox="1">
            <a:spLocks/>
          </p:cNvSpPr>
          <p:nvPr/>
        </p:nvSpPr>
        <p:spPr>
          <a:xfrm>
            <a:off x="477258" y="684903"/>
            <a:ext cx="6461721" cy="454080"/>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US must ramp up generation capacity to meet soaring electricity demand. Nuclear is key to closing that gap.</a:t>
            </a:r>
          </a:p>
          <a:p>
            <a:endParaRPr lang="en-US" sz="1400">
              <a:solidFill>
                <a:schemeClr val="tx1"/>
              </a:solidFill>
            </a:endParaRPr>
          </a:p>
        </p:txBody>
      </p:sp>
      <p:sp>
        <p:nvSpPr>
          <p:cNvPr id="30" name="Rectangle 29">
            <a:extLst>
              <a:ext uri="{FF2B5EF4-FFF2-40B4-BE49-F238E27FC236}">
                <a16:creationId xmlns:a16="http://schemas.microsoft.com/office/drawing/2014/main" id="{7BAB8013-8C1D-FB3B-F379-EFA78D2D3F81}"/>
              </a:ext>
            </a:extLst>
          </p:cNvPr>
          <p:cNvSpPr/>
          <p:nvPr/>
        </p:nvSpPr>
        <p:spPr bwMode="gray">
          <a:xfrm>
            <a:off x="7571145" y="-9237"/>
            <a:ext cx="4631871" cy="6867237"/>
          </a:xfrm>
          <a:prstGeom prst="rect">
            <a:avLst/>
          </a:prstGeom>
          <a:solidFill>
            <a:srgbClr val="004F5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2" name="Title 1">
            <a:extLst>
              <a:ext uri="{FF2B5EF4-FFF2-40B4-BE49-F238E27FC236}">
                <a16:creationId xmlns:a16="http://schemas.microsoft.com/office/drawing/2014/main" id="{410D500F-CACB-494D-B33A-B1C1764AED83}"/>
              </a:ext>
            </a:extLst>
          </p:cNvPr>
          <p:cNvSpPr>
            <a:spLocks noGrp="1"/>
          </p:cNvSpPr>
          <p:nvPr>
            <p:ph type="title"/>
          </p:nvPr>
        </p:nvSpPr>
        <p:spPr>
          <a:xfrm>
            <a:off x="477257" y="238607"/>
            <a:ext cx="11252200" cy="334102"/>
          </a:xfrm>
        </p:spPr>
        <p:txBody>
          <a:bodyPr/>
          <a:lstStyle/>
          <a:p>
            <a:r>
              <a:rPr lang="en-US" sz="2800"/>
              <a:t>Why Now?</a:t>
            </a:r>
          </a:p>
        </p:txBody>
      </p:sp>
      <p:sp>
        <p:nvSpPr>
          <p:cNvPr id="9" name="TextBox 8">
            <a:extLst>
              <a:ext uri="{FF2B5EF4-FFF2-40B4-BE49-F238E27FC236}">
                <a16:creationId xmlns:a16="http://schemas.microsoft.com/office/drawing/2014/main" id="{65E5C18A-D072-5B56-7DE9-000CD450D0C7}"/>
              </a:ext>
            </a:extLst>
          </p:cNvPr>
          <p:cNvSpPr txBox="1"/>
          <p:nvPr/>
        </p:nvSpPr>
        <p:spPr>
          <a:xfrm>
            <a:off x="8023285" y="1077458"/>
            <a:ext cx="3838483" cy="21356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1" i="1" u="none" strike="noStrike" kern="1200" cap="none" spc="0" normalizeH="0" baseline="0" noProof="0">
                <a:ln>
                  <a:noFill/>
                </a:ln>
                <a:solidFill>
                  <a:srgbClr val="86BC26"/>
                </a:solidFill>
                <a:effectLst/>
                <a:uLnTx/>
                <a:uFillTx/>
                <a:latin typeface="Open Sans"/>
                <a:ea typeface="+mn-ea"/>
                <a:cs typeface="+mn-cs"/>
              </a:rPr>
              <a:t>NUCLEAR IN THE NEWS</a:t>
            </a:r>
          </a:p>
        </p:txBody>
      </p:sp>
      <p:pic>
        <p:nvPicPr>
          <p:cNvPr id="11" name="Picture 10">
            <a:extLst>
              <a:ext uri="{FF2B5EF4-FFF2-40B4-BE49-F238E27FC236}">
                <a16:creationId xmlns:a16="http://schemas.microsoft.com/office/drawing/2014/main" id="{077CF8A1-5457-20EF-12B0-65051BE78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9647" y="2533635"/>
            <a:ext cx="3062868" cy="401880"/>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E5C3D852-BA8E-C182-0A58-8C8AEF866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080" y="4077138"/>
            <a:ext cx="2062257" cy="867657"/>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556B2403-E327-83D9-21FE-FEDD75025A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7528" y="1664367"/>
            <a:ext cx="3448011" cy="436508"/>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48DFD7DE-26D2-961D-AAB7-7A7C9EE311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2885" y="3190963"/>
            <a:ext cx="2909967" cy="733946"/>
          </a:xfrm>
          <a:prstGeom prst="rect">
            <a:avLst/>
          </a:prstGeom>
          <a:effectLst>
            <a:outerShdw blurRad="129820" dir="2940000" algn="tl" rotWithShape="0">
              <a:prstClr val="black">
                <a:alpha val="67000"/>
              </a:prstClr>
            </a:outerShdw>
          </a:effectLst>
        </p:spPr>
      </p:pic>
      <p:sp>
        <p:nvSpPr>
          <p:cNvPr id="49" name="Text Placeholder 5">
            <a:extLst>
              <a:ext uri="{FF2B5EF4-FFF2-40B4-BE49-F238E27FC236}">
                <a16:creationId xmlns:a16="http://schemas.microsoft.com/office/drawing/2014/main" id="{44DF4BED-C2BA-F977-1D57-9B821BC99979}"/>
              </a:ext>
            </a:extLst>
          </p:cNvPr>
          <p:cNvSpPr txBox="1">
            <a:spLocks/>
          </p:cNvSpPr>
          <p:nvPr/>
        </p:nvSpPr>
        <p:spPr>
          <a:xfrm>
            <a:off x="410297" y="1806604"/>
            <a:ext cx="2628900" cy="1043025"/>
          </a:xfrm>
          <a:prstGeom prst="rect">
            <a:avLst/>
          </a:prstGeom>
        </p:spPr>
        <p:txBody>
          <a:bodyPr>
            <a:norm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1200" b="1" i="0" u="none" strike="noStrike" kern="1200" cap="none" spc="0" normalizeH="0" baseline="0" noProof="0">
                <a:ln>
                  <a:noFill/>
                </a:ln>
                <a:solidFill>
                  <a:srgbClr val="004F59"/>
                </a:solidFill>
                <a:effectLst/>
                <a:uLnTx/>
                <a:uFillTx/>
                <a:latin typeface="Open Sans" panose="020B0606030504020204" pitchFamily="34" charset="0"/>
                <a:ea typeface="Open Sans" panose="020B0606030504020204" pitchFamily="34" charset="0"/>
                <a:cs typeface="Open Sans" panose="020B0606030504020204" pitchFamily="34" charset="0"/>
              </a:rPr>
              <a:t>Rising Generation Demands across both public and private sectors</a:t>
            </a:r>
          </a:p>
        </p:txBody>
      </p:sp>
      <p:sp>
        <p:nvSpPr>
          <p:cNvPr id="51" name="TextBox 50">
            <a:extLst>
              <a:ext uri="{FF2B5EF4-FFF2-40B4-BE49-F238E27FC236}">
                <a16:creationId xmlns:a16="http://schemas.microsoft.com/office/drawing/2014/main" id="{FD20E817-857C-C5CA-856B-989901441913}"/>
              </a:ext>
            </a:extLst>
          </p:cNvPr>
          <p:cNvSpPr txBox="1"/>
          <p:nvPr/>
        </p:nvSpPr>
        <p:spPr>
          <a:xfrm>
            <a:off x="3805326" y="2818738"/>
            <a:ext cx="3126295" cy="813749"/>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400"/>
              </a:spcAft>
              <a:buClrTx/>
              <a:buSzTx/>
              <a:buFontTx/>
              <a:buNone/>
              <a:tabLst/>
              <a:defRPr/>
            </a:pPr>
            <a:r>
              <a:rPr kumimoji="0" lang="en-US" sz="9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US energy consumption forecasted to increase up to 15% by 2050 driven by increased demand in Industrial, Transportation, Residential, and Commercial sectors with </a:t>
            </a:r>
            <a:r>
              <a:rPr kumimoji="0" lang="en-US" sz="900" b="1" i="0" u="none" strike="noStrike" kern="0" cap="none" spc="0" normalizeH="0" baseline="0" noProof="0">
                <a:ln>
                  <a:noFill/>
                </a:ln>
                <a:solidFill>
                  <a:srgbClr val="004F59"/>
                </a:solidFill>
                <a:effectLst/>
                <a:uLnTx/>
                <a:uFillTx/>
                <a:latin typeface="Open Sans"/>
                <a:ea typeface="Open Sans" panose="020B0606030504020204" pitchFamily="34" charset="0"/>
                <a:cs typeface="Open Sans" panose="020B0606030504020204" pitchFamily="34" charset="0"/>
              </a:rPr>
              <a:t>Data Centers alone estimated to reach 35 GW by 2030</a:t>
            </a:r>
          </a:p>
        </p:txBody>
      </p:sp>
      <p:sp>
        <p:nvSpPr>
          <p:cNvPr id="52" name="TextBox 51">
            <a:extLst>
              <a:ext uri="{FF2B5EF4-FFF2-40B4-BE49-F238E27FC236}">
                <a16:creationId xmlns:a16="http://schemas.microsoft.com/office/drawing/2014/main" id="{9E1F688B-A210-DDF9-168A-4EAF8C80F8CA}"/>
              </a:ext>
            </a:extLst>
          </p:cNvPr>
          <p:cNvSpPr txBox="1"/>
          <p:nvPr/>
        </p:nvSpPr>
        <p:spPr>
          <a:xfrm>
            <a:off x="3772502" y="1722478"/>
            <a:ext cx="2706408" cy="666914"/>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400"/>
              </a:spcAft>
              <a:buClrTx/>
              <a:buSzTx/>
              <a:buFontTx/>
              <a:buNone/>
              <a:tabLst/>
              <a:defRPr/>
            </a:pPr>
            <a:r>
              <a:rPr kumimoji="0" lang="en-US" sz="9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The DOE has set targets to </a:t>
            </a:r>
            <a:r>
              <a:rPr kumimoji="0" lang="en-US" sz="900" b="1" i="0" u="none" strike="noStrike" kern="0" cap="none" spc="0" normalizeH="0" baseline="0" noProof="0">
                <a:ln>
                  <a:noFill/>
                </a:ln>
                <a:solidFill>
                  <a:srgbClr val="004F59"/>
                </a:solidFill>
                <a:effectLst/>
                <a:uLnTx/>
                <a:uFillTx/>
                <a:latin typeface="Open Sans"/>
                <a:ea typeface="Open Sans" panose="020B0606030504020204" pitchFamily="34" charset="0"/>
                <a:cs typeface="Open Sans" panose="020B0606030504020204" pitchFamily="34" charset="0"/>
              </a:rPr>
              <a:t>triple nuclear capacity by 2050</a:t>
            </a:r>
            <a:r>
              <a:rPr kumimoji="0" lang="en-US" sz="9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 adding 200 GW to meet future power demands and achieve net-zero emissions by 2050</a:t>
            </a:r>
          </a:p>
        </p:txBody>
      </p:sp>
      <p:sp>
        <p:nvSpPr>
          <p:cNvPr id="53" name="TextBox 52">
            <a:extLst>
              <a:ext uri="{FF2B5EF4-FFF2-40B4-BE49-F238E27FC236}">
                <a16:creationId xmlns:a16="http://schemas.microsoft.com/office/drawing/2014/main" id="{BA6B24A3-E1FF-7379-64D8-5F5D830D26A6}"/>
              </a:ext>
            </a:extLst>
          </p:cNvPr>
          <p:cNvSpPr txBox="1"/>
          <p:nvPr/>
        </p:nvSpPr>
        <p:spPr>
          <a:xfrm>
            <a:off x="3805326" y="3908514"/>
            <a:ext cx="2807901"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9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Large-scale light-water reactors, new small modular- and microreactor designs </a:t>
            </a:r>
            <a:r>
              <a:rPr kumimoji="0" lang="en-US" sz="900" b="1" i="0" u="none" strike="noStrike" kern="0" cap="none" spc="0" normalizeH="0" baseline="0" noProof="0">
                <a:ln>
                  <a:noFill/>
                </a:ln>
                <a:solidFill>
                  <a:srgbClr val="004F59"/>
                </a:solidFill>
                <a:effectLst/>
                <a:uLnTx/>
                <a:uFillTx/>
                <a:latin typeface="Open Sans"/>
                <a:ea typeface="Open Sans" panose="020B0606030504020204" pitchFamily="34" charset="0"/>
                <a:cs typeface="Open Sans" panose="020B0606030504020204" pitchFamily="34" charset="0"/>
              </a:rPr>
              <a:t>could all be built in the early 2030</a:t>
            </a:r>
            <a:r>
              <a:rPr kumimoji="0" lang="en-US" sz="900" b="0" i="0" u="none" strike="noStrike" kern="0" cap="none" spc="0" normalizeH="0" baseline="0" noProof="0">
                <a:ln>
                  <a:noFill/>
                </a:ln>
                <a:solidFill>
                  <a:srgbClr val="004F59"/>
                </a:solidFill>
                <a:effectLst/>
                <a:uLnTx/>
                <a:uFillTx/>
                <a:latin typeface="Open Sans"/>
                <a:ea typeface="Open Sans" panose="020B0606030504020204" pitchFamily="34" charset="0"/>
                <a:cs typeface="Open Sans" panose="020B0606030504020204" pitchFamily="34" charset="0"/>
              </a:rPr>
              <a:t>s </a:t>
            </a:r>
            <a:r>
              <a:rPr kumimoji="0" lang="en-US" sz="9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to help meet the power needs of customers and the military</a:t>
            </a:r>
          </a:p>
        </p:txBody>
      </p:sp>
      <p:sp>
        <p:nvSpPr>
          <p:cNvPr id="54" name="Text Placeholder 5">
            <a:extLst>
              <a:ext uri="{FF2B5EF4-FFF2-40B4-BE49-F238E27FC236}">
                <a16:creationId xmlns:a16="http://schemas.microsoft.com/office/drawing/2014/main" id="{50D31953-7137-3C84-2329-9EB4CFC871B6}"/>
              </a:ext>
            </a:extLst>
          </p:cNvPr>
          <p:cNvSpPr txBox="1">
            <a:spLocks/>
          </p:cNvSpPr>
          <p:nvPr/>
        </p:nvSpPr>
        <p:spPr>
          <a:xfrm>
            <a:off x="469900" y="5004542"/>
            <a:ext cx="2628900" cy="758842"/>
          </a:xfrm>
          <a:prstGeom prst="rect">
            <a:avLst/>
          </a:prstGeom>
        </p:spPr>
        <p:txBody>
          <a:bodyPr vert="horz" lIns="0" tIns="0" rIns="0" bIns="0" rtlCol="0">
            <a:norm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4F59"/>
                </a:solidFill>
                <a:effectLst/>
                <a:uLnTx/>
                <a:uFillTx/>
                <a:latin typeface="Open Sans" panose="020B0606030504020204" pitchFamily="34" charset="0"/>
                <a:ea typeface="Open Sans" panose="020B0606030504020204" pitchFamily="34" charset="0"/>
                <a:cs typeface="Open Sans" panose="020B0606030504020204" pitchFamily="34" charset="0"/>
              </a:rPr>
              <a:t>Specialized Workforce is aging and demands are growing </a:t>
            </a:r>
          </a:p>
        </p:txBody>
      </p:sp>
      <p:sp>
        <p:nvSpPr>
          <p:cNvPr id="55" name="Chevron 54">
            <a:extLst>
              <a:ext uri="{FF2B5EF4-FFF2-40B4-BE49-F238E27FC236}">
                <a16:creationId xmlns:a16="http://schemas.microsoft.com/office/drawing/2014/main" id="{6F630471-5F9B-308F-E1CE-8CA1A41646E5}"/>
              </a:ext>
            </a:extLst>
          </p:cNvPr>
          <p:cNvSpPr/>
          <p:nvPr/>
        </p:nvSpPr>
        <p:spPr>
          <a:xfrm>
            <a:off x="3310212" y="2942367"/>
            <a:ext cx="182880" cy="283246"/>
          </a:xfrm>
          <a:prstGeom prst="chevron">
            <a:avLst>
              <a:gd name="adj" fmla="val 72670"/>
            </a:avLst>
          </a:prstGeom>
          <a:solidFill>
            <a:srgbClr val="004F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
        <p:nvSpPr>
          <p:cNvPr id="56" name="Chevron 55">
            <a:extLst>
              <a:ext uri="{FF2B5EF4-FFF2-40B4-BE49-F238E27FC236}">
                <a16:creationId xmlns:a16="http://schemas.microsoft.com/office/drawing/2014/main" id="{938287EB-C995-4B52-A877-6C0DD451E6EA}"/>
              </a:ext>
            </a:extLst>
          </p:cNvPr>
          <p:cNvSpPr/>
          <p:nvPr/>
        </p:nvSpPr>
        <p:spPr>
          <a:xfrm>
            <a:off x="3310212" y="4029094"/>
            <a:ext cx="182880" cy="283246"/>
          </a:xfrm>
          <a:prstGeom prst="chevron">
            <a:avLst>
              <a:gd name="adj" fmla="val 72670"/>
            </a:avLst>
          </a:prstGeom>
          <a:solidFill>
            <a:srgbClr val="004F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
        <p:nvSpPr>
          <p:cNvPr id="57" name="Chevron 56">
            <a:extLst>
              <a:ext uri="{FF2B5EF4-FFF2-40B4-BE49-F238E27FC236}">
                <a16:creationId xmlns:a16="http://schemas.microsoft.com/office/drawing/2014/main" id="{1471B9CA-8C20-41E9-273B-5BCD5C413EF6}"/>
              </a:ext>
            </a:extLst>
          </p:cNvPr>
          <p:cNvSpPr/>
          <p:nvPr/>
        </p:nvSpPr>
        <p:spPr>
          <a:xfrm>
            <a:off x="3277388" y="1855640"/>
            <a:ext cx="182880" cy="283246"/>
          </a:xfrm>
          <a:prstGeom prst="chevron">
            <a:avLst>
              <a:gd name="adj" fmla="val 72670"/>
            </a:avLst>
          </a:prstGeom>
          <a:solidFill>
            <a:srgbClr val="004F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
        <p:nvSpPr>
          <p:cNvPr id="58" name="Chevron 57">
            <a:extLst>
              <a:ext uri="{FF2B5EF4-FFF2-40B4-BE49-F238E27FC236}">
                <a16:creationId xmlns:a16="http://schemas.microsoft.com/office/drawing/2014/main" id="{3AADE5A7-D455-F006-6E4F-F0F829736FEC}"/>
              </a:ext>
            </a:extLst>
          </p:cNvPr>
          <p:cNvSpPr/>
          <p:nvPr/>
        </p:nvSpPr>
        <p:spPr>
          <a:xfrm>
            <a:off x="3281457" y="5115821"/>
            <a:ext cx="182880" cy="283246"/>
          </a:xfrm>
          <a:prstGeom prst="chevron">
            <a:avLst>
              <a:gd name="adj" fmla="val 72670"/>
            </a:avLst>
          </a:prstGeom>
          <a:solidFill>
            <a:srgbClr val="004F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
        <p:nvSpPr>
          <p:cNvPr id="59" name="TextBox 58">
            <a:extLst>
              <a:ext uri="{FF2B5EF4-FFF2-40B4-BE49-F238E27FC236}">
                <a16:creationId xmlns:a16="http://schemas.microsoft.com/office/drawing/2014/main" id="{E4D0F3CC-F269-C054-01FF-86B785863C84}"/>
              </a:ext>
            </a:extLst>
          </p:cNvPr>
          <p:cNvSpPr txBox="1"/>
          <p:nvPr/>
        </p:nvSpPr>
        <p:spPr>
          <a:xfrm>
            <a:off x="3805326" y="4989817"/>
            <a:ext cx="2891607" cy="1107419"/>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400"/>
              </a:spcAft>
              <a:buClrTx/>
              <a:buSzTx/>
              <a:buFontTx/>
              <a:buNone/>
              <a:tabLst/>
              <a:defRPr/>
            </a:pPr>
            <a:r>
              <a:rPr kumimoji="0" lang="en-US" sz="9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To meet growing needs, </a:t>
            </a:r>
            <a:r>
              <a:rPr kumimoji="0" lang="en-US" sz="900" b="1" i="0" u="none" strike="noStrike" kern="0" cap="none" spc="0" normalizeH="0" baseline="0" noProof="0">
                <a:ln>
                  <a:noFill/>
                </a:ln>
                <a:solidFill>
                  <a:srgbClr val="004F59"/>
                </a:solidFill>
                <a:effectLst/>
                <a:uLnTx/>
                <a:uFillTx/>
                <a:latin typeface="Open Sans"/>
                <a:ea typeface="Open Sans" panose="020B0606030504020204" pitchFamily="34" charset="0"/>
                <a:cs typeface="Open Sans" panose="020B0606030504020204" pitchFamily="34" charset="0"/>
              </a:rPr>
              <a:t>$100M in FY24 was allocated to the DOE for Nuclear Reactor Safety Training and Workforce Development</a:t>
            </a:r>
            <a:r>
              <a:rPr kumimoji="0" lang="en-US" sz="9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 It is believed that ~75% of current coal plant jobs can transition to nuclear with minimal reskilling to meet workforce demand.</a:t>
            </a:r>
          </a:p>
        </p:txBody>
      </p:sp>
      <p:sp>
        <p:nvSpPr>
          <p:cNvPr id="60" name="TextBox 59">
            <a:extLst>
              <a:ext uri="{FF2B5EF4-FFF2-40B4-BE49-F238E27FC236}">
                <a16:creationId xmlns:a16="http://schemas.microsoft.com/office/drawing/2014/main" id="{37576F96-43DB-2036-915C-B9D62D46BA82}"/>
              </a:ext>
            </a:extLst>
          </p:cNvPr>
          <p:cNvSpPr txBox="1"/>
          <p:nvPr/>
        </p:nvSpPr>
        <p:spPr>
          <a:xfrm>
            <a:off x="515089" y="2959583"/>
            <a:ext cx="2628899"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4F59"/>
                </a:solidFill>
                <a:effectLst/>
                <a:uLnTx/>
                <a:uFillTx/>
                <a:latin typeface="Open Sans" panose="020B0606030504020204" pitchFamily="34" charset="0"/>
                <a:ea typeface="Open Sans" panose="020B0606030504020204" pitchFamily="34" charset="0"/>
                <a:cs typeface="Open Sans" panose="020B0606030504020204" pitchFamily="34" charset="0"/>
              </a:rPr>
              <a:t>Energy efficient solutions like Nuclear can solve high consumption demands for Data Centers</a:t>
            </a:r>
          </a:p>
        </p:txBody>
      </p:sp>
      <p:sp>
        <p:nvSpPr>
          <p:cNvPr id="61" name="TextBox 60">
            <a:extLst>
              <a:ext uri="{FF2B5EF4-FFF2-40B4-BE49-F238E27FC236}">
                <a16:creationId xmlns:a16="http://schemas.microsoft.com/office/drawing/2014/main" id="{D95A09B8-886C-8203-ECF2-8A74EE2717B2}"/>
              </a:ext>
            </a:extLst>
          </p:cNvPr>
          <p:cNvSpPr txBox="1"/>
          <p:nvPr/>
        </p:nvSpPr>
        <p:spPr>
          <a:xfrm>
            <a:off x="482349" y="4030383"/>
            <a:ext cx="2628899"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4F59"/>
                </a:solidFill>
                <a:effectLst/>
                <a:uLnTx/>
                <a:uFillTx/>
                <a:latin typeface="Open Sans" panose="020B0606030504020204" pitchFamily="34" charset="0"/>
                <a:ea typeface="Open Sans" panose="020B0606030504020204" pitchFamily="34" charset="0"/>
                <a:cs typeface="Open Sans" panose="020B0606030504020204" pitchFamily="34" charset="0"/>
              </a:rPr>
              <a:t>Innovative Technology like Small Modular Reactors (SMRs) can help address water scarcity</a:t>
            </a:r>
          </a:p>
        </p:txBody>
      </p:sp>
      <p:pic>
        <p:nvPicPr>
          <p:cNvPr id="64" name="Picture 63">
            <a:extLst>
              <a:ext uri="{FF2B5EF4-FFF2-40B4-BE49-F238E27FC236}">
                <a16:creationId xmlns:a16="http://schemas.microsoft.com/office/drawing/2014/main" id="{09EACBA3-FF77-656F-5235-6785AFB16E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4642" y="5679933"/>
            <a:ext cx="2518053" cy="406485"/>
          </a:xfrm>
          <a:prstGeom prst="rect">
            <a:avLst/>
          </a:prstGeom>
        </p:spPr>
      </p:pic>
      <p:pic>
        <p:nvPicPr>
          <p:cNvPr id="66" name="Picture 65">
            <a:extLst>
              <a:ext uri="{FF2B5EF4-FFF2-40B4-BE49-F238E27FC236}">
                <a16:creationId xmlns:a16="http://schemas.microsoft.com/office/drawing/2014/main" id="{12348675-A28C-A8AB-C76C-EAAF5F3656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7528" y="5138038"/>
            <a:ext cx="2616141" cy="402247"/>
          </a:xfrm>
          <a:prstGeom prst="rect">
            <a:avLst/>
          </a:prstGeom>
        </p:spPr>
      </p:pic>
    </p:spTree>
    <p:extLst>
      <p:ext uri="{BB962C8B-B14F-4D97-AF65-F5344CB8AC3E}">
        <p14:creationId xmlns:p14="http://schemas.microsoft.com/office/powerpoint/2010/main" val="11465091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B1418-4470-EF8E-43B9-37BA9B313E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A25F79D-14BE-A8E9-31F3-31C7E7E7B650}"/>
              </a:ext>
            </a:extLst>
          </p:cNvPr>
          <p:cNvSpPr>
            <a:spLocks noGrp="1"/>
          </p:cNvSpPr>
          <p:nvPr>
            <p:ph type="title"/>
          </p:nvPr>
        </p:nvSpPr>
        <p:spPr/>
        <p:txBody>
          <a:bodyPr/>
          <a:lstStyle/>
          <a:p>
            <a:r>
              <a:rPr lang="en-US" sz="2800"/>
              <a:t>Nuclear Key Players (Technical)</a:t>
            </a:r>
          </a:p>
        </p:txBody>
      </p:sp>
      <p:sp>
        <p:nvSpPr>
          <p:cNvPr id="2" name="Rectangle 1">
            <a:extLst>
              <a:ext uri="{FF2B5EF4-FFF2-40B4-BE49-F238E27FC236}">
                <a16:creationId xmlns:a16="http://schemas.microsoft.com/office/drawing/2014/main" id="{A9749444-42A4-45FA-CFD5-CCB87AA1CDA5}"/>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pic>
        <p:nvPicPr>
          <p:cNvPr id="4" name="AdobeStock_887584933-scaled.jpeg" descr="AdobeStock_887584933-scaled.jpeg">
            <a:extLst>
              <a:ext uri="{FF2B5EF4-FFF2-40B4-BE49-F238E27FC236}">
                <a16:creationId xmlns:a16="http://schemas.microsoft.com/office/drawing/2014/main" id="{A9A1A2E6-6558-3E25-35EF-E263830FFC5A}"/>
              </a:ext>
            </a:extLst>
          </p:cNvPr>
          <p:cNvPicPr>
            <a:picLocks noChangeAspect="1"/>
          </p:cNvPicPr>
          <p:nvPr/>
        </p:nvPicPr>
        <p:blipFill>
          <a:blip r:embed="rId3"/>
          <a:srcRect l="52018" r="10248" b="1890"/>
          <a:stretch>
            <a:fillRect/>
          </a:stretch>
        </p:blipFill>
        <p:spPr>
          <a:xfrm>
            <a:off x="7485321" y="0"/>
            <a:ext cx="4706679" cy="6859588"/>
          </a:xfrm>
          <a:prstGeom prst="rect">
            <a:avLst/>
          </a:prstGeom>
          <a:ln w="12700">
            <a:miter lim="400000"/>
          </a:ln>
        </p:spPr>
      </p:pic>
      <p:graphicFrame>
        <p:nvGraphicFramePr>
          <p:cNvPr id="10" name="Table 9">
            <a:extLst>
              <a:ext uri="{FF2B5EF4-FFF2-40B4-BE49-F238E27FC236}">
                <a16:creationId xmlns:a16="http://schemas.microsoft.com/office/drawing/2014/main" id="{8F086216-48A8-8F2A-E205-14B023E6E94F}"/>
              </a:ext>
            </a:extLst>
          </p:cNvPr>
          <p:cNvGraphicFramePr>
            <a:graphicFrameLocks noGrp="1"/>
          </p:cNvGraphicFramePr>
          <p:nvPr>
            <p:extLst>
              <p:ext uri="{D42A27DB-BD31-4B8C-83A1-F6EECF244321}">
                <p14:modId xmlns:p14="http://schemas.microsoft.com/office/powerpoint/2010/main" val="3075365563"/>
              </p:ext>
            </p:extLst>
          </p:nvPr>
        </p:nvGraphicFramePr>
        <p:xfrm>
          <a:off x="477257" y="860311"/>
          <a:ext cx="6388694" cy="4937760"/>
        </p:xfrm>
        <a:graphic>
          <a:graphicData uri="http://schemas.openxmlformats.org/drawingml/2006/table">
            <a:tbl>
              <a:tblPr>
                <a:tableStyleId>{5C22544A-7EE6-4342-B048-85BDC9FD1C3A}</a:tableStyleId>
              </a:tblPr>
              <a:tblGrid>
                <a:gridCol w="1450934">
                  <a:extLst>
                    <a:ext uri="{9D8B030D-6E8A-4147-A177-3AD203B41FA5}">
                      <a16:colId xmlns:a16="http://schemas.microsoft.com/office/drawing/2014/main" val="1067964532"/>
                    </a:ext>
                  </a:extLst>
                </a:gridCol>
                <a:gridCol w="4937760">
                  <a:extLst>
                    <a:ext uri="{9D8B030D-6E8A-4147-A177-3AD203B41FA5}">
                      <a16:colId xmlns:a16="http://schemas.microsoft.com/office/drawing/2014/main" val="4130035243"/>
                    </a:ext>
                  </a:extLst>
                </a:gridCol>
              </a:tblGrid>
              <a:tr h="548640">
                <a:tc>
                  <a:txBody>
                    <a:bodyPr/>
                    <a:lstStyle/>
                    <a:p>
                      <a:r>
                        <a:rPr lang="en-US" sz="1200" b="1"/>
                        <a:t>Nuclear Innovators</a:t>
                      </a:r>
                    </a:p>
                  </a:txBody>
                  <a:tcPr marT="91440" marB="91440">
                    <a:lnR w="12700" cap="flat" cmpd="sng" algn="ctr">
                      <a:no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t>Develop advanced nuclear technologies such as small modular reactors (SMRs), fusion, or next-gen fission systems.</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86850189"/>
                  </a:ext>
                </a:extLst>
              </a:tr>
              <a:tr h="548640">
                <a:tc>
                  <a:txBody>
                    <a:bodyPr/>
                    <a:lstStyle/>
                    <a:p>
                      <a:r>
                        <a:rPr lang="en-US" sz="1200" b="1"/>
                        <a:t>Manufacturing</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t>Produce specialized components, systems, and materials essential for building and maintaining nuclear facilities.</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68288120"/>
                  </a:ext>
                </a:extLst>
              </a:tr>
              <a:tr h="548640">
                <a:tc>
                  <a:txBody>
                    <a:bodyPr/>
                    <a:lstStyle/>
                    <a:p>
                      <a:r>
                        <a:rPr lang="en-US" sz="1200" b="1"/>
                        <a:t>E&amp;C Firms</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t>Design and construct nuclear power plants and infrastructure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02256814"/>
                  </a:ext>
                </a:extLst>
              </a:tr>
              <a:tr h="548640">
                <a:tc>
                  <a:txBody>
                    <a:bodyPr/>
                    <a:lstStyle/>
                    <a:p>
                      <a:r>
                        <a:rPr lang="en-US" sz="1200" b="1"/>
                        <a:t>Utilities (Generation)</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t>Operate nuclear power plants and generate electricity from nuclear energy.</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019975"/>
                  </a:ext>
                </a:extLst>
              </a:tr>
              <a:tr h="548640">
                <a:tc>
                  <a:txBody>
                    <a:bodyPr/>
                    <a:lstStyle/>
                    <a:p>
                      <a:r>
                        <a:rPr lang="en-US" sz="1200" b="1"/>
                        <a:t>Utilities (Transmission)</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t>Manage the infrastructure that transmits electricity generated by nuclear power.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4137140"/>
                  </a:ext>
                </a:extLst>
              </a:tr>
              <a:tr h="548640">
                <a:tc>
                  <a:txBody>
                    <a:bodyPr/>
                    <a:lstStyle/>
                    <a:p>
                      <a:r>
                        <a:rPr lang="en-US" sz="1200" b="1"/>
                        <a:t>Nuclear Fuel</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t>Supply, enrich, fabricate, and recycle nuclear fuel used in reactors.</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56002458"/>
                  </a:ext>
                </a:extLst>
              </a:tr>
              <a:tr h="548640">
                <a:tc>
                  <a:txBody>
                    <a:bodyPr/>
                    <a:lstStyle/>
                    <a:p>
                      <a:r>
                        <a:rPr lang="en-US" sz="1200" b="1"/>
                        <a:t>Workforce</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t>Nuclear skilled labor, engineers, scientists, and technicians.</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72875666"/>
                  </a:ext>
                </a:extLst>
              </a:tr>
              <a:tr h="548640">
                <a:tc>
                  <a:txBody>
                    <a:bodyPr/>
                    <a:lstStyle/>
                    <a:p>
                      <a:r>
                        <a:rPr lang="en-US" sz="1200" b="1"/>
                        <a:t>Non-Profit Researchers</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t>Conduct independent studies and innovation efforts in nuclear science, safety, and technology development.</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5546034"/>
                  </a:ext>
                </a:extLst>
              </a:tr>
              <a:tr h="548640">
                <a:tc>
                  <a:txBody>
                    <a:bodyPr/>
                    <a:lstStyle/>
                    <a:p>
                      <a:r>
                        <a:rPr lang="en-US" sz="1200" b="1"/>
                        <a:t>Regulators</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solidFill>
                      <a:schemeClr val="bg1"/>
                    </a:solidFill>
                  </a:tcPr>
                </a:tc>
                <a:tc>
                  <a:txBody>
                    <a:bodyPr/>
                    <a:lstStyle/>
                    <a:p>
                      <a:r>
                        <a:rPr lang="en-US" sz="1200"/>
                        <a:t>Set safety standards, issue licenses, and oversee compliance for nuclear operations and materials.</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2769040007"/>
                  </a:ext>
                </a:extLst>
              </a:tr>
            </a:tbl>
          </a:graphicData>
        </a:graphic>
      </p:graphicFrame>
    </p:spTree>
    <p:extLst>
      <p:ext uri="{BB962C8B-B14F-4D97-AF65-F5344CB8AC3E}">
        <p14:creationId xmlns:p14="http://schemas.microsoft.com/office/powerpoint/2010/main" val="13394426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96ED2-9D3F-D192-D233-30B014BEE9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78C52C-8342-E21D-FB1C-D03C143053EC}"/>
              </a:ext>
            </a:extLst>
          </p:cNvPr>
          <p:cNvSpPr>
            <a:spLocks noGrp="1"/>
          </p:cNvSpPr>
          <p:nvPr>
            <p:ph type="title"/>
          </p:nvPr>
        </p:nvSpPr>
        <p:spPr/>
        <p:txBody>
          <a:bodyPr/>
          <a:lstStyle/>
          <a:p>
            <a:r>
              <a:rPr lang="en-US" sz="2800"/>
              <a:t>Nuclear Key Players (Non-Technical)</a:t>
            </a:r>
          </a:p>
        </p:txBody>
      </p:sp>
      <p:sp>
        <p:nvSpPr>
          <p:cNvPr id="2" name="Rectangle 1">
            <a:extLst>
              <a:ext uri="{FF2B5EF4-FFF2-40B4-BE49-F238E27FC236}">
                <a16:creationId xmlns:a16="http://schemas.microsoft.com/office/drawing/2014/main" id="{F31EE8E5-28FE-24A7-AF68-51CCA7F696BA}"/>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aphicFrame>
        <p:nvGraphicFramePr>
          <p:cNvPr id="10" name="Table 9">
            <a:extLst>
              <a:ext uri="{FF2B5EF4-FFF2-40B4-BE49-F238E27FC236}">
                <a16:creationId xmlns:a16="http://schemas.microsoft.com/office/drawing/2014/main" id="{CEE9A88C-941C-3998-8E09-E0813EFD2C76}"/>
              </a:ext>
            </a:extLst>
          </p:cNvPr>
          <p:cNvGraphicFramePr>
            <a:graphicFrameLocks noGrp="1"/>
          </p:cNvGraphicFramePr>
          <p:nvPr>
            <p:extLst>
              <p:ext uri="{D42A27DB-BD31-4B8C-83A1-F6EECF244321}">
                <p14:modId xmlns:p14="http://schemas.microsoft.com/office/powerpoint/2010/main" val="2623415898"/>
              </p:ext>
            </p:extLst>
          </p:nvPr>
        </p:nvGraphicFramePr>
        <p:xfrm>
          <a:off x="477257" y="860311"/>
          <a:ext cx="6388694" cy="3291840"/>
        </p:xfrm>
        <a:graphic>
          <a:graphicData uri="http://schemas.openxmlformats.org/drawingml/2006/table">
            <a:tbl>
              <a:tblPr>
                <a:tableStyleId>{5C22544A-7EE6-4342-B048-85BDC9FD1C3A}</a:tableStyleId>
              </a:tblPr>
              <a:tblGrid>
                <a:gridCol w="1450934">
                  <a:extLst>
                    <a:ext uri="{9D8B030D-6E8A-4147-A177-3AD203B41FA5}">
                      <a16:colId xmlns:a16="http://schemas.microsoft.com/office/drawing/2014/main" val="1067964532"/>
                    </a:ext>
                  </a:extLst>
                </a:gridCol>
                <a:gridCol w="4937760">
                  <a:extLst>
                    <a:ext uri="{9D8B030D-6E8A-4147-A177-3AD203B41FA5}">
                      <a16:colId xmlns:a16="http://schemas.microsoft.com/office/drawing/2014/main" val="4130035243"/>
                    </a:ext>
                  </a:extLst>
                </a:gridCol>
              </a:tblGrid>
              <a:tr h="548640">
                <a:tc>
                  <a:txBody>
                    <a:bodyPr/>
                    <a:lstStyle/>
                    <a:p>
                      <a:r>
                        <a:rPr lang="en-US" sz="1200" b="1"/>
                        <a:t>Investors</a:t>
                      </a:r>
                    </a:p>
                  </a:txBody>
                  <a:tcPr marT="91440" marB="91440">
                    <a:lnR w="12700" cap="flat" cmpd="sng" algn="ctr">
                      <a:no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solidFill>
                            <a:schemeClr val="dk1">
                              <a:alpha val="90000"/>
                            </a:schemeClr>
                          </a:solidFill>
                        </a:rPr>
                        <a:t>Provide capital to fund nuclear projects, startups, or infrastructure across the nuclear energy value chain.</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60675547"/>
                  </a:ext>
                </a:extLst>
              </a:tr>
              <a:tr h="548640">
                <a:tc>
                  <a:txBody>
                    <a:bodyPr/>
                    <a:lstStyle/>
                    <a:p>
                      <a:r>
                        <a:rPr lang="en-US" sz="1200" b="1"/>
                        <a:t>Legal</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solidFill>
                            <a:schemeClr val="dk1">
                              <a:alpha val="90000"/>
                            </a:schemeClr>
                          </a:solidFill>
                        </a:rPr>
                        <a:t>Offer counsel on licensing, liability, regulatory compliance, and transactional matters in the nuclear sector.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6416774"/>
                  </a:ext>
                </a:extLst>
              </a:tr>
              <a:tr h="548640">
                <a:tc>
                  <a:txBody>
                    <a:bodyPr/>
                    <a:lstStyle/>
                    <a:p>
                      <a:r>
                        <a:rPr lang="en-US" sz="1200" b="1"/>
                        <a:t>Insurers</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solidFill>
                            <a:schemeClr val="dk1">
                              <a:alpha val="90000"/>
                            </a:schemeClr>
                          </a:solidFill>
                        </a:rPr>
                        <a:t>Provide risk coverage for nuclear facilities, including protection against operational, environmental, and liability risks.</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59580810"/>
                  </a:ext>
                </a:extLst>
              </a:tr>
              <a:tr h="548640">
                <a:tc>
                  <a:txBody>
                    <a:bodyPr/>
                    <a:lstStyle/>
                    <a:p>
                      <a:r>
                        <a:rPr lang="en-US" sz="1200" b="1"/>
                        <a:t>Professional Services</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solidFill>
                            <a:schemeClr val="dk1">
                              <a:alpha val="90000"/>
                            </a:schemeClr>
                          </a:solidFill>
                        </a:rPr>
                        <a:t>Support nuclear organizations with consulting, accounting, auditing, and advisory services.</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36843749"/>
                  </a:ext>
                </a:extLst>
              </a:tr>
              <a:tr h="548640">
                <a:tc>
                  <a:txBody>
                    <a:bodyPr/>
                    <a:lstStyle/>
                    <a:p>
                      <a:r>
                        <a:rPr lang="en-US" sz="1200" b="1"/>
                        <a:t>Consumers</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200">
                          <a:solidFill>
                            <a:schemeClr val="dk1">
                              <a:alpha val="90000"/>
                            </a:schemeClr>
                          </a:solidFill>
                        </a:rPr>
                        <a:t>End-users that consume electricity generated from nuclear energy sources.</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4397540"/>
                  </a:ext>
                </a:extLst>
              </a:tr>
              <a:tr h="548640">
                <a:tc>
                  <a:txBody>
                    <a:bodyPr/>
                    <a:lstStyle/>
                    <a:p>
                      <a:r>
                        <a:rPr lang="en-US" sz="1200" b="1"/>
                        <a:t>NGOs &amp; Alliances</a:t>
                      </a:r>
                    </a:p>
                  </a:txBody>
                  <a:tcPr marT="91440" marB="91440">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1200">
                          <a:solidFill>
                            <a:schemeClr val="dk1">
                              <a:alpha val="90000"/>
                            </a:schemeClr>
                          </a:solidFill>
                        </a:rPr>
                        <a:t>Advocate for nuclear energy, policy reform, safety, sustainability, and public awareness.</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07702231"/>
                  </a:ext>
                </a:extLst>
              </a:tr>
            </a:tbl>
          </a:graphicData>
        </a:graphic>
      </p:graphicFrame>
      <p:pic>
        <p:nvPicPr>
          <p:cNvPr id="7" name="Picture 6">
            <a:extLst>
              <a:ext uri="{FF2B5EF4-FFF2-40B4-BE49-F238E27FC236}">
                <a16:creationId xmlns:a16="http://schemas.microsoft.com/office/drawing/2014/main" id="{B28DDA57-C2B5-6252-00ED-7E1D67A3DABB}"/>
              </a:ext>
            </a:extLst>
          </p:cNvPr>
          <p:cNvPicPr>
            <a:picLocks noChangeAspect="1"/>
          </p:cNvPicPr>
          <p:nvPr/>
        </p:nvPicPr>
        <p:blipFill>
          <a:blip r:embed="rId3">
            <a:alphaModFix/>
          </a:blip>
          <a:srcRect l="30469" r="23687"/>
          <a:stretch>
            <a:fillRect/>
          </a:stretch>
        </p:blipFill>
        <p:spPr>
          <a:xfrm>
            <a:off x="7482840" y="9869"/>
            <a:ext cx="4709160" cy="6848131"/>
          </a:xfrm>
          <a:prstGeom prst="rect">
            <a:avLst/>
          </a:prstGeom>
        </p:spPr>
      </p:pic>
    </p:spTree>
    <p:extLst>
      <p:ext uri="{BB962C8B-B14F-4D97-AF65-F5344CB8AC3E}">
        <p14:creationId xmlns:p14="http://schemas.microsoft.com/office/powerpoint/2010/main" val="2004116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F887F-8F59-FEEF-AEC1-25D68A93694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2B9FE-81D4-5B5B-A2F0-81F012A7D30F}"/>
              </a:ext>
            </a:extLst>
          </p:cNvPr>
          <p:cNvSpPr>
            <a:spLocks noGrp="1"/>
          </p:cNvSpPr>
          <p:nvPr>
            <p:ph type="title"/>
          </p:nvPr>
        </p:nvSpPr>
        <p:spPr>
          <a:xfrm>
            <a:off x="469901" y="3123687"/>
            <a:ext cx="6165075" cy="610627"/>
          </a:xfrm>
        </p:spPr>
        <p:txBody>
          <a:bodyPr/>
          <a:lstStyle/>
          <a:p>
            <a:r>
              <a:rPr lang="en-US"/>
              <a:t>Challenges &amp; Solutions</a:t>
            </a:r>
          </a:p>
        </p:txBody>
      </p:sp>
    </p:spTree>
    <p:extLst>
      <p:ext uri="{BB962C8B-B14F-4D97-AF65-F5344CB8AC3E}">
        <p14:creationId xmlns:p14="http://schemas.microsoft.com/office/powerpoint/2010/main" val="2590537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7C9F6-FD15-87E2-3756-DCA838BDB4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C64889-4113-5AEF-4459-AE06BAFFAD08}"/>
              </a:ext>
            </a:extLst>
          </p:cNvPr>
          <p:cNvSpPr>
            <a:spLocks noGrp="1"/>
          </p:cNvSpPr>
          <p:nvPr>
            <p:ph type="title"/>
          </p:nvPr>
        </p:nvSpPr>
        <p:spPr>
          <a:xfrm>
            <a:off x="477257" y="238607"/>
            <a:ext cx="5754793" cy="365760"/>
          </a:xfrm>
        </p:spPr>
        <p:txBody>
          <a:bodyPr lIns="0"/>
          <a:lstStyle/>
          <a:p>
            <a:r>
              <a:rPr lang="en-US" sz="2800">
                <a:solidFill>
                  <a:schemeClr val="tx1"/>
                </a:solidFill>
              </a:rPr>
              <a:t>Overview</a:t>
            </a:r>
          </a:p>
        </p:txBody>
      </p:sp>
      <p:sp>
        <p:nvSpPr>
          <p:cNvPr id="4" name="Text Placeholder 3">
            <a:extLst>
              <a:ext uri="{FF2B5EF4-FFF2-40B4-BE49-F238E27FC236}">
                <a16:creationId xmlns:a16="http://schemas.microsoft.com/office/drawing/2014/main" id="{3A854772-C92C-F594-CEEE-F16D32D61105}"/>
              </a:ext>
            </a:extLst>
          </p:cNvPr>
          <p:cNvSpPr>
            <a:spLocks noGrp="1"/>
          </p:cNvSpPr>
          <p:nvPr>
            <p:ph type="body" sz="quarter" idx="13"/>
          </p:nvPr>
        </p:nvSpPr>
        <p:spPr>
          <a:xfrm>
            <a:off x="477258" y="684903"/>
            <a:ext cx="11215978" cy="454080"/>
          </a:xfrm>
        </p:spPr>
        <p:txBody>
          <a:bodyPr/>
          <a:lstStyle/>
          <a:p>
            <a:r>
              <a:rPr lang="en-US" sz="1400">
                <a:solidFill>
                  <a:schemeClr val="tx1"/>
                </a:solidFill>
              </a:rPr>
              <a:t>Nuclear players face a wide range of challenges and need a partner with expertise across the value chain</a:t>
            </a:r>
          </a:p>
        </p:txBody>
      </p:sp>
      <p:grpSp>
        <p:nvGrpSpPr>
          <p:cNvPr id="1079" name="Group 1078">
            <a:extLst>
              <a:ext uri="{FF2B5EF4-FFF2-40B4-BE49-F238E27FC236}">
                <a16:creationId xmlns:a16="http://schemas.microsoft.com/office/drawing/2014/main" id="{511F5006-808A-9718-C2C1-E22F983A9B3C}"/>
              </a:ext>
            </a:extLst>
          </p:cNvPr>
          <p:cNvGrpSpPr/>
          <p:nvPr/>
        </p:nvGrpSpPr>
        <p:grpSpPr>
          <a:xfrm>
            <a:off x="512120" y="2298030"/>
            <a:ext cx="5045041" cy="701478"/>
            <a:chOff x="512120" y="2170434"/>
            <a:chExt cx="5045041" cy="701478"/>
          </a:xfrm>
        </p:grpSpPr>
        <p:sp>
          <p:nvSpPr>
            <p:cNvPr id="9" name="Rectangle 8">
              <a:extLst>
                <a:ext uri="{FF2B5EF4-FFF2-40B4-BE49-F238E27FC236}">
                  <a16:creationId xmlns:a16="http://schemas.microsoft.com/office/drawing/2014/main" id="{29DBE337-7F3C-C6EB-F6E6-30E97370D66D}"/>
                </a:ext>
              </a:extLst>
            </p:cNvPr>
            <p:cNvSpPr/>
            <p:nvPr/>
          </p:nvSpPr>
          <p:spPr bwMode="gray">
            <a:xfrm>
              <a:off x="1218696" y="2170434"/>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Financing</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Nuclear projects require significant upfront capital from a variety of sources, both public and private</a:t>
              </a:r>
            </a:p>
          </p:txBody>
        </p:sp>
        <p:grpSp>
          <p:nvGrpSpPr>
            <p:cNvPr id="10" name="Graphic 4">
              <a:extLst>
                <a:ext uri="{FF2B5EF4-FFF2-40B4-BE49-F238E27FC236}">
                  <a16:creationId xmlns:a16="http://schemas.microsoft.com/office/drawing/2014/main" id="{4CB05E97-0169-655E-7689-1CFB4215A366}"/>
                </a:ext>
              </a:extLst>
            </p:cNvPr>
            <p:cNvGrpSpPr/>
            <p:nvPr/>
          </p:nvGrpSpPr>
          <p:grpSpPr>
            <a:xfrm>
              <a:off x="512120" y="2170434"/>
              <a:ext cx="489394" cy="489394"/>
              <a:chOff x="8239823" y="3339623"/>
              <a:chExt cx="361670" cy="361333"/>
            </a:xfrm>
            <a:solidFill>
              <a:schemeClr val="accent4">
                <a:lumMod val="40000"/>
                <a:lumOff val="60000"/>
              </a:schemeClr>
            </a:solidFill>
          </p:grpSpPr>
          <p:sp>
            <p:nvSpPr>
              <p:cNvPr id="1025" name="Graphic 4">
                <a:extLst>
                  <a:ext uri="{FF2B5EF4-FFF2-40B4-BE49-F238E27FC236}">
                    <a16:creationId xmlns:a16="http://schemas.microsoft.com/office/drawing/2014/main" id="{2964247F-F320-AC12-E32F-B7E27786BE9D}"/>
                  </a:ext>
                </a:extLst>
              </p:cNvPr>
              <p:cNvSpPr/>
              <p:nvPr/>
            </p:nvSpPr>
            <p:spPr>
              <a:xfrm>
                <a:off x="8327365" y="3430276"/>
                <a:ext cx="118853" cy="42134"/>
              </a:xfrm>
              <a:custGeom>
                <a:avLst/>
                <a:gdLst>
                  <a:gd name="connsiteX0" fmla="*/ 59427 w 118853"/>
                  <a:gd name="connsiteY0" fmla="*/ 42134 h 42134"/>
                  <a:gd name="connsiteX1" fmla="*/ 118853 w 118853"/>
                  <a:gd name="connsiteY1" fmla="*/ 21067 h 42134"/>
                  <a:gd name="connsiteX2" fmla="*/ 59427 w 118853"/>
                  <a:gd name="connsiteY2" fmla="*/ 0 h 42134"/>
                  <a:gd name="connsiteX3" fmla="*/ 0 w 118853"/>
                  <a:gd name="connsiteY3" fmla="*/ 21067 h 42134"/>
                  <a:gd name="connsiteX4" fmla="*/ 59427 w 118853"/>
                  <a:gd name="connsiteY4" fmla="*/ 42134 h 42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3" h="42134">
                    <a:moveTo>
                      <a:pt x="59427" y="42134"/>
                    </a:moveTo>
                    <a:cubicBezTo>
                      <a:pt x="96489" y="42134"/>
                      <a:pt x="118853" y="30005"/>
                      <a:pt x="118853" y="21067"/>
                    </a:cubicBezTo>
                    <a:cubicBezTo>
                      <a:pt x="118853" y="12768"/>
                      <a:pt x="95849" y="0"/>
                      <a:pt x="59427" y="0"/>
                    </a:cubicBezTo>
                    <a:cubicBezTo>
                      <a:pt x="23004" y="0"/>
                      <a:pt x="0" y="12768"/>
                      <a:pt x="0" y="21067"/>
                    </a:cubicBezTo>
                    <a:cubicBezTo>
                      <a:pt x="0" y="30005"/>
                      <a:pt x="23004" y="42134"/>
                      <a:pt x="59427" y="42134"/>
                    </a:cubicBezTo>
                    <a:close/>
                  </a:path>
                </a:pathLst>
              </a:custGeom>
              <a:grpFill/>
              <a:ln w="6390" cap="flat">
                <a:noFill/>
                <a:prstDash val="solid"/>
                <a:miter/>
              </a:ln>
            </p:spPr>
            <p:txBody>
              <a:bodyPr rtlCol="0" anchor="ctr"/>
              <a:lstStyle/>
              <a:p>
                <a:endParaRPr lang="en-US" sz="3200"/>
              </a:p>
            </p:txBody>
          </p:sp>
          <p:sp>
            <p:nvSpPr>
              <p:cNvPr id="1026" name="Graphic 4">
                <a:extLst>
                  <a:ext uri="{FF2B5EF4-FFF2-40B4-BE49-F238E27FC236}">
                    <a16:creationId xmlns:a16="http://schemas.microsoft.com/office/drawing/2014/main" id="{FFF7EBD7-DC5E-B35C-5A25-F138BB911D57}"/>
                  </a:ext>
                </a:extLst>
              </p:cNvPr>
              <p:cNvSpPr/>
              <p:nvPr/>
            </p:nvSpPr>
            <p:spPr>
              <a:xfrm>
                <a:off x="8407879" y="3492201"/>
                <a:ext cx="118852" cy="118741"/>
              </a:xfrm>
              <a:custGeom>
                <a:avLst/>
                <a:gdLst>
                  <a:gd name="connsiteX0" fmla="*/ 59426 w 118852"/>
                  <a:gd name="connsiteY0" fmla="*/ 0 h 118741"/>
                  <a:gd name="connsiteX1" fmla="*/ 0 w 118852"/>
                  <a:gd name="connsiteY1" fmla="*/ 59371 h 118741"/>
                  <a:gd name="connsiteX2" fmla="*/ 59426 w 118852"/>
                  <a:gd name="connsiteY2" fmla="*/ 118742 h 118741"/>
                  <a:gd name="connsiteX3" fmla="*/ 118853 w 118852"/>
                  <a:gd name="connsiteY3" fmla="*/ 59371 h 118741"/>
                  <a:gd name="connsiteX4" fmla="*/ 59426 w 118852"/>
                  <a:gd name="connsiteY4" fmla="*/ 0 h 118741"/>
                  <a:gd name="connsiteX5" fmla="*/ 59426 w 118852"/>
                  <a:gd name="connsiteY5" fmla="*/ 52987 h 118741"/>
                  <a:gd name="connsiteX6" fmla="*/ 82430 w 118852"/>
                  <a:gd name="connsiteY6" fmla="*/ 75969 h 118741"/>
                  <a:gd name="connsiteX7" fmla="*/ 65816 w 118852"/>
                  <a:gd name="connsiteY7" fmla="*/ 97675 h 118741"/>
                  <a:gd name="connsiteX8" fmla="*/ 65816 w 118852"/>
                  <a:gd name="connsiteY8" fmla="*/ 103420 h 118741"/>
                  <a:gd name="connsiteX9" fmla="*/ 59426 w 118852"/>
                  <a:gd name="connsiteY9" fmla="*/ 109804 h 118741"/>
                  <a:gd name="connsiteX10" fmla="*/ 53036 w 118852"/>
                  <a:gd name="connsiteY10" fmla="*/ 103420 h 118741"/>
                  <a:gd name="connsiteX11" fmla="*/ 53036 w 118852"/>
                  <a:gd name="connsiteY11" fmla="*/ 97675 h 118741"/>
                  <a:gd name="connsiteX12" fmla="*/ 36422 w 118852"/>
                  <a:gd name="connsiteY12" fmla="*/ 75969 h 118741"/>
                  <a:gd name="connsiteX13" fmla="*/ 42812 w 118852"/>
                  <a:gd name="connsiteY13" fmla="*/ 69585 h 118741"/>
                  <a:gd name="connsiteX14" fmla="*/ 49202 w 118852"/>
                  <a:gd name="connsiteY14" fmla="*/ 75969 h 118741"/>
                  <a:gd name="connsiteX15" fmla="*/ 59426 w 118852"/>
                  <a:gd name="connsiteY15" fmla="*/ 86184 h 118741"/>
                  <a:gd name="connsiteX16" fmla="*/ 69650 w 118852"/>
                  <a:gd name="connsiteY16" fmla="*/ 75969 h 118741"/>
                  <a:gd name="connsiteX17" fmla="*/ 59426 w 118852"/>
                  <a:gd name="connsiteY17" fmla="*/ 65755 h 118741"/>
                  <a:gd name="connsiteX18" fmla="*/ 36422 w 118852"/>
                  <a:gd name="connsiteY18" fmla="*/ 42772 h 118741"/>
                  <a:gd name="connsiteX19" fmla="*/ 53036 w 118852"/>
                  <a:gd name="connsiteY19" fmla="*/ 21067 h 118741"/>
                  <a:gd name="connsiteX20" fmla="*/ 53036 w 118852"/>
                  <a:gd name="connsiteY20" fmla="*/ 15321 h 118741"/>
                  <a:gd name="connsiteX21" fmla="*/ 59426 w 118852"/>
                  <a:gd name="connsiteY21" fmla="*/ 8937 h 118741"/>
                  <a:gd name="connsiteX22" fmla="*/ 65816 w 118852"/>
                  <a:gd name="connsiteY22" fmla="*/ 15321 h 118741"/>
                  <a:gd name="connsiteX23" fmla="*/ 65816 w 118852"/>
                  <a:gd name="connsiteY23" fmla="*/ 21067 h 118741"/>
                  <a:gd name="connsiteX24" fmla="*/ 82430 w 118852"/>
                  <a:gd name="connsiteY24" fmla="*/ 42772 h 118741"/>
                  <a:gd name="connsiteX25" fmla="*/ 76040 w 118852"/>
                  <a:gd name="connsiteY25" fmla="*/ 49156 h 118741"/>
                  <a:gd name="connsiteX26" fmla="*/ 69650 w 118852"/>
                  <a:gd name="connsiteY26" fmla="*/ 42772 h 118741"/>
                  <a:gd name="connsiteX27" fmla="*/ 59426 w 118852"/>
                  <a:gd name="connsiteY27" fmla="*/ 32558 h 118741"/>
                  <a:gd name="connsiteX28" fmla="*/ 49202 w 118852"/>
                  <a:gd name="connsiteY28" fmla="*/ 42772 h 118741"/>
                  <a:gd name="connsiteX29" fmla="*/ 59426 w 118852"/>
                  <a:gd name="connsiteY29" fmla="*/ 52987 h 1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8852" h="118741">
                    <a:moveTo>
                      <a:pt x="59426" y="0"/>
                    </a:moveTo>
                    <a:cubicBezTo>
                      <a:pt x="26837" y="0"/>
                      <a:pt x="0" y="26812"/>
                      <a:pt x="0" y="59371"/>
                    </a:cubicBezTo>
                    <a:cubicBezTo>
                      <a:pt x="0" y="91929"/>
                      <a:pt x="26837" y="118742"/>
                      <a:pt x="59426" y="118742"/>
                    </a:cubicBezTo>
                    <a:cubicBezTo>
                      <a:pt x="92014" y="118742"/>
                      <a:pt x="118853" y="91929"/>
                      <a:pt x="118853" y="59371"/>
                    </a:cubicBezTo>
                    <a:cubicBezTo>
                      <a:pt x="118853" y="26812"/>
                      <a:pt x="92014" y="0"/>
                      <a:pt x="59426" y="0"/>
                    </a:cubicBezTo>
                    <a:close/>
                    <a:moveTo>
                      <a:pt x="59426" y="52987"/>
                    </a:moveTo>
                    <a:cubicBezTo>
                      <a:pt x="72206" y="52987"/>
                      <a:pt x="82430" y="63201"/>
                      <a:pt x="82430" y="75969"/>
                    </a:cubicBezTo>
                    <a:cubicBezTo>
                      <a:pt x="82430" y="86184"/>
                      <a:pt x="75401" y="95121"/>
                      <a:pt x="65816" y="97675"/>
                    </a:cubicBezTo>
                    <a:lnTo>
                      <a:pt x="65816" y="103420"/>
                    </a:lnTo>
                    <a:cubicBezTo>
                      <a:pt x="65816" y="107251"/>
                      <a:pt x="63260" y="109804"/>
                      <a:pt x="59426" y="109804"/>
                    </a:cubicBezTo>
                    <a:cubicBezTo>
                      <a:pt x="55592" y="109804"/>
                      <a:pt x="53036" y="107251"/>
                      <a:pt x="53036" y="103420"/>
                    </a:cubicBezTo>
                    <a:lnTo>
                      <a:pt x="53036" y="97675"/>
                    </a:lnTo>
                    <a:cubicBezTo>
                      <a:pt x="43451" y="95121"/>
                      <a:pt x="36422" y="86184"/>
                      <a:pt x="36422" y="75969"/>
                    </a:cubicBezTo>
                    <a:cubicBezTo>
                      <a:pt x="36422" y="72139"/>
                      <a:pt x="38978" y="69585"/>
                      <a:pt x="42812" y="69585"/>
                    </a:cubicBezTo>
                    <a:cubicBezTo>
                      <a:pt x="46646" y="69585"/>
                      <a:pt x="49202" y="72139"/>
                      <a:pt x="49202" y="75969"/>
                    </a:cubicBezTo>
                    <a:cubicBezTo>
                      <a:pt x="49202" y="81715"/>
                      <a:pt x="53675" y="86184"/>
                      <a:pt x="59426" y="86184"/>
                    </a:cubicBezTo>
                    <a:cubicBezTo>
                      <a:pt x="65177" y="86184"/>
                      <a:pt x="69650" y="81715"/>
                      <a:pt x="69650" y="75969"/>
                    </a:cubicBezTo>
                    <a:cubicBezTo>
                      <a:pt x="69650" y="70224"/>
                      <a:pt x="65177" y="65755"/>
                      <a:pt x="59426" y="65755"/>
                    </a:cubicBezTo>
                    <a:cubicBezTo>
                      <a:pt x="46646" y="65755"/>
                      <a:pt x="36422" y="55540"/>
                      <a:pt x="36422" y="42772"/>
                    </a:cubicBezTo>
                    <a:cubicBezTo>
                      <a:pt x="36422" y="32558"/>
                      <a:pt x="43451" y="23620"/>
                      <a:pt x="53036" y="21067"/>
                    </a:cubicBezTo>
                    <a:lnTo>
                      <a:pt x="53036" y="15321"/>
                    </a:lnTo>
                    <a:cubicBezTo>
                      <a:pt x="53036" y="11491"/>
                      <a:pt x="55592" y="8937"/>
                      <a:pt x="59426" y="8937"/>
                    </a:cubicBezTo>
                    <a:cubicBezTo>
                      <a:pt x="63260" y="8937"/>
                      <a:pt x="65816" y="11491"/>
                      <a:pt x="65816" y="15321"/>
                    </a:cubicBezTo>
                    <a:lnTo>
                      <a:pt x="65816" y="21067"/>
                    </a:lnTo>
                    <a:cubicBezTo>
                      <a:pt x="75401" y="23620"/>
                      <a:pt x="82430" y="32558"/>
                      <a:pt x="82430" y="42772"/>
                    </a:cubicBezTo>
                    <a:cubicBezTo>
                      <a:pt x="82430" y="46603"/>
                      <a:pt x="79874" y="49156"/>
                      <a:pt x="76040" y="49156"/>
                    </a:cubicBezTo>
                    <a:cubicBezTo>
                      <a:pt x="72206" y="49156"/>
                      <a:pt x="69650" y="46603"/>
                      <a:pt x="69650" y="42772"/>
                    </a:cubicBezTo>
                    <a:cubicBezTo>
                      <a:pt x="69650" y="37027"/>
                      <a:pt x="65177" y="32558"/>
                      <a:pt x="59426" y="32558"/>
                    </a:cubicBezTo>
                    <a:cubicBezTo>
                      <a:pt x="53675" y="32558"/>
                      <a:pt x="49202" y="37027"/>
                      <a:pt x="49202" y="42772"/>
                    </a:cubicBezTo>
                    <a:cubicBezTo>
                      <a:pt x="49202" y="48518"/>
                      <a:pt x="53675" y="52987"/>
                      <a:pt x="59426" y="52987"/>
                    </a:cubicBezTo>
                    <a:close/>
                  </a:path>
                </a:pathLst>
              </a:custGeom>
              <a:grpFill/>
              <a:ln w="6390" cap="flat">
                <a:noFill/>
                <a:prstDash val="solid"/>
                <a:miter/>
              </a:ln>
            </p:spPr>
            <p:txBody>
              <a:bodyPr rtlCol="0" anchor="ctr"/>
              <a:lstStyle/>
              <a:p>
                <a:endParaRPr lang="en-US" sz="3200"/>
              </a:p>
            </p:txBody>
          </p:sp>
          <p:sp>
            <p:nvSpPr>
              <p:cNvPr id="1027" name="Graphic 4">
                <a:extLst>
                  <a:ext uri="{FF2B5EF4-FFF2-40B4-BE49-F238E27FC236}">
                    <a16:creationId xmlns:a16="http://schemas.microsoft.com/office/drawing/2014/main" id="{FA78E855-DB2D-8164-84A5-696C10B1FB72}"/>
                  </a:ext>
                </a:extLst>
              </p:cNvPr>
              <p:cNvSpPr/>
              <p:nvPr/>
            </p:nvSpPr>
            <p:spPr>
              <a:xfrm>
                <a:off x="8239823" y="333962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41856 w 361670"/>
                  <a:gd name="connsiteY5" fmla="*/ 187689 h 361333"/>
                  <a:gd name="connsiteX6" fmla="*/ 148246 w 361670"/>
                  <a:gd name="connsiteY6" fmla="*/ 194073 h 361333"/>
                  <a:gd name="connsiteX7" fmla="*/ 141856 w 361670"/>
                  <a:gd name="connsiteY7" fmla="*/ 200457 h 361333"/>
                  <a:gd name="connsiteX8" fmla="*/ 141856 w 361670"/>
                  <a:gd name="connsiteY8" fmla="*/ 200457 h 361333"/>
                  <a:gd name="connsiteX9" fmla="*/ 88181 w 361670"/>
                  <a:gd name="connsiteY9" fmla="*/ 186412 h 361333"/>
                  <a:gd name="connsiteX10" fmla="*/ 88181 w 361670"/>
                  <a:gd name="connsiteY10" fmla="*/ 194073 h 361333"/>
                  <a:gd name="connsiteX11" fmla="*/ 142496 w 361670"/>
                  <a:gd name="connsiteY11" fmla="*/ 215140 h 361333"/>
                  <a:gd name="connsiteX12" fmla="*/ 148886 w 361670"/>
                  <a:gd name="connsiteY12" fmla="*/ 221524 h 361333"/>
                  <a:gd name="connsiteX13" fmla="*/ 142496 w 361670"/>
                  <a:gd name="connsiteY13" fmla="*/ 227908 h 361333"/>
                  <a:gd name="connsiteX14" fmla="*/ 142496 w 361670"/>
                  <a:gd name="connsiteY14" fmla="*/ 227908 h 361333"/>
                  <a:gd name="connsiteX15" fmla="*/ 88820 w 361670"/>
                  <a:gd name="connsiteY15" fmla="*/ 213863 h 361333"/>
                  <a:gd name="connsiteX16" fmla="*/ 88820 w 361670"/>
                  <a:gd name="connsiteY16" fmla="*/ 221524 h 361333"/>
                  <a:gd name="connsiteX17" fmla="*/ 148246 w 361670"/>
                  <a:gd name="connsiteY17" fmla="*/ 242591 h 361333"/>
                  <a:gd name="connsiteX18" fmla="*/ 154636 w 361670"/>
                  <a:gd name="connsiteY18" fmla="*/ 248975 h 361333"/>
                  <a:gd name="connsiteX19" fmla="*/ 148246 w 361670"/>
                  <a:gd name="connsiteY19" fmla="*/ 255359 h 361333"/>
                  <a:gd name="connsiteX20" fmla="*/ 76040 w 361670"/>
                  <a:gd name="connsiteY20" fmla="*/ 221524 h 361333"/>
                  <a:gd name="connsiteX21" fmla="*/ 76040 w 361670"/>
                  <a:gd name="connsiteY21" fmla="*/ 111720 h 361333"/>
                  <a:gd name="connsiteX22" fmla="*/ 148246 w 361670"/>
                  <a:gd name="connsiteY22" fmla="*/ 77885 h 361333"/>
                  <a:gd name="connsiteX23" fmla="*/ 220453 w 361670"/>
                  <a:gd name="connsiteY23" fmla="*/ 111720 h 361333"/>
                  <a:gd name="connsiteX24" fmla="*/ 148246 w 361670"/>
                  <a:gd name="connsiteY24" fmla="*/ 145555 h 361333"/>
                  <a:gd name="connsiteX25" fmla="*/ 88820 w 361670"/>
                  <a:gd name="connsiteY25" fmla="*/ 131510 h 361333"/>
                  <a:gd name="connsiteX26" fmla="*/ 88820 w 361670"/>
                  <a:gd name="connsiteY26" fmla="*/ 139171 h 361333"/>
                  <a:gd name="connsiteX27" fmla="*/ 148246 w 361670"/>
                  <a:gd name="connsiteY27" fmla="*/ 160238 h 361333"/>
                  <a:gd name="connsiteX28" fmla="*/ 154636 w 361670"/>
                  <a:gd name="connsiteY28" fmla="*/ 166622 h 361333"/>
                  <a:gd name="connsiteX29" fmla="*/ 148246 w 361670"/>
                  <a:gd name="connsiteY29" fmla="*/ 173006 h 361333"/>
                  <a:gd name="connsiteX30" fmla="*/ 88820 w 361670"/>
                  <a:gd name="connsiteY30" fmla="*/ 158961 h 361333"/>
                  <a:gd name="connsiteX31" fmla="*/ 88820 w 361670"/>
                  <a:gd name="connsiteY31" fmla="*/ 166622 h 361333"/>
                  <a:gd name="connsiteX32" fmla="*/ 141856 w 361670"/>
                  <a:gd name="connsiteY32" fmla="*/ 187689 h 361333"/>
                  <a:gd name="connsiteX33" fmla="*/ 227482 w 361670"/>
                  <a:gd name="connsiteY33" fmla="*/ 284087 h 361333"/>
                  <a:gd name="connsiteX34" fmla="*/ 155276 w 361670"/>
                  <a:gd name="connsiteY34" fmla="*/ 211948 h 361333"/>
                  <a:gd name="connsiteX35" fmla="*/ 227482 w 361670"/>
                  <a:gd name="connsiteY35" fmla="*/ 139809 h 361333"/>
                  <a:gd name="connsiteX36" fmla="*/ 299688 w 361670"/>
                  <a:gd name="connsiteY36" fmla="*/ 211948 h 361333"/>
                  <a:gd name="connsiteX37" fmla="*/ 227482 w 361670"/>
                  <a:gd name="connsiteY37" fmla="*/ 284087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1670" h="361333">
                    <a:moveTo>
                      <a:pt x="180836" y="0"/>
                    </a:moveTo>
                    <a:cubicBezTo>
                      <a:pt x="80513" y="0"/>
                      <a:pt x="0" y="81077"/>
                      <a:pt x="0" y="180667"/>
                    </a:cubicBezTo>
                    <a:cubicBezTo>
                      <a:pt x="0" y="280257"/>
                      <a:pt x="81152" y="361333"/>
                      <a:pt x="180836" y="361333"/>
                    </a:cubicBezTo>
                    <a:cubicBezTo>
                      <a:pt x="281157" y="361333"/>
                      <a:pt x="361670" y="280257"/>
                      <a:pt x="361670" y="180667"/>
                    </a:cubicBezTo>
                    <a:cubicBezTo>
                      <a:pt x="361670" y="81077"/>
                      <a:pt x="281157" y="0"/>
                      <a:pt x="180836" y="0"/>
                    </a:cubicBezTo>
                    <a:close/>
                    <a:moveTo>
                      <a:pt x="141856" y="187689"/>
                    </a:moveTo>
                    <a:cubicBezTo>
                      <a:pt x="145691" y="187689"/>
                      <a:pt x="148246" y="190881"/>
                      <a:pt x="148246" y="194073"/>
                    </a:cubicBezTo>
                    <a:cubicBezTo>
                      <a:pt x="148246" y="197265"/>
                      <a:pt x="145051" y="200457"/>
                      <a:pt x="141856" y="200457"/>
                    </a:cubicBezTo>
                    <a:cubicBezTo>
                      <a:pt x="141856" y="200457"/>
                      <a:pt x="141856" y="200457"/>
                      <a:pt x="141856" y="200457"/>
                    </a:cubicBezTo>
                    <a:cubicBezTo>
                      <a:pt x="118853" y="199819"/>
                      <a:pt x="99683" y="194711"/>
                      <a:pt x="88181" y="186412"/>
                    </a:cubicBezTo>
                    <a:lnTo>
                      <a:pt x="88181" y="194073"/>
                    </a:lnTo>
                    <a:cubicBezTo>
                      <a:pt x="88181" y="201734"/>
                      <a:pt x="107351" y="213863"/>
                      <a:pt x="142496" y="215140"/>
                    </a:cubicBezTo>
                    <a:cubicBezTo>
                      <a:pt x="146330" y="215140"/>
                      <a:pt x="148886" y="218332"/>
                      <a:pt x="148886" y="221524"/>
                    </a:cubicBezTo>
                    <a:cubicBezTo>
                      <a:pt x="148886" y="224716"/>
                      <a:pt x="145691" y="227908"/>
                      <a:pt x="142496" y="227908"/>
                    </a:cubicBezTo>
                    <a:cubicBezTo>
                      <a:pt x="142496" y="227908"/>
                      <a:pt x="142496" y="227908"/>
                      <a:pt x="142496" y="227908"/>
                    </a:cubicBezTo>
                    <a:cubicBezTo>
                      <a:pt x="119492" y="227270"/>
                      <a:pt x="100322" y="222163"/>
                      <a:pt x="88820" y="213863"/>
                    </a:cubicBezTo>
                    <a:lnTo>
                      <a:pt x="88820" y="221524"/>
                    </a:lnTo>
                    <a:cubicBezTo>
                      <a:pt x="88820" y="229823"/>
                      <a:pt x="111824" y="242591"/>
                      <a:pt x="148246" y="242591"/>
                    </a:cubicBezTo>
                    <a:cubicBezTo>
                      <a:pt x="152081" y="242591"/>
                      <a:pt x="154636" y="245145"/>
                      <a:pt x="154636" y="248975"/>
                    </a:cubicBezTo>
                    <a:cubicBezTo>
                      <a:pt x="154636" y="252806"/>
                      <a:pt x="152081" y="255359"/>
                      <a:pt x="148246" y="255359"/>
                    </a:cubicBezTo>
                    <a:cubicBezTo>
                      <a:pt x="113102" y="255359"/>
                      <a:pt x="76040" y="243868"/>
                      <a:pt x="76040" y="221524"/>
                    </a:cubicBezTo>
                    <a:lnTo>
                      <a:pt x="76040" y="111720"/>
                    </a:lnTo>
                    <a:cubicBezTo>
                      <a:pt x="76040" y="90014"/>
                      <a:pt x="113102" y="77885"/>
                      <a:pt x="148246" y="77885"/>
                    </a:cubicBezTo>
                    <a:cubicBezTo>
                      <a:pt x="183391" y="77885"/>
                      <a:pt x="220453" y="90014"/>
                      <a:pt x="220453" y="111720"/>
                    </a:cubicBezTo>
                    <a:cubicBezTo>
                      <a:pt x="220453" y="133425"/>
                      <a:pt x="183391" y="145555"/>
                      <a:pt x="148246" y="145555"/>
                    </a:cubicBezTo>
                    <a:cubicBezTo>
                      <a:pt x="125881" y="145555"/>
                      <a:pt x="102878" y="140448"/>
                      <a:pt x="88820" y="131510"/>
                    </a:cubicBezTo>
                    <a:lnTo>
                      <a:pt x="88820" y="139171"/>
                    </a:lnTo>
                    <a:cubicBezTo>
                      <a:pt x="88820" y="148108"/>
                      <a:pt x="111185" y="160238"/>
                      <a:pt x="148246" y="160238"/>
                    </a:cubicBezTo>
                    <a:cubicBezTo>
                      <a:pt x="152081" y="160238"/>
                      <a:pt x="154636" y="162792"/>
                      <a:pt x="154636" y="166622"/>
                    </a:cubicBezTo>
                    <a:cubicBezTo>
                      <a:pt x="154636" y="170452"/>
                      <a:pt x="152081" y="173006"/>
                      <a:pt x="148246" y="173006"/>
                    </a:cubicBezTo>
                    <a:cubicBezTo>
                      <a:pt x="125881" y="173006"/>
                      <a:pt x="102878" y="167899"/>
                      <a:pt x="88820" y="158961"/>
                    </a:cubicBezTo>
                    <a:lnTo>
                      <a:pt x="88820" y="166622"/>
                    </a:lnTo>
                    <a:cubicBezTo>
                      <a:pt x="87542" y="174921"/>
                      <a:pt x="107351" y="186412"/>
                      <a:pt x="141856" y="187689"/>
                    </a:cubicBezTo>
                    <a:close/>
                    <a:moveTo>
                      <a:pt x="227482" y="284087"/>
                    </a:moveTo>
                    <a:cubicBezTo>
                      <a:pt x="187864" y="284087"/>
                      <a:pt x="155276" y="251529"/>
                      <a:pt x="155276" y="211948"/>
                    </a:cubicBezTo>
                    <a:cubicBezTo>
                      <a:pt x="155276" y="172368"/>
                      <a:pt x="187864" y="139809"/>
                      <a:pt x="227482" y="139809"/>
                    </a:cubicBezTo>
                    <a:cubicBezTo>
                      <a:pt x="267100" y="139809"/>
                      <a:pt x="299688" y="172368"/>
                      <a:pt x="299688" y="211948"/>
                    </a:cubicBezTo>
                    <a:cubicBezTo>
                      <a:pt x="299688" y="251529"/>
                      <a:pt x="267100" y="284087"/>
                      <a:pt x="227482" y="284087"/>
                    </a:cubicBezTo>
                    <a:close/>
                  </a:path>
                </a:pathLst>
              </a:custGeom>
              <a:grpFill/>
              <a:ln w="6390" cap="flat">
                <a:noFill/>
                <a:prstDash val="solid"/>
                <a:miter/>
              </a:ln>
            </p:spPr>
            <p:txBody>
              <a:bodyPr rtlCol="0" anchor="ctr"/>
              <a:lstStyle/>
              <a:p>
                <a:endParaRPr lang="en-US" sz="3200"/>
              </a:p>
            </p:txBody>
          </p:sp>
        </p:grpSp>
      </p:grpSp>
      <p:grpSp>
        <p:nvGrpSpPr>
          <p:cNvPr id="1078" name="Group 1077">
            <a:extLst>
              <a:ext uri="{FF2B5EF4-FFF2-40B4-BE49-F238E27FC236}">
                <a16:creationId xmlns:a16="http://schemas.microsoft.com/office/drawing/2014/main" id="{5982E113-DD0E-2E04-51C2-D49AE2BA5EE4}"/>
              </a:ext>
            </a:extLst>
          </p:cNvPr>
          <p:cNvGrpSpPr/>
          <p:nvPr/>
        </p:nvGrpSpPr>
        <p:grpSpPr>
          <a:xfrm>
            <a:off x="505312" y="3340266"/>
            <a:ext cx="5062564" cy="701478"/>
            <a:chOff x="505312" y="3255201"/>
            <a:chExt cx="5062564" cy="701478"/>
          </a:xfrm>
        </p:grpSpPr>
        <p:sp>
          <p:nvSpPr>
            <p:cNvPr id="14" name="Rectangle 13">
              <a:extLst>
                <a:ext uri="{FF2B5EF4-FFF2-40B4-BE49-F238E27FC236}">
                  <a16:creationId xmlns:a16="http://schemas.microsoft.com/office/drawing/2014/main" id="{DCD01B25-25F6-6C76-EDE9-E33CB23E9EC6}"/>
                </a:ext>
              </a:extLst>
            </p:cNvPr>
            <p:cNvSpPr/>
            <p:nvPr/>
          </p:nvSpPr>
          <p:spPr bwMode="gray">
            <a:xfrm>
              <a:off x="1229411" y="3255201"/>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Public Perception</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Americans, in general, have a negative perception of nuclear energy that increases regulation and suppresses markets</a:t>
              </a:r>
            </a:p>
          </p:txBody>
        </p:sp>
        <p:sp>
          <p:nvSpPr>
            <p:cNvPr id="15" name="Graphic 4">
              <a:extLst>
                <a:ext uri="{FF2B5EF4-FFF2-40B4-BE49-F238E27FC236}">
                  <a16:creationId xmlns:a16="http://schemas.microsoft.com/office/drawing/2014/main" id="{5EEB1973-7299-1BEE-BCF5-6F921BB32AF9}"/>
                </a:ext>
              </a:extLst>
            </p:cNvPr>
            <p:cNvSpPr>
              <a:spLocks noChangeAspect="1"/>
            </p:cNvSpPr>
            <p:nvPr/>
          </p:nvSpPr>
          <p:spPr>
            <a:xfrm>
              <a:off x="505312" y="3255201"/>
              <a:ext cx="489852" cy="489394"/>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09268 w 362309"/>
                <a:gd name="connsiteY6" fmla="*/ 191519 h 361971"/>
                <a:gd name="connsiteX7" fmla="*/ 111185 w 362309"/>
                <a:gd name="connsiteY7" fmla="*/ 180028 h 361971"/>
                <a:gd name="connsiteX8" fmla="*/ 118853 w 362309"/>
                <a:gd name="connsiteY8" fmla="*/ 141724 h 361971"/>
                <a:gd name="connsiteX9" fmla="*/ 103517 w 362309"/>
                <a:gd name="connsiteY9" fmla="*/ 133425 h 361971"/>
                <a:gd name="connsiteX10" fmla="*/ 88820 w 362309"/>
                <a:gd name="connsiteY10" fmla="*/ 141724 h 361971"/>
                <a:gd name="connsiteX11" fmla="*/ 93932 w 362309"/>
                <a:gd name="connsiteY11" fmla="*/ 180028 h 361971"/>
                <a:gd name="connsiteX12" fmla="*/ 95849 w 362309"/>
                <a:gd name="connsiteY12" fmla="*/ 191519 h 361971"/>
                <a:gd name="connsiteX13" fmla="*/ 80513 w 362309"/>
                <a:gd name="connsiteY13" fmla="*/ 201734 h 361971"/>
                <a:gd name="connsiteX14" fmla="*/ 70289 w 362309"/>
                <a:gd name="connsiteY14" fmla="*/ 202372 h 361971"/>
                <a:gd name="connsiteX15" fmla="*/ 65177 w 362309"/>
                <a:gd name="connsiteY15" fmla="*/ 204926 h 361971"/>
                <a:gd name="connsiteX16" fmla="*/ 58788 w 362309"/>
                <a:gd name="connsiteY16" fmla="*/ 213225 h 361971"/>
                <a:gd name="connsiteX17" fmla="*/ 53676 w 362309"/>
                <a:gd name="connsiteY17" fmla="*/ 215779 h 361971"/>
                <a:gd name="connsiteX18" fmla="*/ 49842 w 362309"/>
                <a:gd name="connsiteY18" fmla="*/ 214502 h 361971"/>
                <a:gd name="connsiteX19" fmla="*/ 48564 w 362309"/>
                <a:gd name="connsiteY19" fmla="*/ 205564 h 361971"/>
                <a:gd name="connsiteX20" fmla="*/ 48564 w 362309"/>
                <a:gd name="connsiteY20" fmla="*/ 205564 h 361971"/>
                <a:gd name="connsiteX21" fmla="*/ 54954 w 362309"/>
                <a:gd name="connsiteY21" fmla="*/ 197265 h 361971"/>
                <a:gd name="connsiteX22" fmla="*/ 69012 w 362309"/>
                <a:gd name="connsiteY22" fmla="*/ 189604 h 361971"/>
                <a:gd name="connsiteX23" fmla="*/ 79235 w 362309"/>
                <a:gd name="connsiteY23" fmla="*/ 188966 h 361971"/>
                <a:gd name="connsiteX24" fmla="*/ 83708 w 362309"/>
                <a:gd name="connsiteY24" fmla="*/ 187051 h 361971"/>
                <a:gd name="connsiteX25" fmla="*/ 77318 w 362309"/>
                <a:gd name="connsiteY25" fmla="*/ 137256 h 361971"/>
                <a:gd name="connsiteX26" fmla="*/ 104156 w 362309"/>
                <a:gd name="connsiteY26" fmla="*/ 120657 h 361971"/>
                <a:gd name="connsiteX27" fmla="*/ 131633 w 362309"/>
                <a:gd name="connsiteY27" fmla="*/ 136617 h 361971"/>
                <a:gd name="connsiteX28" fmla="*/ 123326 w 362309"/>
                <a:gd name="connsiteY28" fmla="*/ 186412 h 361971"/>
                <a:gd name="connsiteX29" fmla="*/ 127799 w 362309"/>
                <a:gd name="connsiteY29" fmla="*/ 188327 h 361971"/>
                <a:gd name="connsiteX30" fmla="*/ 138023 w 362309"/>
                <a:gd name="connsiteY30" fmla="*/ 188966 h 361971"/>
                <a:gd name="connsiteX31" fmla="*/ 143774 w 362309"/>
                <a:gd name="connsiteY31" fmla="*/ 195988 h 361971"/>
                <a:gd name="connsiteX32" fmla="*/ 136745 w 362309"/>
                <a:gd name="connsiteY32" fmla="*/ 201734 h 361971"/>
                <a:gd name="connsiteX33" fmla="*/ 126521 w 362309"/>
                <a:gd name="connsiteY33" fmla="*/ 201095 h 361971"/>
                <a:gd name="connsiteX34" fmla="*/ 109268 w 362309"/>
                <a:gd name="connsiteY34" fmla="*/ 191519 h 361971"/>
                <a:gd name="connsiteX35" fmla="*/ 109268 w 362309"/>
                <a:gd name="connsiteY35" fmla="*/ 191519 h 361971"/>
                <a:gd name="connsiteX36" fmla="*/ 248569 w 362309"/>
                <a:gd name="connsiteY36" fmla="*/ 239399 h 361971"/>
                <a:gd name="connsiteX37" fmla="*/ 244735 w 362309"/>
                <a:gd name="connsiteY37" fmla="*/ 240676 h 361971"/>
                <a:gd name="connsiteX38" fmla="*/ 239623 w 362309"/>
                <a:gd name="connsiteY38" fmla="*/ 238122 h 361971"/>
                <a:gd name="connsiteX39" fmla="*/ 231955 w 362309"/>
                <a:gd name="connsiteY39" fmla="*/ 227908 h 361971"/>
                <a:gd name="connsiteX40" fmla="*/ 224926 w 362309"/>
                <a:gd name="connsiteY40" fmla="*/ 224078 h 361971"/>
                <a:gd name="connsiteX41" fmla="*/ 212146 w 362309"/>
                <a:gd name="connsiteY41" fmla="*/ 222801 h 361971"/>
                <a:gd name="connsiteX42" fmla="*/ 194254 w 362309"/>
                <a:gd name="connsiteY42" fmla="*/ 211310 h 361971"/>
                <a:gd name="connsiteX43" fmla="*/ 196171 w 362309"/>
                <a:gd name="connsiteY43" fmla="*/ 198542 h 361971"/>
                <a:gd name="connsiteX44" fmla="*/ 203200 w 362309"/>
                <a:gd name="connsiteY44" fmla="*/ 150024 h 361971"/>
                <a:gd name="connsiteX45" fmla="*/ 183391 w 362309"/>
                <a:gd name="connsiteY45" fmla="*/ 138533 h 361971"/>
                <a:gd name="connsiteX46" fmla="*/ 162943 w 362309"/>
                <a:gd name="connsiteY46" fmla="*/ 149385 h 361971"/>
                <a:gd name="connsiteX47" fmla="*/ 172528 w 362309"/>
                <a:gd name="connsiteY47" fmla="*/ 197903 h 361971"/>
                <a:gd name="connsiteX48" fmla="*/ 174446 w 362309"/>
                <a:gd name="connsiteY48" fmla="*/ 210671 h 361971"/>
                <a:gd name="connsiteX49" fmla="*/ 156553 w 362309"/>
                <a:gd name="connsiteY49" fmla="*/ 222163 h 361971"/>
                <a:gd name="connsiteX50" fmla="*/ 143774 w 362309"/>
                <a:gd name="connsiteY50" fmla="*/ 223439 h 361971"/>
                <a:gd name="connsiteX51" fmla="*/ 136745 w 362309"/>
                <a:gd name="connsiteY51" fmla="*/ 227270 h 361971"/>
                <a:gd name="connsiteX52" fmla="*/ 129077 w 362309"/>
                <a:gd name="connsiteY52" fmla="*/ 237484 h 361971"/>
                <a:gd name="connsiteX53" fmla="*/ 120131 w 362309"/>
                <a:gd name="connsiteY53" fmla="*/ 238761 h 361971"/>
                <a:gd name="connsiteX54" fmla="*/ 118853 w 362309"/>
                <a:gd name="connsiteY54" fmla="*/ 229823 h 361971"/>
                <a:gd name="connsiteX55" fmla="*/ 118853 w 362309"/>
                <a:gd name="connsiteY55" fmla="*/ 229823 h 361971"/>
                <a:gd name="connsiteX56" fmla="*/ 126521 w 362309"/>
                <a:gd name="connsiteY56" fmla="*/ 219609 h 361971"/>
                <a:gd name="connsiteX57" fmla="*/ 143135 w 362309"/>
                <a:gd name="connsiteY57" fmla="*/ 210671 h 361971"/>
                <a:gd name="connsiteX58" fmla="*/ 155915 w 362309"/>
                <a:gd name="connsiteY58" fmla="*/ 209395 h 361971"/>
                <a:gd name="connsiteX59" fmla="*/ 162943 w 362309"/>
                <a:gd name="connsiteY59" fmla="*/ 205564 h 361971"/>
                <a:gd name="connsiteX60" fmla="*/ 152081 w 362309"/>
                <a:gd name="connsiteY60" fmla="*/ 144278 h 361971"/>
                <a:gd name="connsiteX61" fmla="*/ 184669 w 362309"/>
                <a:gd name="connsiteY61" fmla="*/ 125126 h 361971"/>
                <a:gd name="connsiteX62" fmla="*/ 216619 w 362309"/>
                <a:gd name="connsiteY62" fmla="*/ 144916 h 361971"/>
                <a:gd name="connsiteX63" fmla="*/ 207673 w 362309"/>
                <a:gd name="connsiteY63" fmla="*/ 205564 h 361971"/>
                <a:gd name="connsiteX64" fmla="*/ 214702 w 362309"/>
                <a:gd name="connsiteY64" fmla="*/ 209395 h 361971"/>
                <a:gd name="connsiteX65" fmla="*/ 227482 w 362309"/>
                <a:gd name="connsiteY65" fmla="*/ 210671 h 361971"/>
                <a:gd name="connsiteX66" fmla="*/ 244096 w 362309"/>
                <a:gd name="connsiteY66" fmla="*/ 219609 h 361971"/>
                <a:gd name="connsiteX67" fmla="*/ 251764 w 362309"/>
                <a:gd name="connsiteY67" fmla="*/ 229823 h 361971"/>
                <a:gd name="connsiteX68" fmla="*/ 248569 w 362309"/>
                <a:gd name="connsiteY68" fmla="*/ 239399 h 361971"/>
                <a:gd name="connsiteX69" fmla="*/ 248569 w 362309"/>
                <a:gd name="connsiteY69" fmla="*/ 239399 h 361971"/>
                <a:gd name="connsiteX70" fmla="*/ 309912 w 362309"/>
                <a:gd name="connsiteY70" fmla="*/ 215779 h 361971"/>
                <a:gd name="connsiteX71" fmla="*/ 304800 w 362309"/>
                <a:gd name="connsiteY71" fmla="*/ 213225 h 361971"/>
                <a:gd name="connsiteX72" fmla="*/ 298410 w 362309"/>
                <a:gd name="connsiteY72" fmla="*/ 204926 h 361971"/>
                <a:gd name="connsiteX73" fmla="*/ 293298 w 362309"/>
                <a:gd name="connsiteY73" fmla="*/ 202372 h 361971"/>
                <a:gd name="connsiteX74" fmla="*/ 283075 w 362309"/>
                <a:gd name="connsiteY74" fmla="*/ 201734 h 361971"/>
                <a:gd name="connsiteX75" fmla="*/ 267739 w 362309"/>
                <a:gd name="connsiteY75" fmla="*/ 191519 h 361971"/>
                <a:gd name="connsiteX76" fmla="*/ 269655 w 362309"/>
                <a:gd name="connsiteY76" fmla="*/ 180028 h 361971"/>
                <a:gd name="connsiteX77" fmla="*/ 274767 w 362309"/>
                <a:gd name="connsiteY77" fmla="*/ 141724 h 361971"/>
                <a:gd name="connsiteX78" fmla="*/ 260071 w 362309"/>
                <a:gd name="connsiteY78" fmla="*/ 133425 h 361971"/>
                <a:gd name="connsiteX79" fmla="*/ 244735 w 362309"/>
                <a:gd name="connsiteY79" fmla="*/ 141724 h 361971"/>
                <a:gd name="connsiteX80" fmla="*/ 252403 w 362309"/>
                <a:gd name="connsiteY80" fmla="*/ 180028 h 361971"/>
                <a:gd name="connsiteX81" fmla="*/ 254320 w 362309"/>
                <a:gd name="connsiteY81" fmla="*/ 191519 h 361971"/>
                <a:gd name="connsiteX82" fmla="*/ 238984 w 362309"/>
                <a:gd name="connsiteY82" fmla="*/ 201095 h 361971"/>
                <a:gd name="connsiteX83" fmla="*/ 228760 w 362309"/>
                <a:gd name="connsiteY83" fmla="*/ 201734 h 361971"/>
                <a:gd name="connsiteX84" fmla="*/ 221731 w 362309"/>
                <a:gd name="connsiteY84" fmla="*/ 195988 h 361971"/>
                <a:gd name="connsiteX85" fmla="*/ 221731 w 362309"/>
                <a:gd name="connsiteY85" fmla="*/ 195988 h 361971"/>
                <a:gd name="connsiteX86" fmla="*/ 227482 w 362309"/>
                <a:gd name="connsiteY86" fmla="*/ 188966 h 361971"/>
                <a:gd name="connsiteX87" fmla="*/ 237706 w 362309"/>
                <a:gd name="connsiteY87" fmla="*/ 188327 h 361971"/>
                <a:gd name="connsiteX88" fmla="*/ 242179 w 362309"/>
                <a:gd name="connsiteY88" fmla="*/ 186412 h 361971"/>
                <a:gd name="connsiteX89" fmla="*/ 233872 w 362309"/>
                <a:gd name="connsiteY89" fmla="*/ 136617 h 361971"/>
                <a:gd name="connsiteX90" fmla="*/ 261349 w 362309"/>
                <a:gd name="connsiteY90" fmla="*/ 120657 h 361971"/>
                <a:gd name="connsiteX91" fmla="*/ 288186 w 362309"/>
                <a:gd name="connsiteY91" fmla="*/ 137256 h 361971"/>
                <a:gd name="connsiteX92" fmla="*/ 281796 w 362309"/>
                <a:gd name="connsiteY92" fmla="*/ 187051 h 361971"/>
                <a:gd name="connsiteX93" fmla="*/ 286270 w 362309"/>
                <a:gd name="connsiteY93" fmla="*/ 188966 h 361971"/>
                <a:gd name="connsiteX94" fmla="*/ 296493 w 362309"/>
                <a:gd name="connsiteY94" fmla="*/ 189604 h 361971"/>
                <a:gd name="connsiteX95" fmla="*/ 310551 w 362309"/>
                <a:gd name="connsiteY95" fmla="*/ 197265 h 361971"/>
                <a:gd name="connsiteX96" fmla="*/ 316941 w 362309"/>
                <a:gd name="connsiteY96" fmla="*/ 205564 h 361971"/>
                <a:gd name="connsiteX97" fmla="*/ 315663 w 362309"/>
                <a:gd name="connsiteY97" fmla="*/ 214502 h 361971"/>
                <a:gd name="connsiteX98" fmla="*/ 315663 w 362309"/>
                <a:gd name="connsiteY98" fmla="*/ 214502 h 361971"/>
                <a:gd name="connsiteX99" fmla="*/ 309912 w 362309"/>
                <a:gd name="connsiteY99" fmla="*/ 215779 h 361971"/>
                <a:gd name="connsiteX100" fmla="*/ 309912 w 362309"/>
                <a:gd name="connsiteY100" fmla="*/ 215779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lose/>
                  <a:moveTo>
                    <a:pt x="109268" y="191519"/>
                  </a:moveTo>
                  <a:cubicBezTo>
                    <a:pt x="107351" y="187689"/>
                    <a:pt x="107990" y="182582"/>
                    <a:pt x="111185" y="180028"/>
                  </a:cubicBezTo>
                  <a:cubicBezTo>
                    <a:pt x="114380" y="176836"/>
                    <a:pt x="123965" y="153854"/>
                    <a:pt x="118853" y="141724"/>
                  </a:cubicBezTo>
                  <a:cubicBezTo>
                    <a:pt x="117575" y="138533"/>
                    <a:pt x="114380" y="133425"/>
                    <a:pt x="103517" y="133425"/>
                  </a:cubicBezTo>
                  <a:cubicBezTo>
                    <a:pt x="97127" y="132787"/>
                    <a:pt x="91376" y="135979"/>
                    <a:pt x="88820" y="141724"/>
                  </a:cubicBezTo>
                  <a:cubicBezTo>
                    <a:pt x="83708" y="154492"/>
                    <a:pt x="91376" y="176836"/>
                    <a:pt x="93932" y="180028"/>
                  </a:cubicBezTo>
                  <a:cubicBezTo>
                    <a:pt x="97127" y="183220"/>
                    <a:pt x="97766" y="187689"/>
                    <a:pt x="95849" y="191519"/>
                  </a:cubicBezTo>
                  <a:cubicBezTo>
                    <a:pt x="92654" y="197265"/>
                    <a:pt x="86903" y="201095"/>
                    <a:pt x="80513" y="201734"/>
                  </a:cubicBezTo>
                  <a:lnTo>
                    <a:pt x="70289" y="202372"/>
                  </a:lnTo>
                  <a:cubicBezTo>
                    <a:pt x="68372" y="202372"/>
                    <a:pt x="66456" y="203649"/>
                    <a:pt x="65177" y="204926"/>
                  </a:cubicBezTo>
                  <a:lnTo>
                    <a:pt x="58788" y="213225"/>
                  </a:lnTo>
                  <a:cubicBezTo>
                    <a:pt x="57509" y="215140"/>
                    <a:pt x="55593" y="215779"/>
                    <a:pt x="53676" y="215779"/>
                  </a:cubicBezTo>
                  <a:cubicBezTo>
                    <a:pt x="52398" y="215779"/>
                    <a:pt x="51119" y="215140"/>
                    <a:pt x="49842" y="214502"/>
                  </a:cubicBezTo>
                  <a:cubicBezTo>
                    <a:pt x="47286" y="212587"/>
                    <a:pt x="46647" y="208118"/>
                    <a:pt x="48564" y="205564"/>
                  </a:cubicBezTo>
                  <a:cubicBezTo>
                    <a:pt x="48564" y="205564"/>
                    <a:pt x="48564" y="205564"/>
                    <a:pt x="48564" y="205564"/>
                  </a:cubicBezTo>
                  <a:lnTo>
                    <a:pt x="54954" y="197265"/>
                  </a:lnTo>
                  <a:cubicBezTo>
                    <a:pt x="58149" y="192796"/>
                    <a:pt x="63261" y="189604"/>
                    <a:pt x="69012" y="189604"/>
                  </a:cubicBezTo>
                  <a:lnTo>
                    <a:pt x="79235" y="188966"/>
                  </a:lnTo>
                  <a:cubicBezTo>
                    <a:pt x="80513" y="188966"/>
                    <a:pt x="82430" y="188327"/>
                    <a:pt x="83708" y="187051"/>
                  </a:cubicBezTo>
                  <a:cubicBezTo>
                    <a:pt x="77318" y="178113"/>
                    <a:pt x="70289" y="153854"/>
                    <a:pt x="77318" y="137256"/>
                  </a:cubicBezTo>
                  <a:cubicBezTo>
                    <a:pt x="81792" y="126403"/>
                    <a:pt x="92654" y="120019"/>
                    <a:pt x="104156" y="120657"/>
                  </a:cubicBezTo>
                  <a:cubicBezTo>
                    <a:pt x="121409" y="120657"/>
                    <a:pt x="128438" y="129595"/>
                    <a:pt x="131633" y="136617"/>
                  </a:cubicBezTo>
                  <a:cubicBezTo>
                    <a:pt x="138662" y="153216"/>
                    <a:pt x="129077" y="178113"/>
                    <a:pt x="123326" y="186412"/>
                  </a:cubicBezTo>
                  <a:cubicBezTo>
                    <a:pt x="124604" y="187689"/>
                    <a:pt x="125882" y="188327"/>
                    <a:pt x="127799" y="188327"/>
                  </a:cubicBezTo>
                  <a:lnTo>
                    <a:pt x="138023" y="188966"/>
                  </a:lnTo>
                  <a:cubicBezTo>
                    <a:pt x="141857" y="188966"/>
                    <a:pt x="144413" y="192158"/>
                    <a:pt x="143774" y="195988"/>
                  </a:cubicBezTo>
                  <a:cubicBezTo>
                    <a:pt x="143774" y="199819"/>
                    <a:pt x="140579" y="202372"/>
                    <a:pt x="136745" y="201734"/>
                  </a:cubicBezTo>
                  <a:lnTo>
                    <a:pt x="126521" y="201095"/>
                  </a:lnTo>
                  <a:cubicBezTo>
                    <a:pt x="118853" y="201095"/>
                    <a:pt x="113102" y="197265"/>
                    <a:pt x="109268" y="191519"/>
                  </a:cubicBezTo>
                  <a:lnTo>
                    <a:pt x="109268" y="191519"/>
                  </a:lnTo>
                  <a:close/>
                  <a:moveTo>
                    <a:pt x="248569" y="239399"/>
                  </a:moveTo>
                  <a:cubicBezTo>
                    <a:pt x="247291" y="240038"/>
                    <a:pt x="246013" y="240676"/>
                    <a:pt x="244735" y="240676"/>
                  </a:cubicBezTo>
                  <a:cubicBezTo>
                    <a:pt x="242818" y="240676"/>
                    <a:pt x="240901" y="240038"/>
                    <a:pt x="239623" y="238122"/>
                  </a:cubicBezTo>
                  <a:lnTo>
                    <a:pt x="231955" y="227908"/>
                  </a:lnTo>
                  <a:cubicBezTo>
                    <a:pt x="230038" y="225355"/>
                    <a:pt x="227482" y="224078"/>
                    <a:pt x="224926" y="224078"/>
                  </a:cubicBezTo>
                  <a:lnTo>
                    <a:pt x="212146" y="222801"/>
                  </a:lnTo>
                  <a:cubicBezTo>
                    <a:pt x="204478" y="222163"/>
                    <a:pt x="198088" y="217694"/>
                    <a:pt x="194254" y="211310"/>
                  </a:cubicBezTo>
                  <a:cubicBezTo>
                    <a:pt x="191698" y="206841"/>
                    <a:pt x="192337" y="201734"/>
                    <a:pt x="196171" y="198542"/>
                  </a:cubicBezTo>
                  <a:cubicBezTo>
                    <a:pt x="200005" y="194711"/>
                    <a:pt x="210229" y="167260"/>
                    <a:pt x="203200" y="150024"/>
                  </a:cubicBezTo>
                  <a:cubicBezTo>
                    <a:pt x="200005" y="142363"/>
                    <a:pt x="191698" y="137256"/>
                    <a:pt x="183391" y="138533"/>
                  </a:cubicBezTo>
                  <a:cubicBezTo>
                    <a:pt x="172528" y="138533"/>
                    <a:pt x="165500" y="142363"/>
                    <a:pt x="162943" y="149385"/>
                  </a:cubicBezTo>
                  <a:cubicBezTo>
                    <a:pt x="156553" y="165345"/>
                    <a:pt x="168056" y="194073"/>
                    <a:pt x="172528" y="197903"/>
                  </a:cubicBezTo>
                  <a:cubicBezTo>
                    <a:pt x="176363" y="201095"/>
                    <a:pt x="177001" y="206203"/>
                    <a:pt x="174446" y="210671"/>
                  </a:cubicBezTo>
                  <a:cubicBezTo>
                    <a:pt x="170611" y="217055"/>
                    <a:pt x="164221" y="221524"/>
                    <a:pt x="156553" y="222163"/>
                  </a:cubicBezTo>
                  <a:lnTo>
                    <a:pt x="143774" y="223439"/>
                  </a:lnTo>
                  <a:cubicBezTo>
                    <a:pt x="140579" y="223439"/>
                    <a:pt x="138023" y="225355"/>
                    <a:pt x="136745" y="227270"/>
                  </a:cubicBezTo>
                  <a:lnTo>
                    <a:pt x="129077" y="237484"/>
                  </a:lnTo>
                  <a:cubicBezTo>
                    <a:pt x="127160" y="240038"/>
                    <a:pt x="122687" y="240676"/>
                    <a:pt x="120131" y="238761"/>
                  </a:cubicBezTo>
                  <a:cubicBezTo>
                    <a:pt x="117575" y="236846"/>
                    <a:pt x="116936" y="232377"/>
                    <a:pt x="118853" y="229823"/>
                  </a:cubicBezTo>
                  <a:cubicBezTo>
                    <a:pt x="118853" y="229823"/>
                    <a:pt x="118853" y="229823"/>
                    <a:pt x="118853" y="229823"/>
                  </a:cubicBezTo>
                  <a:lnTo>
                    <a:pt x="126521" y="219609"/>
                  </a:lnTo>
                  <a:cubicBezTo>
                    <a:pt x="130355" y="214502"/>
                    <a:pt x="136745" y="210671"/>
                    <a:pt x="143135" y="210671"/>
                  </a:cubicBezTo>
                  <a:lnTo>
                    <a:pt x="155915" y="209395"/>
                  </a:lnTo>
                  <a:cubicBezTo>
                    <a:pt x="158471" y="209395"/>
                    <a:pt x="161027" y="208118"/>
                    <a:pt x="162943" y="205564"/>
                  </a:cubicBezTo>
                  <a:cubicBezTo>
                    <a:pt x="155915" y="195988"/>
                    <a:pt x="143774" y="165345"/>
                    <a:pt x="152081" y="144278"/>
                  </a:cubicBezTo>
                  <a:cubicBezTo>
                    <a:pt x="155276" y="135341"/>
                    <a:pt x="164221" y="125126"/>
                    <a:pt x="184669" y="125126"/>
                  </a:cubicBezTo>
                  <a:cubicBezTo>
                    <a:pt x="198727" y="123849"/>
                    <a:pt x="211507" y="131510"/>
                    <a:pt x="216619" y="144916"/>
                  </a:cubicBezTo>
                  <a:cubicBezTo>
                    <a:pt x="224926" y="165345"/>
                    <a:pt x="215341" y="195988"/>
                    <a:pt x="207673" y="205564"/>
                  </a:cubicBezTo>
                  <a:cubicBezTo>
                    <a:pt x="209590" y="207479"/>
                    <a:pt x="212146" y="208756"/>
                    <a:pt x="214702" y="209395"/>
                  </a:cubicBezTo>
                  <a:lnTo>
                    <a:pt x="227482" y="210671"/>
                  </a:lnTo>
                  <a:cubicBezTo>
                    <a:pt x="233872" y="211310"/>
                    <a:pt x="240262" y="214502"/>
                    <a:pt x="244096" y="219609"/>
                  </a:cubicBezTo>
                  <a:lnTo>
                    <a:pt x="251764" y="229823"/>
                  </a:lnTo>
                  <a:cubicBezTo>
                    <a:pt x="252403" y="233015"/>
                    <a:pt x="251764" y="237484"/>
                    <a:pt x="248569" y="239399"/>
                  </a:cubicBezTo>
                  <a:cubicBezTo>
                    <a:pt x="248569" y="239399"/>
                    <a:pt x="248569" y="239399"/>
                    <a:pt x="248569" y="239399"/>
                  </a:cubicBezTo>
                  <a:close/>
                  <a:moveTo>
                    <a:pt x="309912" y="215779"/>
                  </a:moveTo>
                  <a:cubicBezTo>
                    <a:pt x="307995" y="215779"/>
                    <a:pt x="306078" y="214502"/>
                    <a:pt x="304800" y="213225"/>
                  </a:cubicBezTo>
                  <a:lnTo>
                    <a:pt x="298410" y="204926"/>
                  </a:lnTo>
                  <a:cubicBezTo>
                    <a:pt x="297132" y="203011"/>
                    <a:pt x="295215" y="202372"/>
                    <a:pt x="293298" y="202372"/>
                  </a:cubicBezTo>
                  <a:lnTo>
                    <a:pt x="283075" y="201734"/>
                  </a:lnTo>
                  <a:cubicBezTo>
                    <a:pt x="276685" y="201095"/>
                    <a:pt x="270934" y="197265"/>
                    <a:pt x="267739" y="191519"/>
                  </a:cubicBezTo>
                  <a:cubicBezTo>
                    <a:pt x="265822" y="187689"/>
                    <a:pt x="266460" y="182582"/>
                    <a:pt x="269655" y="180028"/>
                  </a:cubicBezTo>
                  <a:cubicBezTo>
                    <a:pt x="272850" y="176836"/>
                    <a:pt x="280518" y="154492"/>
                    <a:pt x="274767" y="141724"/>
                  </a:cubicBezTo>
                  <a:cubicBezTo>
                    <a:pt x="272212" y="135979"/>
                    <a:pt x="266460" y="132787"/>
                    <a:pt x="260071" y="133425"/>
                  </a:cubicBezTo>
                  <a:cubicBezTo>
                    <a:pt x="249208" y="133425"/>
                    <a:pt x="246013" y="137894"/>
                    <a:pt x="244735" y="141724"/>
                  </a:cubicBezTo>
                  <a:cubicBezTo>
                    <a:pt x="239623" y="153854"/>
                    <a:pt x="248569" y="176836"/>
                    <a:pt x="252403" y="180028"/>
                  </a:cubicBezTo>
                  <a:cubicBezTo>
                    <a:pt x="255597" y="183220"/>
                    <a:pt x="256237" y="187689"/>
                    <a:pt x="254320" y="191519"/>
                  </a:cubicBezTo>
                  <a:cubicBezTo>
                    <a:pt x="251125" y="197265"/>
                    <a:pt x="245374" y="201095"/>
                    <a:pt x="238984" y="201095"/>
                  </a:cubicBezTo>
                  <a:lnTo>
                    <a:pt x="228760" y="201734"/>
                  </a:lnTo>
                  <a:cubicBezTo>
                    <a:pt x="224926" y="201734"/>
                    <a:pt x="222370" y="199180"/>
                    <a:pt x="221731" y="195988"/>
                  </a:cubicBezTo>
                  <a:cubicBezTo>
                    <a:pt x="221731" y="195988"/>
                    <a:pt x="221731" y="195988"/>
                    <a:pt x="221731" y="195988"/>
                  </a:cubicBezTo>
                  <a:cubicBezTo>
                    <a:pt x="221731" y="192796"/>
                    <a:pt x="224287" y="189604"/>
                    <a:pt x="227482" y="188966"/>
                  </a:cubicBezTo>
                  <a:lnTo>
                    <a:pt x="237706" y="188327"/>
                  </a:lnTo>
                  <a:cubicBezTo>
                    <a:pt x="238984" y="188327"/>
                    <a:pt x="240901" y="187689"/>
                    <a:pt x="242179" y="186412"/>
                  </a:cubicBezTo>
                  <a:cubicBezTo>
                    <a:pt x="235789" y="177475"/>
                    <a:pt x="226843" y="153216"/>
                    <a:pt x="233872" y="136617"/>
                  </a:cubicBezTo>
                  <a:cubicBezTo>
                    <a:pt x="237067" y="128957"/>
                    <a:pt x="244096" y="120657"/>
                    <a:pt x="261349" y="120657"/>
                  </a:cubicBezTo>
                  <a:cubicBezTo>
                    <a:pt x="272850" y="120019"/>
                    <a:pt x="283713" y="126403"/>
                    <a:pt x="288186" y="137256"/>
                  </a:cubicBezTo>
                  <a:cubicBezTo>
                    <a:pt x="294576" y="153854"/>
                    <a:pt x="287547" y="178113"/>
                    <a:pt x="281796" y="187051"/>
                  </a:cubicBezTo>
                  <a:cubicBezTo>
                    <a:pt x="283075" y="188327"/>
                    <a:pt x="284352" y="188966"/>
                    <a:pt x="286270" y="188966"/>
                  </a:cubicBezTo>
                  <a:lnTo>
                    <a:pt x="296493" y="189604"/>
                  </a:lnTo>
                  <a:cubicBezTo>
                    <a:pt x="302244" y="190243"/>
                    <a:pt x="307356" y="192796"/>
                    <a:pt x="310551" y="197265"/>
                  </a:cubicBezTo>
                  <a:lnTo>
                    <a:pt x="316941" y="205564"/>
                  </a:lnTo>
                  <a:cubicBezTo>
                    <a:pt x="318858" y="208118"/>
                    <a:pt x="318219" y="212587"/>
                    <a:pt x="315663" y="214502"/>
                  </a:cubicBezTo>
                  <a:cubicBezTo>
                    <a:pt x="315663" y="214502"/>
                    <a:pt x="315663" y="214502"/>
                    <a:pt x="315663" y="214502"/>
                  </a:cubicBezTo>
                  <a:cubicBezTo>
                    <a:pt x="312468" y="215140"/>
                    <a:pt x="311190" y="215779"/>
                    <a:pt x="309912" y="215779"/>
                  </a:cubicBezTo>
                  <a:lnTo>
                    <a:pt x="309912" y="215779"/>
                  </a:lnTo>
                  <a:close/>
                </a:path>
              </a:pathLst>
            </a:custGeom>
            <a:solidFill>
              <a:schemeClr val="accent4">
                <a:lumMod val="40000"/>
                <a:lumOff val="60000"/>
              </a:schemeClr>
            </a:solidFill>
            <a:ln w="6390" cap="flat">
              <a:noFill/>
              <a:prstDash val="solid"/>
              <a:miter/>
            </a:ln>
          </p:spPr>
          <p:txBody>
            <a:bodyPr rtlCol="0" anchor="ctr"/>
            <a:lstStyle/>
            <a:p>
              <a:endParaRPr lang="en-US" sz="3200"/>
            </a:p>
          </p:txBody>
        </p:sp>
      </p:grpSp>
      <p:grpSp>
        <p:nvGrpSpPr>
          <p:cNvPr id="1080" name="Group 1079">
            <a:extLst>
              <a:ext uri="{FF2B5EF4-FFF2-40B4-BE49-F238E27FC236}">
                <a16:creationId xmlns:a16="http://schemas.microsoft.com/office/drawing/2014/main" id="{7E236820-C875-BC3E-7F92-8B71E4974F6C}"/>
              </a:ext>
            </a:extLst>
          </p:cNvPr>
          <p:cNvGrpSpPr/>
          <p:nvPr/>
        </p:nvGrpSpPr>
        <p:grpSpPr>
          <a:xfrm>
            <a:off x="505483" y="1255794"/>
            <a:ext cx="5062802" cy="701478"/>
            <a:chOff x="505483" y="1085667"/>
            <a:chExt cx="5062802" cy="701478"/>
          </a:xfrm>
        </p:grpSpPr>
        <p:sp>
          <p:nvSpPr>
            <p:cNvPr id="16" name="Rectangle 15">
              <a:extLst>
                <a:ext uri="{FF2B5EF4-FFF2-40B4-BE49-F238E27FC236}">
                  <a16:creationId xmlns:a16="http://schemas.microsoft.com/office/drawing/2014/main" id="{86B11D66-CEBD-947B-B296-9374A10221D3}"/>
                </a:ext>
              </a:extLst>
            </p:cNvPr>
            <p:cNvSpPr/>
            <p:nvPr/>
          </p:nvSpPr>
          <p:spPr bwMode="gray">
            <a:xfrm>
              <a:off x="1229821" y="1085667"/>
              <a:ext cx="4338464"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Business Development</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Securing buyers for nuclear technology and services requires deep market knowledge and advanced contracting capabilities</a:t>
              </a:r>
            </a:p>
          </p:txBody>
        </p:sp>
        <p:grpSp>
          <p:nvGrpSpPr>
            <p:cNvPr id="17" name="Graphic 4">
              <a:extLst>
                <a:ext uri="{FF2B5EF4-FFF2-40B4-BE49-F238E27FC236}">
                  <a16:creationId xmlns:a16="http://schemas.microsoft.com/office/drawing/2014/main" id="{99F18766-24BD-315F-454E-025F60D2A274}"/>
                </a:ext>
              </a:extLst>
            </p:cNvPr>
            <p:cNvGrpSpPr/>
            <p:nvPr/>
          </p:nvGrpSpPr>
          <p:grpSpPr>
            <a:xfrm>
              <a:off x="505483" y="1085667"/>
              <a:ext cx="489394" cy="489394"/>
              <a:chOff x="2998797" y="1893013"/>
              <a:chExt cx="362309" cy="361971"/>
            </a:xfrm>
            <a:solidFill>
              <a:schemeClr val="accent4">
                <a:lumMod val="40000"/>
                <a:lumOff val="60000"/>
              </a:schemeClr>
            </a:solidFill>
          </p:grpSpPr>
          <p:sp>
            <p:nvSpPr>
              <p:cNvPr id="61" name="Graphic 4">
                <a:extLst>
                  <a:ext uri="{FF2B5EF4-FFF2-40B4-BE49-F238E27FC236}">
                    <a16:creationId xmlns:a16="http://schemas.microsoft.com/office/drawing/2014/main" id="{A9DF13FD-C58F-8D41-E1AA-18B19C00D02A}"/>
                  </a:ext>
                </a:extLst>
              </p:cNvPr>
              <p:cNvSpPr/>
              <p:nvPr/>
            </p:nvSpPr>
            <p:spPr>
              <a:xfrm>
                <a:off x="3237142" y="1981112"/>
                <a:ext cx="53675" cy="81076"/>
              </a:xfrm>
              <a:custGeom>
                <a:avLst/>
                <a:gdLst>
                  <a:gd name="connsiteX0" fmla="*/ 26838 w 53675"/>
                  <a:gd name="connsiteY0" fmla="*/ 0 h 81076"/>
                  <a:gd name="connsiteX1" fmla="*/ 0 w 53675"/>
                  <a:gd name="connsiteY1" fmla="*/ 26813 h 81076"/>
                  <a:gd name="connsiteX2" fmla="*/ 26838 w 53675"/>
                  <a:gd name="connsiteY2" fmla="*/ 81076 h 81076"/>
                  <a:gd name="connsiteX3" fmla="*/ 53675 w 53675"/>
                  <a:gd name="connsiteY3" fmla="*/ 26813 h 81076"/>
                  <a:gd name="connsiteX4" fmla="*/ 26838 w 53675"/>
                  <a:gd name="connsiteY4" fmla="*/ 0 h 8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 h="81076">
                    <a:moveTo>
                      <a:pt x="26838" y="0"/>
                    </a:moveTo>
                    <a:cubicBezTo>
                      <a:pt x="12141" y="0"/>
                      <a:pt x="0" y="12130"/>
                      <a:pt x="0" y="26813"/>
                    </a:cubicBezTo>
                    <a:cubicBezTo>
                      <a:pt x="0" y="37027"/>
                      <a:pt x="14697" y="63201"/>
                      <a:pt x="26838" y="81076"/>
                    </a:cubicBezTo>
                    <a:cubicBezTo>
                      <a:pt x="38979" y="62563"/>
                      <a:pt x="53675" y="37027"/>
                      <a:pt x="53675" y="26813"/>
                    </a:cubicBezTo>
                    <a:cubicBezTo>
                      <a:pt x="53675" y="12130"/>
                      <a:pt x="41534" y="0"/>
                      <a:pt x="26838" y="0"/>
                    </a:cubicBezTo>
                    <a:close/>
                  </a:path>
                </a:pathLst>
              </a:custGeom>
              <a:grpFill/>
              <a:ln w="6390" cap="flat">
                <a:noFill/>
                <a:prstDash val="solid"/>
                <a:miter/>
              </a:ln>
            </p:spPr>
            <p:txBody>
              <a:bodyPr rtlCol="0" anchor="ctr"/>
              <a:lstStyle/>
              <a:p>
                <a:endParaRPr lang="en-US" sz="3200"/>
              </a:p>
            </p:txBody>
          </p:sp>
          <p:sp>
            <p:nvSpPr>
              <p:cNvPr id="62" name="Graphic 4">
                <a:extLst>
                  <a:ext uri="{FF2B5EF4-FFF2-40B4-BE49-F238E27FC236}">
                    <a16:creationId xmlns:a16="http://schemas.microsoft.com/office/drawing/2014/main" id="{A29A3785-0575-B179-DDD5-F4FB2122A04B}"/>
                  </a:ext>
                </a:extLst>
              </p:cNvPr>
              <p:cNvSpPr/>
              <p:nvPr/>
            </p:nvSpPr>
            <p:spPr>
              <a:xfrm>
                <a:off x="2998797" y="1893013"/>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10 w 362309"/>
                  <a:gd name="connsiteY3" fmla="*/ 180667 h 361971"/>
                  <a:gd name="connsiteX4" fmla="*/ 180835 w 362309"/>
                  <a:gd name="connsiteY4" fmla="*/ 0 h 361971"/>
                  <a:gd name="connsiteX5" fmla="*/ 180835 w 362309"/>
                  <a:gd name="connsiteY5" fmla="*/ 0 h 361971"/>
                  <a:gd name="connsiteX6" fmla="*/ 270294 w 362309"/>
                  <a:gd name="connsiteY6" fmla="*/ 184497 h 361971"/>
                  <a:gd name="connsiteX7" fmla="*/ 267100 w 362309"/>
                  <a:gd name="connsiteY7" fmla="*/ 187051 h 361971"/>
                  <a:gd name="connsiteX8" fmla="*/ 263905 w 362309"/>
                  <a:gd name="connsiteY8" fmla="*/ 188327 h 361971"/>
                  <a:gd name="connsiteX9" fmla="*/ 187225 w 362309"/>
                  <a:gd name="connsiteY9" fmla="*/ 188327 h 361971"/>
                  <a:gd name="connsiteX10" fmla="*/ 168695 w 362309"/>
                  <a:gd name="connsiteY10" fmla="*/ 204926 h 361971"/>
                  <a:gd name="connsiteX11" fmla="*/ 185308 w 362309"/>
                  <a:gd name="connsiteY11" fmla="*/ 223439 h 361971"/>
                  <a:gd name="connsiteX12" fmla="*/ 187225 w 362309"/>
                  <a:gd name="connsiteY12" fmla="*/ 223439 h 361971"/>
                  <a:gd name="connsiteX13" fmla="*/ 231316 w 362309"/>
                  <a:gd name="connsiteY13" fmla="*/ 223439 h 361971"/>
                  <a:gd name="connsiteX14" fmla="*/ 259431 w 362309"/>
                  <a:gd name="connsiteY14" fmla="*/ 259190 h 361971"/>
                  <a:gd name="connsiteX15" fmla="*/ 231316 w 362309"/>
                  <a:gd name="connsiteY15" fmla="*/ 287279 h 361971"/>
                  <a:gd name="connsiteX16" fmla="*/ 99044 w 362309"/>
                  <a:gd name="connsiteY16" fmla="*/ 287279 h 361971"/>
                  <a:gd name="connsiteX17" fmla="*/ 95210 w 362309"/>
                  <a:gd name="connsiteY17" fmla="*/ 286003 h 361971"/>
                  <a:gd name="connsiteX18" fmla="*/ 92015 w 362309"/>
                  <a:gd name="connsiteY18" fmla="*/ 283449 h 361971"/>
                  <a:gd name="connsiteX19" fmla="*/ 57509 w 362309"/>
                  <a:gd name="connsiteY19" fmla="*/ 213863 h 361971"/>
                  <a:gd name="connsiteX20" fmla="*/ 97127 w 362309"/>
                  <a:gd name="connsiteY20" fmla="*/ 174283 h 361971"/>
                  <a:gd name="connsiteX21" fmla="*/ 136745 w 362309"/>
                  <a:gd name="connsiteY21" fmla="*/ 213863 h 361971"/>
                  <a:gd name="connsiteX22" fmla="*/ 107990 w 362309"/>
                  <a:gd name="connsiteY22" fmla="*/ 273873 h 361971"/>
                  <a:gd name="connsiteX23" fmla="*/ 230677 w 362309"/>
                  <a:gd name="connsiteY23" fmla="*/ 273873 h 361971"/>
                  <a:gd name="connsiteX24" fmla="*/ 246652 w 362309"/>
                  <a:gd name="connsiteY24" fmla="*/ 252167 h 361971"/>
                  <a:gd name="connsiteX25" fmla="*/ 230677 w 362309"/>
                  <a:gd name="connsiteY25" fmla="*/ 236207 h 361971"/>
                  <a:gd name="connsiteX26" fmla="*/ 186586 w 362309"/>
                  <a:gd name="connsiteY26" fmla="*/ 236207 h 361971"/>
                  <a:gd name="connsiteX27" fmla="*/ 154637 w 362309"/>
                  <a:gd name="connsiteY27" fmla="*/ 207479 h 361971"/>
                  <a:gd name="connsiteX28" fmla="*/ 183391 w 362309"/>
                  <a:gd name="connsiteY28" fmla="*/ 175560 h 361971"/>
                  <a:gd name="connsiteX29" fmla="*/ 185947 w 362309"/>
                  <a:gd name="connsiteY29" fmla="*/ 175560 h 361971"/>
                  <a:gd name="connsiteX30" fmla="*/ 253681 w 362309"/>
                  <a:gd name="connsiteY30" fmla="*/ 175560 h 361971"/>
                  <a:gd name="connsiteX31" fmla="*/ 225565 w 362309"/>
                  <a:gd name="connsiteY31" fmla="*/ 115550 h 361971"/>
                  <a:gd name="connsiteX32" fmla="*/ 269016 w 362309"/>
                  <a:gd name="connsiteY32" fmla="*/ 79800 h 361971"/>
                  <a:gd name="connsiteX33" fmla="*/ 304800 w 362309"/>
                  <a:gd name="connsiteY33" fmla="*/ 116189 h 361971"/>
                  <a:gd name="connsiteX34" fmla="*/ 270294 w 362309"/>
                  <a:gd name="connsiteY34" fmla="*/ 184497 h 361971"/>
                  <a:gd name="connsiteX35" fmla="*/ 270294 w 362309"/>
                  <a:gd name="connsiteY35" fmla="*/ 184497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2309" h="361971">
                    <a:moveTo>
                      <a:pt x="180835" y="0"/>
                    </a:moveTo>
                    <a:cubicBezTo>
                      <a:pt x="80513" y="0"/>
                      <a:pt x="0" y="81077"/>
                      <a:pt x="0" y="181305"/>
                    </a:cubicBezTo>
                    <a:cubicBezTo>
                      <a:pt x="0" y="281534"/>
                      <a:pt x="81152" y="361972"/>
                      <a:pt x="181474" y="361972"/>
                    </a:cubicBezTo>
                    <a:cubicBezTo>
                      <a:pt x="281157" y="361972"/>
                      <a:pt x="362310" y="280895"/>
                      <a:pt x="362310" y="180667"/>
                    </a:cubicBezTo>
                    <a:cubicBezTo>
                      <a:pt x="362310" y="81077"/>
                      <a:pt x="281157" y="0"/>
                      <a:pt x="180835" y="0"/>
                    </a:cubicBezTo>
                    <a:cubicBezTo>
                      <a:pt x="180835" y="0"/>
                      <a:pt x="180835" y="0"/>
                      <a:pt x="180835" y="0"/>
                    </a:cubicBezTo>
                    <a:close/>
                    <a:moveTo>
                      <a:pt x="270294" y="184497"/>
                    </a:moveTo>
                    <a:cubicBezTo>
                      <a:pt x="269655" y="185774"/>
                      <a:pt x="268377" y="186412"/>
                      <a:pt x="267100" y="187051"/>
                    </a:cubicBezTo>
                    <a:cubicBezTo>
                      <a:pt x="265821" y="187689"/>
                      <a:pt x="265182" y="188327"/>
                      <a:pt x="263905" y="188327"/>
                    </a:cubicBezTo>
                    <a:lnTo>
                      <a:pt x="187225" y="188327"/>
                    </a:lnTo>
                    <a:cubicBezTo>
                      <a:pt x="177640" y="187689"/>
                      <a:pt x="169333" y="195350"/>
                      <a:pt x="168695" y="204926"/>
                    </a:cubicBezTo>
                    <a:cubicBezTo>
                      <a:pt x="168055" y="214502"/>
                      <a:pt x="175723" y="222801"/>
                      <a:pt x="185308" y="223439"/>
                    </a:cubicBezTo>
                    <a:cubicBezTo>
                      <a:pt x="185947" y="223439"/>
                      <a:pt x="186586" y="223439"/>
                      <a:pt x="187225" y="223439"/>
                    </a:cubicBezTo>
                    <a:lnTo>
                      <a:pt x="231316" y="223439"/>
                    </a:lnTo>
                    <a:cubicBezTo>
                      <a:pt x="248569" y="225355"/>
                      <a:pt x="261349" y="241315"/>
                      <a:pt x="259431" y="259190"/>
                    </a:cubicBezTo>
                    <a:cubicBezTo>
                      <a:pt x="257515" y="273873"/>
                      <a:pt x="246013" y="285364"/>
                      <a:pt x="231316" y="287279"/>
                    </a:cubicBezTo>
                    <a:lnTo>
                      <a:pt x="99044" y="287279"/>
                    </a:lnTo>
                    <a:cubicBezTo>
                      <a:pt x="97766" y="287279"/>
                      <a:pt x="96488" y="286641"/>
                      <a:pt x="95210" y="286003"/>
                    </a:cubicBezTo>
                    <a:cubicBezTo>
                      <a:pt x="93932" y="285364"/>
                      <a:pt x="92654" y="284726"/>
                      <a:pt x="92015" y="283449"/>
                    </a:cubicBezTo>
                    <a:cubicBezTo>
                      <a:pt x="88820" y="278342"/>
                      <a:pt x="57509" y="233654"/>
                      <a:pt x="57509" y="213863"/>
                    </a:cubicBezTo>
                    <a:cubicBezTo>
                      <a:pt x="57509" y="192158"/>
                      <a:pt x="75401" y="174283"/>
                      <a:pt x="97127" y="174283"/>
                    </a:cubicBezTo>
                    <a:cubicBezTo>
                      <a:pt x="118853" y="174283"/>
                      <a:pt x="136745" y="192158"/>
                      <a:pt x="136745" y="213863"/>
                    </a:cubicBezTo>
                    <a:cubicBezTo>
                      <a:pt x="136745" y="229185"/>
                      <a:pt x="118214" y="258551"/>
                      <a:pt x="107990" y="273873"/>
                    </a:cubicBezTo>
                    <a:lnTo>
                      <a:pt x="230677" y="273873"/>
                    </a:lnTo>
                    <a:cubicBezTo>
                      <a:pt x="240901" y="271958"/>
                      <a:pt x="248569" y="262382"/>
                      <a:pt x="246652" y="252167"/>
                    </a:cubicBezTo>
                    <a:cubicBezTo>
                      <a:pt x="245374" y="243868"/>
                      <a:pt x="238984" y="237484"/>
                      <a:pt x="230677" y="236207"/>
                    </a:cubicBezTo>
                    <a:lnTo>
                      <a:pt x="186586" y="236207"/>
                    </a:lnTo>
                    <a:cubicBezTo>
                      <a:pt x="169972" y="236846"/>
                      <a:pt x="155915" y="224078"/>
                      <a:pt x="154637" y="207479"/>
                    </a:cubicBezTo>
                    <a:cubicBezTo>
                      <a:pt x="153998" y="190881"/>
                      <a:pt x="166777" y="176836"/>
                      <a:pt x="183391" y="175560"/>
                    </a:cubicBezTo>
                    <a:cubicBezTo>
                      <a:pt x="184030" y="175560"/>
                      <a:pt x="185308" y="175560"/>
                      <a:pt x="185947" y="175560"/>
                    </a:cubicBezTo>
                    <a:lnTo>
                      <a:pt x="253681" y="175560"/>
                    </a:lnTo>
                    <a:cubicBezTo>
                      <a:pt x="243457" y="160238"/>
                      <a:pt x="225565" y="130872"/>
                      <a:pt x="225565" y="115550"/>
                    </a:cubicBezTo>
                    <a:cubicBezTo>
                      <a:pt x="227482" y="93845"/>
                      <a:pt x="247291" y="77246"/>
                      <a:pt x="269016" y="79800"/>
                    </a:cubicBezTo>
                    <a:cubicBezTo>
                      <a:pt x="288186" y="81715"/>
                      <a:pt x="303522" y="97037"/>
                      <a:pt x="304800" y="116189"/>
                    </a:cubicBezTo>
                    <a:cubicBezTo>
                      <a:pt x="304800" y="135341"/>
                      <a:pt x="273489" y="179390"/>
                      <a:pt x="270294" y="184497"/>
                    </a:cubicBezTo>
                    <a:lnTo>
                      <a:pt x="270294" y="184497"/>
                    </a:lnTo>
                    <a:close/>
                  </a:path>
                </a:pathLst>
              </a:custGeom>
              <a:grpFill/>
              <a:ln w="6390" cap="flat">
                <a:noFill/>
                <a:prstDash val="solid"/>
                <a:miter/>
              </a:ln>
            </p:spPr>
            <p:txBody>
              <a:bodyPr rtlCol="0" anchor="ctr"/>
              <a:lstStyle/>
              <a:p>
                <a:endParaRPr lang="en-US" sz="3200"/>
              </a:p>
            </p:txBody>
          </p:sp>
          <p:sp>
            <p:nvSpPr>
              <p:cNvPr id="63" name="Graphic 4">
                <a:extLst>
                  <a:ext uri="{FF2B5EF4-FFF2-40B4-BE49-F238E27FC236}">
                    <a16:creationId xmlns:a16="http://schemas.microsoft.com/office/drawing/2014/main" id="{F70745FA-E117-CA23-3BB7-AC43650275FE}"/>
                  </a:ext>
                </a:extLst>
              </p:cNvPr>
              <p:cNvSpPr/>
              <p:nvPr/>
            </p:nvSpPr>
            <p:spPr>
              <a:xfrm>
                <a:off x="3069086" y="2079425"/>
                <a:ext cx="53675" cy="81076"/>
              </a:xfrm>
              <a:custGeom>
                <a:avLst/>
                <a:gdLst>
                  <a:gd name="connsiteX0" fmla="*/ 53676 w 53675"/>
                  <a:gd name="connsiteY0" fmla="*/ 26813 h 81076"/>
                  <a:gd name="connsiteX1" fmla="*/ 26838 w 53675"/>
                  <a:gd name="connsiteY1" fmla="*/ 0 h 81076"/>
                  <a:gd name="connsiteX2" fmla="*/ 0 w 53675"/>
                  <a:gd name="connsiteY2" fmla="*/ 26813 h 81076"/>
                  <a:gd name="connsiteX3" fmla="*/ 0 w 53675"/>
                  <a:gd name="connsiteY3" fmla="*/ 26813 h 81076"/>
                  <a:gd name="connsiteX4" fmla="*/ 26838 w 53675"/>
                  <a:gd name="connsiteY4" fmla="*/ 81076 h 81076"/>
                  <a:gd name="connsiteX5" fmla="*/ 53676 w 53675"/>
                  <a:gd name="connsiteY5" fmla="*/ 26813 h 81076"/>
                  <a:gd name="connsiteX6" fmla="*/ 4473 w 53675"/>
                  <a:gd name="connsiteY6" fmla="*/ 28089 h 81076"/>
                  <a:gd name="connsiteX7" fmla="*/ 26199 w 53675"/>
                  <a:gd name="connsiteY7" fmla="*/ 6384 h 81076"/>
                  <a:gd name="connsiteX8" fmla="*/ 47925 w 53675"/>
                  <a:gd name="connsiteY8" fmla="*/ 28089 h 81076"/>
                  <a:gd name="connsiteX9" fmla="*/ 26199 w 53675"/>
                  <a:gd name="connsiteY9" fmla="*/ 49795 h 81076"/>
                  <a:gd name="connsiteX10" fmla="*/ 26199 w 53675"/>
                  <a:gd name="connsiteY10" fmla="*/ 49795 h 81076"/>
                  <a:gd name="connsiteX11" fmla="*/ 4473 w 53675"/>
                  <a:gd name="connsiteY11" fmla="*/ 28089 h 8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75" h="81076">
                    <a:moveTo>
                      <a:pt x="53676" y="26813"/>
                    </a:moveTo>
                    <a:cubicBezTo>
                      <a:pt x="53676" y="12130"/>
                      <a:pt x="41535" y="0"/>
                      <a:pt x="26838" y="0"/>
                    </a:cubicBezTo>
                    <a:cubicBezTo>
                      <a:pt x="12141" y="0"/>
                      <a:pt x="0" y="12130"/>
                      <a:pt x="0" y="26813"/>
                    </a:cubicBezTo>
                    <a:lnTo>
                      <a:pt x="0" y="26813"/>
                    </a:lnTo>
                    <a:cubicBezTo>
                      <a:pt x="0" y="37027"/>
                      <a:pt x="14697" y="63201"/>
                      <a:pt x="26838" y="81076"/>
                    </a:cubicBezTo>
                    <a:cubicBezTo>
                      <a:pt x="38979" y="63201"/>
                      <a:pt x="53676" y="37665"/>
                      <a:pt x="53676" y="26813"/>
                    </a:cubicBezTo>
                    <a:close/>
                    <a:moveTo>
                      <a:pt x="4473" y="28089"/>
                    </a:moveTo>
                    <a:cubicBezTo>
                      <a:pt x="4473" y="15960"/>
                      <a:pt x="14058" y="6384"/>
                      <a:pt x="26199" y="6384"/>
                    </a:cubicBezTo>
                    <a:cubicBezTo>
                      <a:pt x="38340" y="6384"/>
                      <a:pt x="47925" y="15960"/>
                      <a:pt x="47925" y="28089"/>
                    </a:cubicBezTo>
                    <a:cubicBezTo>
                      <a:pt x="47925" y="40219"/>
                      <a:pt x="38340" y="49795"/>
                      <a:pt x="26199" y="49795"/>
                    </a:cubicBezTo>
                    <a:cubicBezTo>
                      <a:pt x="26199" y="49795"/>
                      <a:pt x="26199" y="49795"/>
                      <a:pt x="26199" y="49795"/>
                    </a:cubicBezTo>
                    <a:cubicBezTo>
                      <a:pt x="14697" y="49795"/>
                      <a:pt x="5112" y="39581"/>
                      <a:pt x="4473" y="28089"/>
                    </a:cubicBezTo>
                    <a:close/>
                  </a:path>
                </a:pathLst>
              </a:custGeom>
              <a:grpFill/>
              <a:ln w="6390" cap="flat">
                <a:noFill/>
                <a:prstDash val="solid"/>
                <a:miter/>
              </a:ln>
            </p:spPr>
            <p:txBody>
              <a:bodyPr rtlCol="0" anchor="ctr"/>
              <a:lstStyle/>
              <a:p>
                <a:endParaRPr lang="en-US" sz="3200"/>
              </a:p>
            </p:txBody>
          </p:sp>
          <p:sp>
            <p:nvSpPr>
              <p:cNvPr id="1024" name="Graphic 4">
                <a:extLst>
                  <a:ext uri="{FF2B5EF4-FFF2-40B4-BE49-F238E27FC236}">
                    <a16:creationId xmlns:a16="http://schemas.microsoft.com/office/drawing/2014/main" id="{197E4E70-1C6F-8C65-7104-B1BA3A2BE14E}"/>
                  </a:ext>
                </a:extLst>
              </p:cNvPr>
              <p:cNvSpPr/>
              <p:nvPr/>
            </p:nvSpPr>
            <p:spPr>
              <a:xfrm>
                <a:off x="3086978" y="2098577"/>
                <a:ext cx="17891" cy="17875"/>
              </a:xfrm>
              <a:custGeom>
                <a:avLst/>
                <a:gdLst>
                  <a:gd name="connsiteX0" fmla="*/ 17892 w 17891"/>
                  <a:gd name="connsiteY0" fmla="*/ 8938 h 17875"/>
                  <a:gd name="connsiteX1" fmla="*/ 8946 w 17891"/>
                  <a:gd name="connsiteY1" fmla="*/ 0 h 17875"/>
                  <a:gd name="connsiteX2" fmla="*/ 0 w 17891"/>
                  <a:gd name="connsiteY2" fmla="*/ 8938 h 17875"/>
                  <a:gd name="connsiteX3" fmla="*/ 8946 w 17891"/>
                  <a:gd name="connsiteY3" fmla="*/ 17875 h 17875"/>
                  <a:gd name="connsiteX4" fmla="*/ 8946 w 17891"/>
                  <a:gd name="connsiteY4" fmla="*/ 17875 h 17875"/>
                  <a:gd name="connsiteX5" fmla="*/ 17892 w 17891"/>
                  <a:gd name="connsiteY5" fmla="*/ 8938 h 1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91" h="17875">
                    <a:moveTo>
                      <a:pt x="17892" y="8938"/>
                    </a:moveTo>
                    <a:cubicBezTo>
                      <a:pt x="17892" y="3830"/>
                      <a:pt x="14058" y="0"/>
                      <a:pt x="8946" y="0"/>
                    </a:cubicBezTo>
                    <a:cubicBezTo>
                      <a:pt x="3834" y="0"/>
                      <a:pt x="0" y="3830"/>
                      <a:pt x="0" y="8938"/>
                    </a:cubicBezTo>
                    <a:cubicBezTo>
                      <a:pt x="0" y="14045"/>
                      <a:pt x="3834" y="17875"/>
                      <a:pt x="8946" y="17875"/>
                    </a:cubicBezTo>
                    <a:cubicBezTo>
                      <a:pt x="8946" y="17875"/>
                      <a:pt x="8946" y="17875"/>
                      <a:pt x="8946" y="17875"/>
                    </a:cubicBezTo>
                    <a:cubicBezTo>
                      <a:pt x="13419" y="17875"/>
                      <a:pt x="17892" y="13406"/>
                      <a:pt x="17892" y="8938"/>
                    </a:cubicBezTo>
                    <a:close/>
                  </a:path>
                </a:pathLst>
              </a:custGeom>
              <a:grpFill/>
              <a:ln w="6390" cap="flat">
                <a:noFill/>
                <a:prstDash val="solid"/>
                <a:miter/>
              </a:ln>
            </p:spPr>
            <p:txBody>
              <a:bodyPr rtlCol="0" anchor="ctr"/>
              <a:lstStyle/>
              <a:p>
                <a:endParaRPr lang="en-US" sz="3200"/>
              </a:p>
            </p:txBody>
          </p:sp>
        </p:grpSp>
      </p:grpSp>
      <p:grpSp>
        <p:nvGrpSpPr>
          <p:cNvPr id="1076" name="Group 1075">
            <a:extLst>
              <a:ext uri="{FF2B5EF4-FFF2-40B4-BE49-F238E27FC236}">
                <a16:creationId xmlns:a16="http://schemas.microsoft.com/office/drawing/2014/main" id="{758D9549-9E34-6063-1833-5AD5B6008C04}"/>
              </a:ext>
            </a:extLst>
          </p:cNvPr>
          <p:cNvGrpSpPr/>
          <p:nvPr/>
        </p:nvGrpSpPr>
        <p:grpSpPr>
          <a:xfrm>
            <a:off x="499837" y="5424736"/>
            <a:ext cx="5059698" cy="701478"/>
            <a:chOff x="499837" y="5424736"/>
            <a:chExt cx="5059698" cy="701478"/>
          </a:xfrm>
        </p:grpSpPr>
        <p:sp>
          <p:nvSpPr>
            <p:cNvPr id="21" name="Rectangle 20">
              <a:extLst>
                <a:ext uri="{FF2B5EF4-FFF2-40B4-BE49-F238E27FC236}">
                  <a16:creationId xmlns:a16="http://schemas.microsoft.com/office/drawing/2014/main" id="{1C725AB2-4CA9-500E-FC7B-76D56BBCF244}"/>
                </a:ext>
              </a:extLst>
            </p:cNvPr>
            <p:cNvSpPr/>
            <p:nvPr/>
          </p:nvSpPr>
          <p:spPr bwMode="gray">
            <a:xfrm>
              <a:off x="1221068" y="5424736"/>
              <a:ext cx="4338467"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Technology Strategy</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Managing a new nuclear business will require integrating new technologies into a complicated existing ecosystem</a:t>
              </a:r>
            </a:p>
          </p:txBody>
        </p:sp>
        <p:grpSp>
          <p:nvGrpSpPr>
            <p:cNvPr id="26" name="Graphic 4">
              <a:extLst>
                <a:ext uri="{FF2B5EF4-FFF2-40B4-BE49-F238E27FC236}">
                  <a16:creationId xmlns:a16="http://schemas.microsoft.com/office/drawing/2014/main" id="{BB4393BE-0C50-C092-09F4-D738178FDE1D}"/>
                </a:ext>
              </a:extLst>
            </p:cNvPr>
            <p:cNvGrpSpPr/>
            <p:nvPr/>
          </p:nvGrpSpPr>
          <p:grpSpPr>
            <a:xfrm>
              <a:off x="499837" y="5424736"/>
              <a:ext cx="489394" cy="489394"/>
              <a:chOff x="4045469" y="4793256"/>
              <a:chExt cx="362309" cy="361971"/>
            </a:xfrm>
            <a:solidFill>
              <a:schemeClr val="accent4">
                <a:lumMod val="40000"/>
                <a:lumOff val="60000"/>
              </a:schemeClr>
            </a:solidFill>
          </p:grpSpPr>
          <p:sp>
            <p:nvSpPr>
              <p:cNvPr id="36" name="Graphic 4">
                <a:extLst>
                  <a:ext uri="{FF2B5EF4-FFF2-40B4-BE49-F238E27FC236}">
                    <a16:creationId xmlns:a16="http://schemas.microsoft.com/office/drawing/2014/main" id="{1F6DEFD3-5365-4800-FBE7-E3C36CD83950}"/>
                  </a:ext>
                </a:extLst>
              </p:cNvPr>
              <p:cNvSpPr/>
              <p:nvPr/>
            </p:nvSpPr>
            <p:spPr>
              <a:xfrm>
                <a:off x="4171350" y="4869225"/>
                <a:ext cx="111627" cy="146193"/>
              </a:xfrm>
              <a:custGeom>
                <a:avLst/>
                <a:gdLst>
                  <a:gd name="connsiteX0" fmla="*/ 55593 w 111627"/>
                  <a:gd name="connsiteY0" fmla="*/ 0 h 146193"/>
                  <a:gd name="connsiteX1" fmla="*/ 0 w 111627"/>
                  <a:gd name="connsiteY1" fmla="*/ 43411 h 146193"/>
                  <a:gd name="connsiteX2" fmla="*/ 19170 w 111627"/>
                  <a:gd name="connsiteY2" fmla="*/ 44688 h 146193"/>
                  <a:gd name="connsiteX3" fmla="*/ 67734 w 111627"/>
                  <a:gd name="connsiteY3" fmla="*/ 21067 h 146193"/>
                  <a:gd name="connsiteX4" fmla="*/ 93293 w 111627"/>
                  <a:gd name="connsiteY4" fmla="*/ 56818 h 146193"/>
                  <a:gd name="connsiteX5" fmla="*/ 54954 w 111627"/>
                  <a:gd name="connsiteY5" fmla="*/ 95121 h 146193"/>
                  <a:gd name="connsiteX6" fmla="*/ 46008 w 111627"/>
                  <a:gd name="connsiteY6" fmla="*/ 95121 h 146193"/>
                  <a:gd name="connsiteX7" fmla="*/ 46008 w 111627"/>
                  <a:gd name="connsiteY7" fmla="*/ 146193 h 146193"/>
                  <a:gd name="connsiteX8" fmla="*/ 65177 w 111627"/>
                  <a:gd name="connsiteY8" fmla="*/ 146193 h 146193"/>
                  <a:gd name="connsiteX9" fmla="*/ 65177 w 111627"/>
                  <a:gd name="connsiteY9" fmla="*/ 118742 h 146193"/>
                  <a:gd name="connsiteX10" fmla="*/ 70289 w 111627"/>
                  <a:gd name="connsiteY10" fmla="*/ 112358 h 146193"/>
                  <a:gd name="connsiteX11" fmla="*/ 109268 w 111627"/>
                  <a:gd name="connsiteY11" fmla="*/ 40858 h 146193"/>
                  <a:gd name="connsiteX12" fmla="*/ 55593 w 111627"/>
                  <a:gd name="connsiteY12" fmla="*/ 0 h 146193"/>
                  <a:gd name="connsiteX13" fmla="*/ 55593 w 111627"/>
                  <a:gd name="connsiteY13" fmla="*/ 0 h 14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27" h="146193">
                    <a:moveTo>
                      <a:pt x="55593" y="0"/>
                    </a:moveTo>
                    <a:cubicBezTo>
                      <a:pt x="29394" y="0"/>
                      <a:pt x="6390" y="17875"/>
                      <a:pt x="0" y="43411"/>
                    </a:cubicBezTo>
                    <a:lnTo>
                      <a:pt x="19170" y="44688"/>
                    </a:lnTo>
                    <a:cubicBezTo>
                      <a:pt x="26199" y="24898"/>
                      <a:pt x="47925" y="14045"/>
                      <a:pt x="67734" y="21067"/>
                    </a:cubicBezTo>
                    <a:cubicBezTo>
                      <a:pt x="83069" y="26175"/>
                      <a:pt x="93293" y="40858"/>
                      <a:pt x="93293" y="56818"/>
                    </a:cubicBezTo>
                    <a:cubicBezTo>
                      <a:pt x="92654" y="77885"/>
                      <a:pt x="76040" y="94483"/>
                      <a:pt x="54954" y="95121"/>
                    </a:cubicBezTo>
                    <a:lnTo>
                      <a:pt x="46008" y="95121"/>
                    </a:lnTo>
                    <a:lnTo>
                      <a:pt x="46008" y="146193"/>
                    </a:lnTo>
                    <a:lnTo>
                      <a:pt x="65177" y="146193"/>
                    </a:lnTo>
                    <a:lnTo>
                      <a:pt x="65177" y="118742"/>
                    </a:lnTo>
                    <a:cubicBezTo>
                      <a:pt x="65177" y="115550"/>
                      <a:pt x="67094" y="112997"/>
                      <a:pt x="70289" y="112358"/>
                    </a:cubicBezTo>
                    <a:cubicBezTo>
                      <a:pt x="100961" y="103421"/>
                      <a:pt x="118214" y="71501"/>
                      <a:pt x="109268" y="40858"/>
                    </a:cubicBezTo>
                    <a:cubicBezTo>
                      <a:pt x="102239" y="17237"/>
                      <a:pt x="80513" y="639"/>
                      <a:pt x="55593" y="0"/>
                    </a:cubicBezTo>
                    <a:lnTo>
                      <a:pt x="55593" y="0"/>
                    </a:lnTo>
                    <a:close/>
                  </a:path>
                </a:pathLst>
              </a:custGeom>
              <a:grpFill/>
              <a:ln w="6390" cap="flat">
                <a:noFill/>
                <a:prstDash val="solid"/>
                <a:miter/>
              </a:ln>
            </p:spPr>
            <p:txBody>
              <a:bodyPr rtlCol="0" anchor="ctr"/>
              <a:lstStyle/>
              <a:p>
                <a:endParaRPr lang="en-US" sz="3200"/>
              </a:p>
            </p:txBody>
          </p:sp>
          <p:sp>
            <p:nvSpPr>
              <p:cNvPr id="37" name="Graphic 4">
                <a:extLst>
                  <a:ext uri="{FF2B5EF4-FFF2-40B4-BE49-F238E27FC236}">
                    <a16:creationId xmlns:a16="http://schemas.microsoft.com/office/drawing/2014/main" id="{012F711E-F2C9-7C23-A817-DB77D8EF2BF2}"/>
                  </a:ext>
                </a:extLst>
              </p:cNvPr>
              <p:cNvSpPr/>
              <p:nvPr/>
            </p:nvSpPr>
            <p:spPr>
              <a:xfrm>
                <a:off x="4217358" y="5059468"/>
                <a:ext cx="19169" cy="19151"/>
              </a:xfrm>
              <a:custGeom>
                <a:avLst/>
                <a:gdLst>
                  <a:gd name="connsiteX0" fmla="*/ 9585 w 19169"/>
                  <a:gd name="connsiteY0" fmla="*/ 0 h 19151"/>
                  <a:gd name="connsiteX1" fmla="*/ 0 w 19169"/>
                  <a:gd name="connsiteY1" fmla="*/ 9576 h 19151"/>
                  <a:gd name="connsiteX2" fmla="*/ 9585 w 19169"/>
                  <a:gd name="connsiteY2" fmla="*/ 19152 h 19151"/>
                  <a:gd name="connsiteX3" fmla="*/ 19170 w 19169"/>
                  <a:gd name="connsiteY3" fmla="*/ 9576 h 19151"/>
                  <a:gd name="connsiteX4" fmla="*/ 19170 w 19169"/>
                  <a:gd name="connsiteY4" fmla="*/ 9576 h 19151"/>
                  <a:gd name="connsiteX5" fmla="*/ 9585 w 19169"/>
                  <a:gd name="connsiteY5" fmla="*/ 0 h 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69" h="19151">
                    <a:moveTo>
                      <a:pt x="9585" y="0"/>
                    </a:moveTo>
                    <a:cubicBezTo>
                      <a:pt x="4473" y="0"/>
                      <a:pt x="0" y="4468"/>
                      <a:pt x="0" y="9576"/>
                    </a:cubicBezTo>
                    <a:cubicBezTo>
                      <a:pt x="0" y="14683"/>
                      <a:pt x="4473" y="19152"/>
                      <a:pt x="9585" y="19152"/>
                    </a:cubicBezTo>
                    <a:cubicBezTo>
                      <a:pt x="14697" y="19152"/>
                      <a:pt x="19170" y="14683"/>
                      <a:pt x="19170" y="9576"/>
                    </a:cubicBezTo>
                    <a:cubicBezTo>
                      <a:pt x="19170" y="9576"/>
                      <a:pt x="19170" y="9576"/>
                      <a:pt x="19170" y="9576"/>
                    </a:cubicBezTo>
                    <a:cubicBezTo>
                      <a:pt x="18531" y="4468"/>
                      <a:pt x="14697" y="0"/>
                      <a:pt x="9585" y="0"/>
                    </a:cubicBezTo>
                    <a:close/>
                  </a:path>
                </a:pathLst>
              </a:custGeom>
              <a:grpFill/>
              <a:ln w="6390" cap="flat">
                <a:noFill/>
                <a:prstDash val="solid"/>
                <a:miter/>
              </a:ln>
            </p:spPr>
            <p:txBody>
              <a:bodyPr rtlCol="0" anchor="ctr"/>
              <a:lstStyle/>
              <a:p>
                <a:endParaRPr lang="en-US" sz="3200"/>
              </a:p>
            </p:txBody>
          </p:sp>
          <p:sp>
            <p:nvSpPr>
              <p:cNvPr id="38" name="Graphic 4">
                <a:extLst>
                  <a:ext uri="{FF2B5EF4-FFF2-40B4-BE49-F238E27FC236}">
                    <a16:creationId xmlns:a16="http://schemas.microsoft.com/office/drawing/2014/main" id="{960BCA5E-2F7F-4032-13C6-CEBE7B92D209}"/>
                  </a:ext>
                </a:extLst>
              </p:cNvPr>
              <p:cNvSpPr/>
              <p:nvPr/>
            </p:nvSpPr>
            <p:spPr>
              <a:xfrm>
                <a:off x="4045469"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298132 h 361971"/>
                  <a:gd name="connsiteX7" fmla="*/ 159110 w 362309"/>
                  <a:gd name="connsiteY7" fmla="*/ 275788 h 361971"/>
                  <a:gd name="connsiteX8" fmla="*/ 181474 w 362309"/>
                  <a:gd name="connsiteY8" fmla="*/ 253444 h 361971"/>
                  <a:gd name="connsiteX9" fmla="*/ 203839 w 362309"/>
                  <a:gd name="connsiteY9" fmla="*/ 275788 h 361971"/>
                  <a:gd name="connsiteX10" fmla="*/ 203839 w 362309"/>
                  <a:gd name="connsiteY10" fmla="*/ 275788 h 361971"/>
                  <a:gd name="connsiteX11" fmla="*/ 181474 w 362309"/>
                  <a:gd name="connsiteY11" fmla="*/ 298132 h 361971"/>
                  <a:gd name="connsiteX12" fmla="*/ 181474 w 362309"/>
                  <a:gd name="connsiteY12" fmla="*/ 298132 h 361971"/>
                  <a:gd name="connsiteX13" fmla="*/ 181474 w 362309"/>
                  <a:gd name="connsiteY13" fmla="*/ 298132 h 361971"/>
                  <a:gd name="connsiteX14" fmla="*/ 203839 w 362309"/>
                  <a:gd name="connsiteY14" fmla="*/ 199180 h 361971"/>
                  <a:gd name="connsiteX15" fmla="*/ 203839 w 362309"/>
                  <a:gd name="connsiteY15" fmla="*/ 228546 h 361971"/>
                  <a:gd name="connsiteX16" fmla="*/ 197449 w 362309"/>
                  <a:gd name="connsiteY16" fmla="*/ 234930 h 361971"/>
                  <a:gd name="connsiteX17" fmla="*/ 165500 w 362309"/>
                  <a:gd name="connsiteY17" fmla="*/ 234930 h 361971"/>
                  <a:gd name="connsiteX18" fmla="*/ 159110 w 362309"/>
                  <a:gd name="connsiteY18" fmla="*/ 228546 h 361971"/>
                  <a:gd name="connsiteX19" fmla="*/ 159110 w 362309"/>
                  <a:gd name="connsiteY19" fmla="*/ 164707 h 361971"/>
                  <a:gd name="connsiteX20" fmla="*/ 165500 w 362309"/>
                  <a:gd name="connsiteY20" fmla="*/ 158323 h 361971"/>
                  <a:gd name="connsiteX21" fmla="*/ 181474 w 362309"/>
                  <a:gd name="connsiteY21" fmla="*/ 158323 h 361971"/>
                  <a:gd name="connsiteX22" fmla="*/ 207034 w 362309"/>
                  <a:gd name="connsiteY22" fmla="*/ 132787 h 361971"/>
                  <a:gd name="connsiteX23" fmla="*/ 180196 w 362309"/>
                  <a:gd name="connsiteY23" fmla="*/ 108528 h 361971"/>
                  <a:gd name="connsiteX24" fmla="*/ 156553 w 362309"/>
                  <a:gd name="connsiteY24" fmla="*/ 128318 h 361971"/>
                  <a:gd name="connsiteX25" fmla="*/ 150164 w 362309"/>
                  <a:gd name="connsiteY25" fmla="*/ 133425 h 361971"/>
                  <a:gd name="connsiteX26" fmla="*/ 118214 w 362309"/>
                  <a:gd name="connsiteY26" fmla="*/ 130872 h 361971"/>
                  <a:gd name="connsiteX27" fmla="*/ 112463 w 362309"/>
                  <a:gd name="connsiteY27" fmla="*/ 124488 h 361971"/>
                  <a:gd name="connsiteX28" fmla="*/ 112463 w 362309"/>
                  <a:gd name="connsiteY28" fmla="*/ 121296 h 361971"/>
                  <a:gd name="connsiteX29" fmla="*/ 192976 w 362309"/>
                  <a:gd name="connsiteY29" fmla="*/ 63201 h 361971"/>
                  <a:gd name="connsiteX30" fmla="*/ 251125 w 362309"/>
                  <a:gd name="connsiteY30" fmla="*/ 143640 h 361971"/>
                  <a:gd name="connsiteX31" fmla="*/ 203839 w 362309"/>
                  <a:gd name="connsiteY31" fmla="*/ 199180 h 361971"/>
                  <a:gd name="connsiteX32" fmla="*/ 203839 w 362309"/>
                  <a:gd name="connsiteY32" fmla="*/ 19918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lose/>
                    <a:moveTo>
                      <a:pt x="181474" y="298132"/>
                    </a:moveTo>
                    <a:cubicBezTo>
                      <a:pt x="169333" y="298132"/>
                      <a:pt x="159110" y="287917"/>
                      <a:pt x="159110" y="275788"/>
                    </a:cubicBezTo>
                    <a:cubicBezTo>
                      <a:pt x="159110" y="263658"/>
                      <a:pt x="169333" y="253444"/>
                      <a:pt x="181474" y="253444"/>
                    </a:cubicBezTo>
                    <a:cubicBezTo>
                      <a:pt x="193615" y="253444"/>
                      <a:pt x="203839" y="263658"/>
                      <a:pt x="203839" y="275788"/>
                    </a:cubicBezTo>
                    <a:cubicBezTo>
                      <a:pt x="203839" y="275788"/>
                      <a:pt x="203839" y="275788"/>
                      <a:pt x="203839" y="275788"/>
                    </a:cubicBezTo>
                    <a:cubicBezTo>
                      <a:pt x="203839" y="288556"/>
                      <a:pt x="193615" y="298132"/>
                      <a:pt x="181474" y="298132"/>
                    </a:cubicBezTo>
                    <a:cubicBezTo>
                      <a:pt x="181474" y="298132"/>
                      <a:pt x="181474" y="298132"/>
                      <a:pt x="181474" y="298132"/>
                    </a:cubicBezTo>
                    <a:lnTo>
                      <a:pt x="181474" y="298132"/>
                    </a:lnTo>
                    <a:close/>
                    <a:moveTo>
                      <a:pt x="203839" y="199180"/>
                    </a:moveTo>
                    <a:lnTo>
                      <a:pt x="203839" y="228546"/>
                    </a:lnTo>
                    <a:cubicBezTo>
                      <a:pt x="203839" y="232377"/>
                      <a:pt x="201283" y="234930"/>
                      <a:pt x="197449" y="234930"/>
                    </a:cubicBezTo>
                    <a:lnTo>
                      <a:pt x="165500" y="234930"/>
                    </a:lnTo>
                    <a:cubicBezTo>
                      <a:pt x="161666" y="234930"/>
                      <a:pt x="159110" y="232377"/>
                      <a:pt x="159110" y="228546"/>
                    </a:cubicBezTo>
                    <a:lnTo>
                      <a:pt x="159110" y="164707"/>
                    </a:lnTo>
                    <a:cubicBezTo>
                      <a:pt x="159110" y="160876"/>
                      <a:pt x="161666" y="158323"/>
                      <a:pt x="165500" y="158323"/>
                    </a:cubicBezTo>
                    <a:lnTo>
                      <a:pt x="181474" y="158323"/>
                    </a:lnTo>
                    <a:cubicBezTo>
                      <a:pt x="195532" y="158323"/>
                      <a:pt x="207034" y="146832"/>
                      <a:pt x="207034" y="132787"/>
                    </a:cubicBezTo>
                    <a:cubicBezTo>
                      <a:pt x="206395" y="118742"/>
                      <a:pt x="194254" y="107889"/>
                      <a:pt x="180196" y="108528"/>
                    </a:cubicBezTo>
                    <a:cubicBezTo>
                      <a:pt x="168695" y="109166"/>
                      <a:pt x="159110" y="117465"/>
                      <a:pt x="156553" y="128318"/>
                    </a:cubicBezTo>
                    <a:cubicBezTo>
                      <a:pt x="155915" y="131510"/>
                      <a:pt x="153358" y="133425"/>
                      <a:pt x="150164" y="133425"/>
                    </a:cubicBezTo>
                    <a:lnTo>
                      <a:pt x="118214" y="130872"/>
                    </a:lnTo>
                    <a:cubicBezTo>
                      <a:pt x="115019" y="130872"/>
                      <a:pt x="112463" y="127680"/>
                      <a:pt x="112463" y="124488"/>
                    </a:cubicBezTo>
                    <a:cubicBezTo>
                      <a:pt x="112463" y="123211"/>
                      <a:pt x="112463" y="121934"/>
                      <a:pt x="112463" y="121296"/>
                    </a:cubicBezTo>
                    <a:cubicBezTo>
                      <a:pt x="118853" y="82992"/>
                      <a:pt x="154637" y="56817"/>
                      <a:pt x="192976" y="63201"/>
                    </a:cubicBezTo>
                    <a:cubicBezTo>
                      <a:pt x="231316" y="69585"/>
                      <a:pt x="257515" y="105336"/>
                      <a:pt x="251125" y="143640"/>
                    </a:cubicBezTo>
                    <a:cubicBezTo>
                      <a:pt x="246652" y="169176"/>
                      <a:pt x="228760" y="190881"/>
                      <a:pt x="203839" y="199180"/>
                    </a:cubicBezTo>
                    <a:lnTo>
                      <a:pt x="203839" y="199180"/>
                    </a:lnTo>
                    <a:close/>
                  </a:path>
                </a:pathLst>
              </a:custGeom>
              <a:grpFill/>
              <a:ln w="6390" cap="flat">
                <a:noFill/>
                <a:prstDash val="solid"/>
                <a:miter/>
              </a:ln>
            </p:spPr>
            <p:txBody>
              <a:bodyPr rtlCol="0" anchor="ctr"/>
              <a:lstStyle/>
              <a:p>
                <a:endParaRPr lang="en-US" sz="3200"/>
              </a:p>
            </p:txBody>
          </p:sp>
        </p:grpSp>
      </p:grpSp>
      <p:grpSp>
        <p:nvGrpSpPr>
          <p:cNvPr id="1077" name="Group 1076">
            <a:extLst>
              <a:ext uri="{FF2B5EF4-FFF2-40B4-BE49-F238E27FC236}">
                <a16:creationId xmlns:a16="http://schemas.microsoft.com/office/drawing/2014/main" id="{F7B0A286-0239-0901-0C4A-D4658B63187F}"/>
              </a:ext>
            </a:extLst>
          </p:cNvPr>
          <p:cNvGrpSpPr/>
          <p:nvPr/>
        </p:nvGrpSpPr>
        <p:grpSpPr>
          <a:xfrm>
            <a:off x="498764" y="4382502"/>
            <a:ext cx="5062564" cy="701478"/>
            <a:chOff x="498764" y="4339968"/>
            <a:chExt cx="5062564" cy="701478"/>
          </a:xfrm>
        </p:grpSpPr>
        <p:sp>
          <p:nvSpPr>
            <p:cNvPr id="22" name="Rectangle 21">
              <a:extLst>
                <a:ext uri="{FF2B5EF4-FFF2-40B4-BE49-F238E27FC236}">
                  <a16:creationId xmlns:a16="http://schemas.microsoft.com/office/drawing/2014/main" id="{756E21F3-53A2-E267-E562-090E4310A9A7}"/>
                </a:ext>
              </a:extLst>
            </p:cNvPr>
            <p:cNvSpPr/>
            <p:nvPr/>
          </p:nvSpPr>
          <p:spPr bwMode="gray">
            <a:xfrm>
              <a:off x="1222863" y="4339968"/>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Workforce</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Much of America’s energy workforce is nearing retirement, and nuclear power projects could stall without the needed support</a:t>
              </a:r>
            </a:p>
          </p:txBody>
        </p:sp>
        <p:sp>
          <p:nvSpPr>
            <p:cNvPr id="27" name="Graphic 4">
              <a:extLst>
                <a:ext uri="{FF2B5EF4-FFF2-40B4-BE49-F238E27FC236}">
                  <a16:creationId xmlns:a16="http://schemas.microsoft.com/office/drawing/2014/main" id="{7ED8EFA6-6870-9ACA-3EF2-9C3FD1ACD4F4}"/>
                </a:ext>
              </a:extLst>
            </p:cNvPr>
            <p:cNvSpPr>
              <a:spLocks noChangeAspect="1"/>
            </p:cNvSpPr>
            <p:nvPr/>
          </p:nvSpPr>
          <p:spPr>
            <a:xfrm>
              <a:off x="498764" y="4339968"/>
              <a:ext cx="489852" cy="489394"/>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18536 w 362309"/>
                <a:gd name="connsiteY6" fmla="*/ 252167 h 361971"/>
                <a:gd name="connsiteX7" fmla="*/ 210229 w 362309"/>
                <a:gd name="connsiteY7" fmla="*/ 254721 h 361971"/>
                <a:gd name="connsiteX8" fmla="*/ 188503 w 362309"/>
                <a:gd name="connsiteY8" fmla="*/ 250252 h 361971"/>
                <a:gd name="connsiteX9" fmla="*/ 169972 w 362309"/>
                <a:gd name="connsiteY9" fmla="*/ 247060 h 361971"/>
                <a:gd name="connsiteX10" fmla="*/ 155275 w 362309"/>
                <a:gd name="connsiteY10" fmla="*/ 223439 h 361971"/>
                <a:gd name="connsiteX11" fmla="*/ 156553 w 362309"/>
                <a:gd name="connsiteY11" fmla="*/ 203649 h 361971"/>
                <a:gd name="connsiteX12" fmla="*/ 171250 w 362309"/>
                <a:gd name="connsiteY12" fmla="*/ 171729 h 361971"/>
                <a:gd name="connsiteX13" fmla="*/ 167416 w 362309"/>
                <a:gd name="connsiteY13" fmla="*/ 129595 h 361971"/>
                <a:gd name="connsiteX14" fmla="*/ 141856 w 362309"/>
                <a:gd name="connsiteY14" fmla="*/ 119381 h 361971"/>
                <a:gd name="connsiteX15" fmla="*/ 141217 w 362309"/>
                <a:gd name="connsiteY15" fmla="*/ 119381 h 361971"/>
                <a:gd name="connsiteX16" fmla="*/ 115658 w 362309"/>
                <a:gd name="connsiteY16" fmla="*/ 129595 h 361971"/>
                <a:gd name="connsiteX17" fmla="*/ 111824 w 362309"/>
                <a:gd name="connsiteY17" fmla="*/ 171729 h 361971"/>
                <a:gd name="connsiteX18" fmla="*/ 126521 w 362309"/>
                <a:gd name="connsiteY18" fmla="*/ 204926 h 361971"/>
                <a:gd name="connsiteX19" fmla="*/ 127799 w 362309"/>
                <a:gd name="connsiteY19" fmla="*/ 224716 h 361971"/>
                <a:gd name="connsiteX20" fmla="*/ 113102 w 362309"/>
                <a:gd name="connsiteY20" fmla="*/ 247699 h 361971"/>
                <a:gd name="connsiteX21" fmla="*/ 94571 w 362309"/>
                <a:gd name="connsiteY21" fmla="*/ 250891 h 361971"/>
                <a:gd name="connsiteX22" fmla="*/ 72845 w 362309"/>
                <a:gd name="connsiteY22" fmla="*/ 255359 h 361971"/>
                <a:gd name="connsiteX23" fmla="*/ 64538 w 362309"/>
                <a:gd name="connsiteY23" fmla="*/ 252167 h 361971"/>
                <a:gd name="connsiteX24" fmla="*/ 67094 w 362309"/>
                <a:gd name="connsiteY24" fmla="*/ 243868 h 361971"/>
                <a:gd name="connsiteX25" fmla="*/ 93932 w 362309"/>
                <a:gd name="connsiteY25" fmla="*/ 238123 h 361971"/>
                <a:gd name="connsiteX26" fmla="*/ 107990 w 362309"/>
                <a:gd name="connsiteY26" fmla="*/ 235569 h 361971"/>
                <a:gd name="connsiteX27" fmla="*/ 116936 w 362309"/>
                <a:gd name="connsiteY27" fmla="*/ 211310 h 361971"/>
                <a:gd name="connsiteX28" fmla="*/ 100961 w 362309"/>
                <a:gd name="connsiteY28" fmla="*/ 174283 h 361971"/>
                <a:gd name="connsiteX29" fmla="*/ 107351 w 362309"/>
                <a:gd name="connsiteY29" fmla="*/ 121296 h 361971"/>
                <a:gd name="connsiteX30" fmla="*/ 178279 w 362309"/>
                <a:gd name="connsiteY30" fmla="*/ 121296 h 361971"/>
                <a:gd name="connsiteX31" fmla="*/ 178279 w 362309"/>
                <a:gd name="connsiteY31" fmla="*/ 121296 h 361971"/>
                <a:gd name="connsiteX32" fmla="*/ 184669 w 362309"/>
                <a:gd name="connsiteY32" fmla="*/ 174283 h 361971"/>
                <a:gd name="connsiteX33" fmla="*/ 168055 w 362309"/>
                <a:gd name="connsiteY33" fmla="*/ 210671 h 361971"/>
                <a:gd name="connsiteX34" fmla="*/ 177001 w 362309"/>
                <a:gd name="connsiteY34" fmla="*/ 234931 h 361971"/>
                <a:gd name="connsiteX35" fmla="*/ 191059 w 362309"/>
                <a:gd name="connsiteY35" fmla="*/ 237484 h 361971"/>
                <a:gd name="connsiteX36" fmla="*/ 217258 w 362309"/>
                <a:gd name="connsiteY36" fmla="*/ 243230 h 361971"/>
                <a:gd name="connsiteX37" fmla="*/ 218536 w 362309"/>
                <a:gd name="connsiteY37" fmla="*/ 252167 h 361971"/>
                <a:gd name="connsiteX38" fmla="*/ 218536 w 362309"/>
                <a:gd name="connsiteY38" fmla="*/ 252167 h 361971"/>
                <a:gd name="connsiteX39" fmla="*/ 293298 w 362309"/>
                <a:gd name="connsiteY39" fmla="*/ 199180 h 361971"/>
                <a:gd name="connsiteX40" fmla="*/ 212785 w 362309"/>
                <a:gd name="connsiteY40" fmla="*/ 199180 h 361971"/>
                <a:gd name="connsiteX41" fmla="*/ 206395 w 362309"/>
                <a:gd name="connsiteY41" fmla="*/ 192796 h 361971"/>
                <a:gd name="connsiteX42" fmla="*/ 212785 w 362309"/>
                <a:gd name="connsiteY42" fmla="*/ 186412 h 361971"/>
                <a:gd name="connsiteX43" fmla="*/ 293298 w 362309"/>
                <a:gd name="connsiteY43" fmla="*/ 186412 h 361971"/>
                <a:gd name="connsiteX44" fmla="*/ 299688 w 362309"/>
                <a:gd name="connsiteY44" fmla="*/ 192796 h 361971"/>
                <a:gd name="connsiteX45" fmla="*/ 293298 w 362309"/>
                <a:gd name="connsiteY45" fmla="*/ 199180 h 361971"/>
                <a:gd name="connsiteX46" fmla="*/ 293298 w 362309"/>
                <a:gd name="connsiteY46" fmla="*/ 167260 h 361971"/>
                <a:gd name="connsiteX47" fmla="*/ 212785 w 362309"/>
                <a:gd name="connsiteY47" fmla="*/ 167260 h 361971"/>
                <a:gd name="connsiteX48" fmla="*/ 206395 w 362309"/>
                <a:gd name="connsiteY48" fmla="*/ 160876 h 361971"/>
                <a:gd name="connsiteX49" fmla="*/ 212785 w 362309"/>
                <a:gd name="connsiteY49" fmla="*/ 154492 h 361971"/>
                <a:gd name="connsiteX50" fmla="*/ 293298 w 362309"/>
                <a:gd name="connsiteY50" fmla="*/ 154492 h 361971"/>
                <a:gd name="connsiteX51" fmla="*/ 299688 w 362309"/>
                <a:gd name="connsiteY51" fmla="*/ 160876 h 361971"/>
                <a:gd name="connsiteX52" fmla="*/ 293298 w 362309"/>
                <a:gd name="connsiteY52" fmla="*/ 167260 h 361971"/>
                <a:gd name="connsiteX53" fmla="*/ 293298 w 362309"/>
                <a:gd name="connsiteY53" fmla="*/ 135341 h 361971"/>
                <a:gd name="connsiteX54" fmla="*/ 212785 w 362309"/>
                <a:gd name="connsiteY54" fmla="*/ 135341 h 361971"/>
                <a:gd name="connsiteX55" fmla="*/ 206395 w 362309"/>
                <a:gd name="connsiteY55" fmla="*/ 128957 h 361971"/>
                <a:gd name="connsiteX56" fmla="*/ 212785 w 362309"/>
                <a:gd name="connsiteY56" fmla="*/ 122573 h 361971"/>
                <a:gd name="connsiteX57" fmla="*/ 293298 w 362309"/>
                <a:gd name="connsiteY57" fmla="*/ 122573 h 361971"/>
                <a:gd name="connsiteX58" fmla="*/ 299688 w 362309"/>
                <a:gd name="connsiteY58" fmla="*/ 128957 h 361971"/>
                <a:gd name="connsiteX59" fmla="*/ 293298 w 362309"/>
                <a:gd name="connsiteY59" fmla="*/ 135341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218536" y="252167"/>
                  </a:moveTo>
                  <a:cubicBezTo>
                    <a:pt x="216619" y="255359"/>
                    <a:pt x="212785" y="256636"/>
                    <a:pt x="210229" y="254721"/>
                  </a:cubicBezTo>
                  <a:cubicBezTo>
                    <a:pt x="203200" y="252167"/>
                    <a:pt x="196171" y="250252"/>
                    <a:pt x="188503" y="250252"/>
                  </a:cubicBezTo>
                  <a:cubicBezTo>
                    <a:pt x="182113" y="250252"/>
                    <a:pt x="175723" y="248975"/>
                    <a:pt x="169972" y="247060"/>
                  </a:cubicBezTo>
                  <a:cubicBezTo>
                    <a:pt x="160387" y="241953"/>
                    <a:pt x="155914" y="227908"/>
                    <a:pt x="155275" y="223439"/>
                  </a:cubicBezTo>
                  <a:cubicBezTo>
                    <a:pt x="154636" y="218971"/>
                    <a:pt x="152719" y="208756"/>
                    <a:pt x="156553" y="203649"/>
                  </a:cubicBezTo>
                  <a:cubicBezTo>
                    <a:pt x="162943" y="194073"/>
                    <a:pt x="168055" y="183220"/>
                    <a:pt x="171250" y="171729"/>
                  </a:cubicBezTo>
                  <a:cubicBezTo>
                    <a:pt x="175723" y="152577"/>
                    <a:pt x="174445" y="138533"/>
                    <a:pt x="167416" y="129595"/>
                  </a:cubicBezTo>
                  <a:cubicBezTo>
                    <a:pt x="161026" y="122573"/>
                    <a:pt x="151441" y="118742"/>
                    <a:pt x="141856" y="119381"/>
                  </a:cubicBezTo>
                  <a:lnTo>
                    <a:pt x="141217" y="119381"/>
                  </a:lnTo>
                  <a:cubicBezTo>
                    <a:pt x="131633" y="119381"/>
                    <a:pt x="122048" y="122573"/>
                    <a:pt x="115658" y="129595"/>
                  </a:cubicBezTo>
                  <a:cubicBezTo>
                    <a:pt x="108629" y="138533"/>
                    <a:pt x="107351" y="152577"/>
                    <a:pt x="111824" y="171729"/>
                  </a:cubicBezTo>
                  <a:cubicBezTo>
                    <a:pt x="115019" y="183220"/>
                    <a:pt x="119492" y="194711"/>
                    <a:pt x="126521" y="204926"/>
                  </a:cubicBezTo>
                  <a:cubicBezTo>
                    <a:pt x="130354" y="210033"/>
                    <a:pt x="128438" y="219609"/>
                    <a:pt x="127799" y="224716"/>
                  </a:cubicBezTo>
                  <a:cubicBezTo>
                    <a:pt x="127160" y="229823"/>
                    <a:pt x="122686" y="243230"/>
                    <a:pt x="113102" y="247699"/>
                  </a:cubicBezTo>
                  <a:cubicBezTo>
                    <a:pt x="107351" y="250252"/>
                    <a:pt x="100961" y="250891"/>
                    <a:pt x="94571" y="250891"/>
                  </a:cubicBezTo>
                  <a:cubicBezTo>
                    <a:pt x="86903" y="250891"/>
                    <a:pt x="79874" y="252167"/>
                    <a:pt x="72845" y="255359"/>
                  </a:cubicBezTo>
                  <a:cubicBezTo>
                    <a:pt x="69650" y="256636"/>
                    <a:pt x="65816" y="255359"/>
                    <a:pt x="64538" y="252167"/>
                  </a:cubicBezTo>
                  <a:cubicBezTo>
                    <a:pt x="63260" y="248975"/>
                    <a:pt x="64538" y="245783"/>
                    <a:pt x="67094" y="243868"/>
                  </a:cubicBezTo>
                  <a:cubicBezTo>
                    <a:pt x="75401" y="240038"/>
                    <a:pt x="84347" y="238123"/>
                    <a:pt x="93932" y="238123"/>
                  </a:cubicBezTo>
                  <a:cubicBezTo>
                    <a:pt x="98405" y="238123"/>
                    <a:pt x="103517" y="237484"/>
                    <a:pt x="107990" y="235569"/>
                  </a:cubicBezTo>
                  <a:cubicBezTo>
                    <a:pt x="113741" y="232377"/>
                    <a:pt x="118214" y="215140"/>
                    <a:pt x="116936" y="211310"/>
                  </a:cubicBezTo>
                  <a:cubicBezTo>
                    <a:pt x="109268" y="199819"/>
                    <a:pt x="104156" y="187689"/>
                    <a:pt x="100961" y="174283"/>
                  </a:cubicBezTo>
                  <a:cubicBezTo>
                    <a:pt x="95210" y="151300"/>
                    <a:pt x="97766" y="132787"/>
                    <a:pt x="107351" y="121296"/>
                  </a:cubicBezTo>
                  <a:cubicBezTo>
                    <a:pt x="127160" y="101505"/>
                    <a:pt x="158470" y="101505"/>
                    <a:pt x="178279" y="121296"/>
                  </a:cubicBezTo>
                  <a:cubicBezTo>
                    <a:pt x="178279" y="121296"/>
                    <a:pt x="178279" y="121296"/>
                    <a:pt x="178279" y="121296"/>
                  </a:cubicBezTo>
                  <a:cubicBezTo>
                    <a:pt x="188503" y="133425"/>
                    <a:pt x="190420" y="151300"/>
                    <a:pt x="184669" y="174283"/>
                  </a:cubicBezTo>
                  <a:cubicBezTo>
                    <a:pt x="181474" y="187051"/>
                    <a:pt x="175723" y="199819"/>
                    <a:pt x="168055" y="210671"/>
                  </a:cubicBezTo>
                  <a:cubicBezTo>
                    <a:pt x="166777" y="213863"/>
                    <a:pt x="171250" y="232377"/>
                    <a:pt x="177001" y="234931"/>
                  </a:cubicBezTo>
                  <a:cubicBezTo>
                    <a:pt x="181474" y="236207"/>
                    <a:pt x="185947" y="236846"/>
                    <a:pt x="191059" y="237484"/>
                  </a:cubicBezTo>
                  <a:cubicBezTo>
                    <a:pt x="200005" y="237484"/>
                    <a:pt x="208951" y="239399"/>
                    <a:pt x="217258" y="243230"/>
                  </a:cubicBezTo>
                  <a:cubicBezTo>
                    <a:pt x="218536" y="245145"/>
                    <a:pt x="220453" y="248975"/>
                    <a:pt x="218536" y="252167"/>
                  </a:cubicBezTo>
                  <a:lnTo>
                    <a:pt x="218536" y="252167"/>
                  </a:lnTo>
                  <a:close/>
                  <a:moveTo>
                    <a:pt x="293298" y="199180"/>
                  </a:moveTo>
                  <a:lnTo>
                    <a:pt x="212785" y="199180"/>
                  </a:lnTo>
                  <a:cubicBezTo>
                    <a:pt x="208951" y="199180"/>
                    <a:pt x="206395" y="196627"/>
                    <a:pt x="206395" y="192796"/>
                  </a:cubicBezTo>
                  <a:cubicBezTo>
                    <a:pt x="206395" y="188966"/>
                    <a:pt x="208951" y="186412"/>
                    <a:pt x="212785" y="186412"/>
                  </a:cubicBezTo>
                  <a:lnTo>
                    <a:pt x="293298" y="186412"/>
                  </a:lnTo>
                  <a:cubicBezTo>
                    <a:pt x="297132" y="186412"/>
                    <a:pt x="299688" y="188966"/>
                    <a:pt x="299688" y="192796"/>
                  </a:cubicBezTo>
                  <a:cubicBezTo>
                    <a:pt x="299688" y="196627"/>
                    <a:pt x="297132" y="199180"/>
                    <a:pt x="293298" y="199180"/>
                  </a:cubicBezTo>
                  <a:close/>
                  <a:moveTo>
                    <a:pt x="293298" y="167260"/>
                  </a:moveTo>
                  <a:lnTo>
                    <a:pt x="212785" y="167260"/>
                  </a:lnTo>
                  <a:cubicBezTo>
                    <a:pt x="208951" y="167260"/>
                    <a:pt x="206395" y="164707"/>
                    <a:pt x="206395" y="160876"/>
                  </a:cubicBezTo>
                  <a:cubicBezTo>
                    <a:pt x="206395" y="157046"/>
                    <a:pt x="208951" y="154492"/>
                    <a:pt x="212785" y="154492"/>
                  </a:cubicBezTo>
                  <a:lnTo>
                    <a:pt x="293298" y="154492"/>
                  </a:lnTo>
                  <a:cubicBezTo>
                    <a:pt x="297132" y="154492"/>
                    <a:pt x="299688" y="157046"/>
                    <a:pt x="299688" y="160876"/>
                  </a:cubicBezTo>
                  <a:cubicBezTo>
                    <a:pt x="299688" y="164707"/>
                    <a:pt x="297132" y="167260"/>
                    <a:pt x="293298" y="167260"/>
                  </a:cubicBezTo>
                  <a:close/>
                  <a:moveTo>
                    <a:pt x="293298" y="135341"/>
                  </a:moveTo>
                  <a:lnTo>
                    <a:pt x="212785" y="135341"/>
                  </a:lnTo>
                  <a:cubicBezTo>
                    <a:pt x="208951" y="135341"/>
                    <a:pt x="206395" y="132787"/>
                    <a:pt x="206395" y="128957"/>
                  </a:cubicBezTo>
                  <a:cubicBezTo>
                    <a:pt x="206395" y="125126"/>
                    <a:pt x="208951" y="122573"/>
                    <a:pt x="212785" y="122573"/>
                  </a:cubicBezTo>
                  <a:lnTo>
                    <a:pt x="293298" y="122573"/>
                  </a:lnTo>
                  <a:cubicBezTo>
                    <a:pt x="297132" y="122573"/>
                    <a:pt x="299688" y="125126"/>
                    <a:pt x="299688" y="128957"/>
                  </a:cubicBezTo>
                  <a:cubicBezTo>
                    <a:pt x="299688" y="132787"/>
                    <a:pt x="297132" y="135341"/>
                    <a:pt x="293298" y="135341"/>
                  </a:cubicBezTo>
                  <a:close/>
                </a:path>
              </a:pathLst>
            </a:custGeom>
            <a:solidFill>
              <a:schemeClr val="accent4">
                <a:lumMod val="40000"/>
                <a:lumOff val="60000"/>
              </a:schemeClr>
            </a:solidFill>
            <a:ln w="6390" cap="flat">
              <a:noFill/>
              <a:prstDash val="solid"/>
              <a:miter/>
            </a:ln>
          </p:spPr>
          <p:txBody>
            <a:bodyPr rtlCol="0" anchor="ctr"/>
            <a:lstStyle/>
            <a:p>
              <a:endParaRPr lang="en-US" sz="3200"/>
            </a:p>
          </p:txBody>
        </p:sp>
      </p:grpSp>
      <p:grpSp>
        <p:nvGrpSpPr>
          <p:cNvPr id="1075" name="Group 1074">
            <a:extLst>
              <a:ext uri="{FF2B5EF4-FFF2-40B4-BE49-F238E27FC236}">
                <a16:creationId xmlns:a16="http://schemas.microsoft.com/office/drawing/2014/main" id="{1358D8B0-89F5-E2C0-907D-D6FF58485430}"/>
              </a:ext>
            </a:extLst>
          </p:cNvPr>
          <p:cNvGrpSpPr/>
          <p:nvPr/>
        </p:nvGrpSpPr>
        <p:grpSpPr>
          <a:xfrm>
            <a:off x="6103199" y="5424735"/>
            <a:ext cx="5059698" cy="701478"/>
            <a:chOff x="6103199" y="5424735"/>
            <a:chExt cx="5059698" cy="701478"/>
          </a:xfrm>
        </p:grpSpPr>
        <p:sp>
          <p:nvSpPr>
            <p:cNvPr id="11" name="Rectangle 10">
              <a:extLst>
                <a:ext uri="{FF2B5EF4-FFF2-40B4-BE49-F238E27FC236}">
                  <a16:creationId xmlns:a16="http://schemas.microsoft.com/office/drawing/2014/main" id="{071C1FEF-EB7E-AAB0-3519-6C582360B40D}"/>
                </a:ext>
              </a:extLst>
            </p:cNvPr>
            <p:cNvSpPr/>
            <p:nvPr/>
          </p:nvSpPr>
          <p:spPr bwMode="gray">
            <a:xfrm>
              <a:off x="6824430" y="5424735"/>
              <a:ext cx="4338467"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Regulatory</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The U.S. nuclear industry is the most regulated in the world and subject to changes depending on the political environment</a:t>
              </a:r>
            </a:p>
          </p:txBody>
        </p:sp>
        <p:sp>
          <p:nvSpPr>
            <p:cNvPr id="12" name="Graphic 4">
              <a:extLst>
                <a:ext uri="{FF2B5EF4-FFF2-40B4-BE49-F238E27FC236}">
                  <a16:creationId xmlns:a16="http://schemas.microsoft.com/office/drawing/2014/main" id="{FB8C2D95-3F21-63DE-D077-017094005623}"/>
                </a:ext>
              </a:extLst>
            </p:cNvPr>
            <p:cNvSpPr>
              <a:spLocks noChangeAspect="1"/>
            </p:cNvSpPr>
            <p:nvPr/>
          </p:nvSpPr>
          <p:spPr>
            <a:xfrm>
              <a:off x="6103199" y="5424735"/>
              <a:ext cx="490711" cy="489394"/>
            </a:xfrm>
            <a:custGeom>
              <a:avLst/>
              <a:gdLst>
                <a:gd name="connsiteX0" fmla="*/ 138022 w 362948"/>
                <a:gd name="connsiteY0" fmla="*/ 148747 h 361975"/>
                <a:gd name="connsiteX1" fmla="*/ 224926 w 362948"/>
                <a:gd name="connsiteY1" fmla="*/ 148747 h 361975"/>
                <a:gd name="connsiteX2" fmla="*/ 163582 w 362948"/>
                <a:gd name="connsiteY2" fmla="*/ 123211 h 361975"/>
                <a:gd name="connsiteX3" fmla="*/ 138022 w 362948"/>
                <a:gd name="connsiteY3" fmla="*/ 148747 h 361975"/>
                <a:gd name="connsiteX4" fmla="*/ 283713 w 362948"/>
                <a:gd name="connsiteY4" fmla="*/ 275150 h 361975"/>
                <a:gd name="connsiteX5" fmla="*/ 277323 w 362948"/>
                <a:gd name="connsiteY5" fmla="*/ 281534 h 361975"/>
                <a:gd name="connsiteX6" fmla="*/ 85625 w 362948"/>
                <a:gd name="connsiteY6" fmla="*/ 281534 h 361975"/>
                <a:gd name="connsiteX7" fmla="*/ 79235 w 362948"/>
                <a:gd name="connsiteY7" fmla="*/ 275150 h 361975"/>
                <a:gd name="connsiteX8" fmla="*/ 85625 w 362948"/>
                <a:gd name="connsiteY8" fmla="*/ 268766 h 361975"/>
                <a:gd name="connsiteX9" fmla="*/ 100322 w 362948"/>
                <a:gd name="connsiteY9" fmla="*/ 268766 h 361975"/>
                <a:gd name="connsiteX10" fmla="*/ 100322 w 362948"/>
                <a:gd name="connsiteY10" fmla="*/ 219609 h 361975"/>
                <a:gd name="connsiteX11" fmla="*/ 106712 w 362948"/>
                <a:gd name="connsiteY11" fmla="*/ 213225 h 361975"/>
                <a:gd name="connsiteX12" fmla="*/ 113102 w 362948"/>
                <a:gd name="connsiteY12" fmla="*/ 219609 h 361975"/>
                <a:gd name="connsiteX13" fmla="*/ 113102 w 362948"/>
                <a:gd name="connsiteY13" fmla="*/ 268766 h 361975"/>
                <a:gd name="connsiteX14" fmla="*/ 137384 w 362948"/>
                <a:gd name="connsiteY14" fmla="*/ 268766 h 361975"/>
                <a:gd name="connsiteX15" fmla="*/ 137384 w 362948"/>
                <a:gd name="connsiteY15" fmla="*/ 219609 h 361975"/>
                <a:gd name="connsiteX16" fmla="*/ 143774 w 362948"/>
                <a:gd name="connsiteY16" fmla="*/ 213225 h 361975"/>
                <a:gd name="connsiteX17" fmla="*/ 150164 w 362948"/>
                <a:gd name="connsiteY17" fmla="*/ 219609 h 361975"/>
                <a:gd name="connsiteX18" fmla="*/ 150164 w 362948"/>
                <a:gd name="connsiteY18" fmla="*/ 268766 h 361975"/>
                <a:gd name="connsiteX19" fmla="*/ 174445 w 362948"/>
                <a:gd name="connsiteY19" fmla="*/ 268766 h 361975"/>
                <a:gd name="connsiteX20" fmla="*/ 174445 w 362948"/>
                <a:gd name="connsiteY20" fmla="*/ 219609 h 361975"/>
                <a:gd name="connsiteX21" fmla="*/ 180835 w 362948"/>
                <a:gd name="connsiteY21" fmla="*/ 213225 h 361975"/>
                <a:gd name="connsiteX22" fmla="*/ 187225 w 362948"/>
                <a:gd name="connsiteY22" fmla="*/ 219609 h 361975"/>
                <a:gd name="connsiteX23" fmla="*/ 187225 w 362948"/>
                <a:gd name="connsiteY23" fmla="*/ 268766 h 361975"/>
                <a:gd name="connsiteX24" fmla="*/ 211507 w 362948"/>
                <a:gd name="connsiteY24" fmla="*/ 268766 h 361975"/>
                <a:gd name="connsiteX25" fmla="*/ 211507 w 362948"/>
                <a:gd name="connsiteY25" fmla="*/ 219609 h 361975"/>
                <a:gd name="connsiteX26" fmla="*/ 217897 w 362948"/>
                <a:gd name="connsiteY26" fmla="*/ 213225 h 361975"/>
                <a:gd name="connsiteX27" fmla="*/ 224287 w 362948"/>
                <a:gd name="connsiteY27" fmla="*/ 219609 h 361975"/>
                <a:gd name="connsiteX28" fmla="*/ 224287 w 362948"/>
                <a:gd name="connsiteY28" fmla="*/ 268766 h 361975"/>
                <a:gd name="connsiteX29" fmla="*/ 248569 w 362948"/>
                <a:gd name="connsiteY29" fmla="*/ 268766 h 361975"/>
                <a:gd name="connsiteX30" fmla="*/ 248569 w 362948"/>
                <a:gd name="connsiteY30" fmla="*/ 219609 h 361975"/>
                <a:gd name="connsiteX31" fmla="*/ 254958 w 362948"/>
                <a:gd name="connsiteY31" fmla="*/ 213225 h 361975"/>
                <a:gd name="connsiteX32" fmla="*/ 261348 w 362948"/>
                <a:gd name="connsiteY32" fmla="*/ 219609 h 361975"/>
                <a:gd name="connsiteX33" fmla="*/ 261348 w 362948"/>
                <a:gd name="connsiteY33" fmla="*/ 268766 h 361975"/>
                <a:gd name="connsiteX34" fmla="*/ 277962 w 362948"/>
                <a:gd name="connsiteY34" fmla="*/ 268766 h 361975"/>
                <a:gd name="connsiteX35" fmla="*/ 283713 w 362948"/>
                <a:gd name="connsiteY35" fmla="*/ 275150 h 361975"/>
                <a:gd name="connsiteX36" fmla="*/ 273489 w 362948"/>
                <a:gd name="connsiteY36" fmla="*/ 199819 h 361975"/>
                <a:gd name="connsiteX37" fmla="*/ 267099 w 362948"/>
                <a:gd name="connsiteY37" fmla="*/ 206203 h 361975"/>
                <a:gd name="connsiteX38" fmla="*/ 95210 w 362948"/>
                <a:gd name="connsiteY38" fmla="*/ 206203 h 361975"/>
                <a:gd name="connsiteX39" fmla="*/ 88820 w 362948"/>
                <a:gd name="connsiteY39" fmla="*/ 199819 h 361975"/>
                <a:gd name="connsiteX40" fmla="*/ 95210 w 362948"/>
                <a:gd name="connsiteY40" fmla="*/ 193435 h 361975"/>
                <a:gd name="connsiteX41" fmla="*/ 122687 w 362948"/>
                <a:gd name="connsiteY41" fmla="*/ 193435 h 361975"/>
                <a:gd name="connsiteX42" fmla="*/ 122687 w 362948"/>
                <a:gd name="connsiteY42" fmla="*/ 173644 h 361975"/>
                <a:gd name="connsiteX43" fmla="*/ 129077 w 362948"/>
                <a:gd name="connsiteY43" fmla="*/ 167260 h 361975"/>
                <a:gd name="connsiteX44" fmla="*/ 135467 w 362948"/>
                <a:gd name="connsiteY44" fmla="*/ 173644 h 361975"/>
                <a:gd name="connsiteX45" fmla="*/ 135467 w 362948"/>
                <a:gd name="connsiteY45" fmla="*/ 193435 h 361975"/>
                <a:gd name="connsiteX46" fmla="*/ 157192 w 362948"/>
                <a:gd name="connsiteY46" fmla="*/ 193435 h 361975"/>
                <a:gd name="connsiteX47" fmla="*/ 157192 w 362948"/>
                <a:gd name="connsiteY47" fmla="*/ 173644 h 361975"/>
                <a:gd name="connsiteX48" fmla="*/ 163582 w 362948"/>
                <a:gd name="connsiteY48" fmla="*/ 167260 h 361975"/>
                <a:gd name="connsiteX49" fmla="*/ 169972 w 362948"/>
                <a:gd name="connsiteY49" fmla="*/ 173644 h 361975"/>
                <a:gd name="connsiteX50" fmla="*/ 169972 w 362948"/>
                <a:gd name="connsiteY50" fmla="*/ 193435 h 361975"/>
                <a:gd name="connsiteX51" fmla="*/ 191698 w 362948"/>
                <a:gd name="connsiteY51" fmla="*/ 193435 h 361975"/>
                <a:gd name="connsiteX52" fmla="*/ 191698 w 362948"/>
                <a:gd name="connsiteY52" fmla="*/ 173644 h 361975"/>
                <a:gd name="connsiteX53" fmla="*/ 198088 w 362948"/>
                <a:gd name="connsiteY53" fmla="*/ 167260 h 361975"/>
                <a:gd name="connsiteX54" fmla="*/ 204478 w 362948"/>
                <a:gd name="connsiteY54" fmla="*/ 173644 h 361975"/>
                <a:gd name="connsiteX55" fmla="*/ 204478 w 362948"/>
                <a:gd name="connsiteY55" fmla="*/ 193435 h 361975"/>
                <a:gd name="connsiteX56" fmla="*/ 226204 w 362948"/>
                <a:gd name="connsiteY56" fmla="*/ 193435 h 361975"/>
                <a:gd name="connsiteX57" fmla="*/ 226204 w 362948"/>
                <a:gd name="connsiteY57" fmla="*/ 173644 h 361975"/>
                <a:gd name="connsiteX58" fmla="*/ 232594 w 362948"/>
                <a:gd name="connsiteY58" fmla="*/ 167260 h 361975"/>
                <a:gd name="connsiteX59" fmla="*/ 238984 w 362948"/>
                <a:gd name="connsiteY59" fmla="*/ 173644 h 361975"/>
                <a:gd name="connsiteX60" fmla="*/ 238984 w 362948"/>
                <a:gd name="connsiteY60" fmla="*/ 193435 h 361975"/>
                <a:gd name="connsiteX61" fmla="*/ 266460 w 362948"/>
                <a:gd name="connsiteY61" fmla="*/ 193435 h 361975"/>
                <a:gd name="connsiteX62" fmla="*/ 273489 w 362948"/>
                <a:gd name="connsiteY62" fmla="*/ 199819 h 361975"/>
                <a:gd name="connsiteX63" fmla="*/ 253041 w 362948"/>
                <a:gd name="connsiteY63" fmla="*/ 155131 h 361975"/>
                <a:gd name="connsiteX64" fmla="*/ 246651 w 362948"/>
                <a:gd name="connsiteY64" fmla="*/ 161515 h 361975"/>
                <a:gd name="connsiteX65" fmla="*/ 116297 w 362948"/>
                <a:gd name="connsiteY65" fmla="*/ 161515 h 361975"/>
                <a:gd name="connsiteX66" fmla="*/ 109907 w 362948"/>
                <a:gd name="connsiteY66" fmla="*/ 155131 h 361975"/>
                <a:gd name="connsiteX67" fmla="*/ 116297 w 362948"/>
                <a:gd name="connsiteY67" fmla="*/ 148747 h 361975"/>
                <a:gd name="connsiteX68" fmla="*/ 124604 w 362948"/>
                <a:gd name="connsiteY68" fmla="*/ 148747 h 361975"/>
                <a:gd name="connsiteX69" fmla="*/ 175084 w 362948"/>
                <a:gd name="connsiteY69" fmla="*/ 107889 h 361975"/>
                <a:gd name="connsiteX70" fmla="*/ 175084 w 362948"/>
                <a:gd name="connsiteY70" fmla="*/ 87461 h 361975"/>
                <a:gd name="connsiteX71" fmla="*/ 181474 w 362948"/>
                <a:gd name="connsiteY71" fmla="*/ 81077 h 361975"/>
                <a:gd name="connsiteX72" fmla="*/ 187864 w 362948"/>
                <a:gd name="connsiteY72" fmla="*/ 87461 h 361975"/>
                <a:gd name="connsiteX73" fmla="*/ 187864 w 362948"/>
                <a:gd name="connsiteY73" fmla="*/ 107889 h 361975"/>
                <a:gd name="connsiteX74" fmla="*/ 238345 w 362948"/>
                <a:gd name="connsiteY74" fmla="*/ 148747 h 361975"/>
                <a:gd name="connsiteX75" fmla="*/ 246651 w 362948"/>
                <a:gd name="connsiteY75" fmla="*/ 148747 h 361975"/>
                <a:gd name="connsiteX76" fmla="*/ 253041 w 362948"/>
                <a:gd name="connsiteY76" fmla="*/ 155131 h 361975"/>
                <a:gd name="connsiteX77" fmla="*/ 362948 w 362948"/>
                <a:gd name="connsiteY77" fmla="*/ 181305 h 361975"/>
                <a:gd name="connsiteX78" fmla="*/ 181474 w 362948"/>
                <a:gd name="connsiteY78" fmla="*/ 0 h 361975"/>
                <a:gd name="connsiteX79" fmla="*/ 0 w 362948"/>
                <a:gd name="connsiteY79" fmla="*/ 180667 h 361975"/>
                <a:gd name="connsiteX80" fmla="*/ 181474 w 362948"/>
                <a:gd name="connsiteY80" fmla="*/ 361972 h 361975"/>
                <a:gd name="connsiteX81" fmla="*/ 181474 w 362948"/>
                <a:gd name="connsiteY81" fmla="*/ 361972 h 361975"/>
                <a:gd name="connsiteX82" fmla="*/ 362948 w 362948"/>
                <a:gd name="connsiteY82" fmla="*/ 181305 h 361975"/>
                <a:gd name="connsiteX83" fmla="*/ 362948 w 362948"/>
                <a:gd name="connsiteY83" fmla="*/ 181305 h 3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62948" h="361975">
                  <a:moveTo>
                    <a:pt x="138022" y="148747"/>
                  </a:moveTo>
                  <a:lnTo>
                    <a:pt x="224926" y="148747"/>
                  </a:lnTo>
                  <a:cubicBezTo>
                    <a:pt x="214702" y="124488"/>
                    <a:pt x="187225" y="113635"/>
                    <a:pt x="163582" y="123211"/>
                  </a:cubicBezTo>
                  <a:cubicBezTo>
                    <a:pt x="151441" y="128318"/>
                    <a:pt x="142496" y="137256"/>
                    <a:pt x="138022" y="148747"/>
                  </a:cubicBezTo>
                  <a:moveTo>
                    <a:pt x="283713" y="275150"/>
                  </a:moveTo>
                  <a:cubicBezTo>
                    <a:pt x="283713" y="278980"/>
                    <a:pt x="281157" y="281534"/>
                    <a:pt x="277323" y="281534"/>
                  </a:cubicBezTo>
                  <a:lnTo>
                    <a:pt x="85625" y="281534"/>
                  </a:lnTo>
                  <a:cubicBezTo>
                    <a:pt x="81791" y="281534"/>
                    <a:pt x="79235" y="278980"/>
                    <a:pt x="79235" y="275150"/>
                  </a:cubicBezTo>
                  <a:cubicBezTo>
                    <a:pt x="79235" y="271319"/>
                    <a:pt x="81791" y="268766"/>
                    <a:pt x="85625" y="268766"/>
                  </a:cubicBezTo>
                  <a:lnTo>
                    <a:pt x="100322" y="268766"/>
                  </a:lnTo>
                  <a:lnTo>
                    <a:pt x="100322" y="219609"/>
                  </a:lnTo>
                  <a:cubicBezTo>
                    <a:pt x="100322" y="215779"/>
                    <a:pt x="102878" y="213225"/>
                    <a:pt x="106712" y="213225"/>
                  </a:cubicBezTo>
                  <a:cubicBezTo>
                    <a:pt x="110546" y="213225"/>
                    <a:pt x="113102" y="215779"/>
                    <a:pt x="113102" y="219609"/>
                  </a:cubicBezTo>
                  <a:lnTo>
                    <a:pt x="113102" y="268766"/>
                  </a:lnTo>
                  <a:lnTo>
                    <a:pt x="137384" y="268766"/>
                  </a:lnTo>
                  <a:lnTo>
                    <a:pt x="137384" y="219609"/>
                  </a:lnTo>
                  <a:cubicBezTo>
                    <a:pt x="137384" y="215779"/>
                    <a:pt x="139940" y="213225"/>
                    <a:pt x="143774" y="213225"/>
                  </a:cubicBezTo>
                  <a:cubicBezTo>
                    <a:pt x="147607" y="213225"/>
                    <a:pt x="150164" y="215779"/>
                    <a:pt x="150164" y="219609"/>
                  </a:cubicBezTo>
                  <a:lnTo>
                    <a:pt x="150164" y="268766"/>
                  </a:lnTo>
                  <a:lnTo>
                    <a:pt x="174445" y="268766"/>
                  </a:lnTo>
                  <a:lnTo>
                    <a:pt x="174445" y="219609"/>
                  </a:lnTo>
                  <a:cubicBezTo>
                    <a:pt x="174445" y="215779"/>
                    <a:pt x="177001" y="213225"/>
                    <a:pt x="180835" y="213225"/>
                  </a:cubicBezTo>
                  <a:cubicBezTo>
                    <a:pt x="184669" y="213225"/>
                    <a:pt x="187225" y="215779"/>
                    <a:pt x="187225" y="219609"/>
                  </a:cubicBezTo>
                  <a:lnTo>
                    <a:pt x="187225" y="268766"/>
                  </a:lnTo>
                  <a:lnTo>
                    <a:pt x="211507" y="268766"/>
                  </a:lnTo>
                  <a:lnTo>
                    <a:pt x="211507" y="219609"/>
                  </a:lnTo>
                  <a:cubicBezTo>
                    <a:pt x="211507" y="215779"/>
                    <a:pt x="214063" y="213225"/>
                    <a:pt x="217897" y="213225"/>
                  </a:cubicBezTo>
                  <a:cubicBezTo>
                    <a:pt x="221731" y="213225"/>
                    <a:pt x="224287" y="215779"/>
                    <a:pt x="224287" y="219609"/>
                  </a:cubicBezTo>
                  <a:lnTo>
                    <a:pt x="224287" y="268766"/>
                  </a:lnTo>
                  <a:lnTo>
                    <a:pt x="248569" y="268766"/>
                  </a:lnTo>
                  <a:lnTo>
                    <a:pt x="248569" y="219609"/>
                  </a:lnTo>
                  <a:cubicBezTo>
                    <a:pt x="248569" y="215779"/>
                    <a:pt x="251124" y="213225"/>
                    <a:pt x="254958" y="213225"/>
                  </a:cubicBezTo>
                  <a:cubicBezTo>
                    <a:pt x="258792" y="213225"/>
                    <a:pt x="261348" y="215779"/>
                    <a:pt x="261348" y="219609"/>
                  </a:cubicBezTo>
                  <a:lnTo>
                    <a:pt x="261348" y="268766"/>
                  </a:lnTo>
                  <a:lnTo>
                    <a:pt x="277962" y="268766"/>
                  </a:lnTo>
                  <a:cubicBezTo>
                    <a:pt x="280518" y="268766"/>
                    <a:pt x="283713" y="271958"/>
                    <a:pt x="283713" y="275150"/>
                  </a:cubicBezTo>
                  <a:moveTo>
                    <a:pt x="273489" y="199819"/>
                  </a:moveTo>
                  <a:cubicBezTo>
                    <a:pt x="273489" y="203649"/>
                    <a:pt x="270933" y="206203"/>
                    <a:pt x="267099" y="206203"/>
                  </a:cubicBezTo>
                  <a:lnTo>
                    <a:pt x="95210" y="206203"/>
                  </a:lnTo>
                  <a:cubicBezTo>
                    <a:pt x="91376" y="206203"/>
                    <a:pt x="88820" y="203649"/>
                    <a:pt x="88820" y="199819"/>
                  </a:cubicBezTo>
                  <a:cubicBezTo>
                    <a:pt x="88820" y="195988"/>
                    <a:pt x="91376" y="193435"/>
                    <a:pt x="95210" y="193435"/>
                  </a:cubicBezTo>
                  <a:lnTo>
                    <a:pt x="122687" y="193435"/>
                  </a:lnTo>
                  <a:lnTo>
                    <a:pt x="122687" y="173644"/>
                  </a:lnTo>
                  <a:cubicBezTo>
                    <a:pt x="122687" y="169814"/>
                    <a:pt x="125243" y="167260"/>
                    <a:pt x="129077" y="167260"/>
                  </a:cubicBezTo>
                  <a:cubicBezTo>
                    <a:pt x="132911" y="167260"/>
                    <a:pt x="135467" y="169814"/>
                    <a:pt x="135467" y="173644"/>
                  </a:cubicBezTo>
                  <a:lnTo>
                    <a:pt x="135467" y="193435"/>
                  </a:lnTo>
                  <a:lnTo>
                    <a:pt x="157192" y="193435"/>
                  </a:lnTo>
                  <a:lnTo>
                    <a:pt x="157192" y="173644"/>
                  </a:lnTo>
                  <a:cubicBezTo>
                    <a:pt x="157192" y="169814"/>
                    <a:pt x="159748" y="167260"/>
                    <a:pt x="163582" y="167260"/>
                  </a:cubicBezTo>
                  <a:cubicBezTo>
                    <a:pt x="167416" y="167260"/>
                    <a:pt x="169972" y="169814"/>
                    <a:pt x="169972" y="173644"/>
                  </a:cubicBezTo>
                  <a:lnTo>
                    <a:pt x="169972" y="193435"/>
                  </a:lnTo>
                  <a:lnTo>
                    <a:pt x="191698" y="193435"/>
                  </a:lnTo>
                  <a:lnTo>
                    <a:pt x="191698" y="173644"/>
                  </a:lnTo>
                  <a:cubicBezTo>
                    <a:pt x="191698" y="169814"/>
                    <a:pt x="194254" y="167260"/>
                    <a:pt x="198088" y="167260"/>
                  </a:cubicBezTo>
                  <a:cubicBezTo>
                    <a:pt x="201922" y="167260"/>
                    <a:pt x="204478" y="169814"/>
                    <a:pt x="204478" y="173644"/>
                  </a:cubicBezTo>
                  <a:lnTo>
                    <a:pt x="204478" y="193435"/>
                  </a:lnTo>
                  <a:lnTo>
                    <a:pt x="226204" y="193435"/>
                  </a:lnTo>
                  <a:lnTo>
                    <a:pt x="226204" y="173644"/>
                  </a:lnTo>
                  <a:cubicBezTo>
                    <a:pt x="226204" y="169814"/>
                    <a:pt x="228760" y="167260"/>
                    <a:pt x="232594" y="167260"/>
                  </a:cubicBezTo>
                  <a:cubicBezTo>
                    <a:pt x="236428" y="167260"/>
                    <a:pt x="238984" y="169814"/>
                    <a:pt x="238984" y="173644"/>
                  </a:cubicBezTo>
                  <a:lnTo>
                    <a:pt x="238984" y="193435"/>
                  </a:lnTo>
                  <a:lnTo>
                    <a:pt x="266460" y="193435"/>
                  </a:lnTo>
                  <a:cubicBezTo>
                    <a:pt x="270933" y="193435"/>
                    <a:pt x="273489" y="196627"/>
                    <a:pt x="273489" y="199819"/>
                  </a:cubicBezTo>
                  <a:moveTo>
                    <a:pt x="253041" y="155131"/>
                  </a:moveTo>
                  <a:cubicBezTo>
                    <a:pt x="253041" y="158961"/>
                    <a:pt x="250485" y="161515"/>
                    <a:pt x="246651" y="161515"/>
                  </a:cubicBezTo>
                  <a:lnTo>
                    <a:pt x="116297" y="161515"/>
                  </a:lnTo>
                  <a:cubicBezTo>
                    <a:pt x="112463" y="161515"/>
                    <a:pt x="109907" y="158961"/>
                    <a:pt x="109907" y="155131"/>
                  </a:cubicBezTo>
                  <a:cubicBezTo>
                    <a:pt x="109907" y="151300"/>
                    <a:pt x="112463" y="148747"/>
                    <a:pt x="116297" y="148747"/>
                  </a:cubicBezTo>
                  <a:lnTo>
                    <a:pt x="124604" y="148747"/>
                  </a:lnTo>
                  <a:cubicBezTo>
                    <a:pt x="131633" y="126403"/>
                    <a:pt x="151441" y="110443"/>
                    <a:pt x="175084" y="107889"/>
                  </a:cubicBezTo>
                  <a:lnTo>
                    <a:pt x="175084" y="87461"/>
                  </a:lnTo>
                  <a:cubicBezTo>
                    <a:pt x="175084" y="83630"/>
                    <a:pt x="177640" y="81077"/>
                    <a:pt x="181474" y="81077"/>
                  </a:cubicBezTo>
                  <a:cubicBezTo>
                    <a:pt x="185308" y="81077"/>
                    <a:pt x="187864" y="83630"/>
                    <a:pt x="187864" y="87461"/>
                  </a:cubicBezTo>
                  <a:lnTo>
                    <a:pt x="187864" y="107889"/>
                  </a:lnTo>
                  <a:cubicBezTo>
                    <a:pt x="211507" y="110443"/>
                    <a:pt x="230677" y="126403"/>
                    <a:pt x="238345" y="148747"/>
                  </a:cubicBezTo>
                  <a:lnTo>
                    <a:pt x="246651" y="148747"/>
                  </a:lnTo>
                  <a:cubicBezTo>
                    <a:pt x="249846" y="148747"/>
                    <a:pt x="253041" y="151939"/>
                    <a:pt x="253041" y="155131"/>
                  </a:cubicBezTo>
                  <a:moveTo>
                    <a:pt x="362948" y="181305"/>
                  </a:moveTo>
                  <a:cubicBezTo>
                    <a:pt x="362948" y="81077"/>
                    <a:pt x="281796" y="0"/>
                    <a:pt x="181474" y="0"/>
                  </a:cubicBezTo>
                  <a:cubicBezTo>
                    <a:pt x="81152" y="0"/>
                    <a:pt x="639" y="81077"/>
                    <a:pt x="0" y="180667"/>
                  </a:cubicBezTo>
                  <a:cubicBezTo>
                    <a:pt x="0" y="280895"/>
                    <a:pt x="81152" y="361972"/>
                    <a:pt x="181474" y="361972"/>
                  </a:cubicBezTo>
                  <a:cubicBezTo>
                    <a:pt x="181474" y="361972"/>
                    <a:pt x="181474" y="361972"/>
                    <a:pt x="181474" y="361972"/>
                  </a:cubicBezTo>
                  <a:cubicBezTo>
                    <a:pt x="281796" y="362610"/>
                    <a:pt x="362948" y="281534"/>
                    <a:pt x="362948" y="181305"/>
                  </a:cubicBezTo>
                  <a:cubicBezTo>
                    <a:pt x="362948" y="181944"/>
                    <a:pt x="362948" y="181305"/>
                    <a:pt x="362948" y="181305"/>
                  </a:cubicBezTo>
                </a:path>
              </a:pathLst>
            </a:custGeom>
            <a:solidFill>
              <a:schemeClr val="accent4">
                <a:lumMod val="40000"/>
                <a:lumOff val="60000"/>
              </a:schemeClr>
            </a:solidFill>
            <a:ln w="6390" cap="flat">
              <a:noFill/>
              <a:prstDash val="solid"/>
              <a:miter/>
            </a:ln>
          </p:spPr>
          <p:txBody>
            <a:bodyPr rtlCol="0" anchor="ctr"/>
            <a:lstStyle/>
            <a:p>
              <a:endParaRPr lang="en-US" sz="3200"/>
            </a:p>
          </p:txBody>
        </p:sp>
      </p:grpSp>
      <p:grpSp>
        <p:nvGrpSpPr>
          <p:cNvPr id="1074" name="Group 1073">
            <a:extLst>
              <a:ext uri="{FF2B5EF4-FFF2-40B4-BE49-F238E27FC236}">
                <a16:creationId xmlns:a16="http://schemas.microsoft.com/office/drawing/2014/main" id="{BF9F3FBE-6F4E-A356-6FAB-32C02CE9AF20}"/>
              </a:ext>
            </a:extLst>
          </p:cNvPr>
          <p:cNvGrpSpPr/>
          <p:nvPr/>
        </p:nvGrpSpPr>
        <p:grpSpPr>
          <a:xfrm>
            <a:off x="6102126" y="4382499"/>
            <a:ext cx="5063260" cy="701478"/>
            <a:chOff x="6102126" y="4339968"/>
            <a:chExt cx="5063260" cy="701478"/>
          </a:xfrm>
        </p:grpSpPr>
        <p:sp>
          <p:nvSpPr>
            <p:cNvPr id="18" name="Rectangle 17">
              <a:extLst>
                <a:ext uri="{FF2B5EF4-FFF2-40B4-BE49-F238E27FC236}">
                  <a16:creationId xmlns:a16="http://schemas.microsoft.com/office/drawing/2014/main" id="{83D789CA-E03F-4DEE-2358-BE3FA32C0F9D}"/>
                </a:ext>
              </a:extLst>
            </p:cNvPr>
            <p:cNvSpPr/>
            <p:nvPr/>
          </p:nvSpPr>
          <p:spPr bwMode="gray">
            <a:xfrm>
              <a:off x="6826921" y="4339968"/>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Supply Chain &amp; Sourcing</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The nuclear supply chain is complicated, international, and highly-regulated</a:t>
              </a:r>
            </a:p>
          </p:txBody>
        </p:sp>
        <p:grpSp>
          <p:nvGrpSpPr>
            <p:cNvPr id="19" name="Graphic 4">
              <a:extLst>
                <a:ext uri="{FF2B5EF4-FFF2-40B4-BE49-F238E27FC236}">
                  <a16:creationId xmlns:a16="http://schemas.microsoft.com/office/drawing/2014/main" id="{9B981AA3-2C37-CA10-B757-05F84CD3DA13}"/>
                </a:ext>
              </a:extLst>
            </p:cNvPr>
            <p:cNvGrpSpPr>
              <a:grpSpLocks noChangeAspect="1"/>
            </p:cNvGrpSpPr>
            <p:nvPr/>
          </p:nvGrpSpPr>
          <p:grpSpPr>
            <a:xfrm>
              <a:off x="6102126" y="4339968"/>
              <a:ext cx="489852" cy="489394"/>
              <a:chOff x="5099169" y="4793256"/>
              <a:chExt cx="362309" cy="361971"/>
            </a:xfrm>
            <a:solidFill>
              <a:schemeClr val="accent4">
                <a:lumMod val="40000"/>
                <a:lumOff val="60000"/>
              </a:schemeClr>
            </a:solidFill>
          </p:grpSpPr>
          <p:sp>
            <p:nvSpPr>
              <p:cNvPr id="44" name="Graphic 4">
                <a:extLst>
                  <a:ext uri="{FF2B5EF4-FFF2-40B4-BE49-F238E27FC236}">
                    <a16:creationId xmlns:a16="http://schemas.microsoft.com/office/drawing/2014/main" id="{5AC1A76A-6753-11F5-CA1F-2B8380D08DF3}"/>
                  </a:ext>
                </a:extLst>
              </p:cNvPr>
              <p:cNvSpPr/>
              <p:nvPr/>
            </p:nvSpPr>
            <p:spPr>
              <a:xfrm>
                <a:off x="5274893"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4" y="11491"/>
                      <a:pt x="0" y="8919"/>
                      <a:pt x="0" y="5746"/>
                    </a:cubicBezTo>
                    <a:cubicBezTo>
                      <a:pt x="0" y="2572"/>
                      <a:pt x="2574" y="0"/>
                      <a:pt x="5751" y="0"/>
                    </a:cubicBezTo>
                    <a:cubicBezTo>
                      <a:pt x="8927" y="0"/>
                      <a:pt x="11502" y="2572"/>
                      <a:pt x="11502" y="5746"/>
                    </a:cubicBezTo>
                    <a:close/>
                  </a:path>
                </a:pathLst>
              </a:custGeom>
              <a:grpFill/>
              <a:ln w="6390" cap="flat">
                <a:noFill/>
                <a:prstDash val="solid"/>
                <a:miter/>
              </a:ln>
            </p:spPr>
            <p:txBody>
              <a:bodyPr rtlCol="0" anchor="ctr"/>
              <a:lstStyle/>
              <a:p>
                <a:endParaRPr lang="en-US" sz="3200"/>
              </a:p>
            </p:txBody>
          </p:sp>
          <p:sp>
            <p:nvSpPr>
              <p:cNvPr id="50" name="Graphic 4">
                <a:extLst>
                  <a:ext uri="{FF2B5EF4-FFF2-40B4-BE49-F238E27FC236}">
                    <a16:creationId xmlns:a16="http://schemas.microsoft.com/office/drawing/2014/main" id="{C4C2D493-C00D-29C5-64C8-051A4594918F}"/>
                  </a:ext>
                </a:extLst>
              </p:cNvPr>
              <p:cNvSpPr/>
              <p:nvPr/>
            </p:nvSpPr>
            <p:spPr>
              <a:xfrm>
                <a:off x="5317705"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5" y="11491"/>
                      <a:pt x="0" y="8919"/>
                      <a:pt x="0" y="5746"/>
                    </a:cubicBezTo>
                    <a:cubicBezTo>
                      <a:pt x="0" y="2572"/>
                      <a:pt x="2575" y="0"/>
                      <a:pt x="5751" y="0"/>
                    </a:cubicBezTo>
                    <a:cubicBezTo>
                      <a:pt x="8927" y="0"/>
                      <a:pt x="11502" y="2572"/>
                      <a:pt x="11502" y="5746"/>
                    </a:cubicBezTo>
                    <a:close/>
                  </a:path>
                </a:pathLst>
              </a:custGeom>
              <a:grpFill/>
              <a:ln w="6390" cap="flat">
                <a:noFill/>
                <a:prstDash val="solid"/>
                <a:miter/>
              </a:ln>
            </p:spPr>
            <p:txBody>
              <a:bodyPr rtlCol="0" anchor="ctr"/>
              <a:lstStyle/>
              <a:p>
                <a:endParaRPr lang="en-US" sz="3200"/>
              </a:p>
            </p:txBody>
          </p:sp>
          <p:sp>
            <p:nvSpPr>
              <p:cNvPr id="51" name="Graphic 4">
                <a:extLst>
                  <a:ext uri="{FF2B5EF4-FFF2-40B4-BE49-F238E27FC236}">
                    <a16:creationId xmlns:a16="http://schemas.microsoft.com/office/drawing/2014/main" id="{FF674FF9-6E42-83AE-6503-27A824CD2400}"/>
                  </a:ext>
                </a:extLst>
              </p:cNvPr>
              <p:cNvSpPr/>
              <p:nvPr/>
            </p:nvSpPr>
            <p:spPr>
              <a:xfrm>
                <a:off x="5232080"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4" y="11491"/>
                      <a:pt x="0" y="8919"/>
                      <a:pt x="0" y="5746"/>
                    </a:cubicBezTo>
                    <a:cubicBezTo>
                      <a:pt x="0" y="2572"/>
                      <a:pt x="2574" y="0"/>
                      <a:pt x="5751" y="0"/>
                    </a:cubicBezTo>
                    <a:cubicBezTo>
                      <a:pt x="8927" y="0"/>
                      <a:pt x="11502" y="2572"/>
                      <a:pt x="11502" y="5746"/>
                    </a:cubicBezTo>
                    <a:close/>
                  </a:path>
                </a:pathLst>
              </a:custGeom>
              <a:grpFill/>
              <a:ln w="6390" cap="flat">
                <a:noFill/>
                <a:prstDash val="solid"/>
                <a:miter/>
              </a:ln>
            </p:spPr>
            <p:txBody>
              <a:bodyPr rtlCol="0" anchor="ctr"/>
              <a:lstStyle/>
              <a:p>
                <a:endParaRPr lang="en-US" sz="3200"/>
              </a:p>
            </p:txBody>
          </p:sp>
          <p:sp>
            <p:nvSpPr>
              <p:cNvPr id="52" name="Graphic 4">
                <a:extLst>
                  <a:ext uri="{FF2B5EF4-FFF2-40B4-BE49-F238E27FC236}">
                    <a16:creationId xmlns:a16="http://schemas.microsoft.com/office/drawing/2014/main" id="{663B1698-35C0-4663-801D-8E76061E7244}"/>
                  </a:ext>
                </a:extLst>
              </p:cNvPr>
              <p:cNvSpPr/>
              <p:nvPr/>
            </p:nvSpPr>
            <p:spPr>
              <a:xfrm>
                <a:off x="5189267"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5" y="11491"/>
                      <a:pt x="0" y="8919"/>
                      <a:pt x="0" y="5746"/>
                    </a:cubicBezTo>
                    <a:cubicBezTo>
                      <a:pt x="0" y="2572"/>
                      <a:pt x="2575" y="0"/>
                      <a:pt x="5751" y="0"/>
                    </a:cubicBezTo>
                    <a:cubicBezTo>
                      <a:pt x="8927" y="0"/>
                      <a:pt x="11502" y="2572"/>
                      <a:pt x="11502" y="5746"/>
                    </a:cubicBezTo>
                    <a:close/>
                  </a:path>
                </a:pathLst>
              </a:custGeom>
              <a:grpFill/>
              <a:ln w="6390" cap="flat">
                <a:noFill/>
                <a:prstDash val="solid"/>
                <a:miter/>
              </a:ln>
            </p:spPr>
            <p:txBody>
              <a:bodyPr rtlCol="0" anchor="ctr"/>
              <a:lstStyle/>
              <a:p>
                <a:endParaRPr lang="en-US" sz="3200"/>
              </a:p>
            </p:txBody>
          </p:sp>
          <p:sp>
            <p:nvSpPr>
              <p:cNvPr id="53" name="Graphic 4">
                <a:extLst>
                  <a:ext uri="{FF2B5EF4-FFF2-40B4-BE49-F238E27FC236}">
                    <a16:creationId xmlns:a16="http://schemas.microsoft.com/office/drawing/2014/main" id="{E5D8B5B2-3060-E00C-DC43-3BBF513E3815}"/>
                  </a:ext>
                </a:extLst>
              </p:cNvPr>
              <p:cNvSpPr/>
              <p:nvPr/>
            </p:nvSpPr>
            <p:spPr>
              <a:xfrm>
                <a:off x="5360518" y="5009574"/>
                <a:ext cx="11501" cy="10951"/>
              </a:xfrm>
              <a:custGeom>
                <a:avLst/>
                <a:gdLst>
                  <a:gd name="connsiteX0" fmla="*/ 5751 w 11501"/>
                  <a:gd name="connsiteY0" fmla="*/ 98 h 10951"/>
                  <a:gd name="connsiteX1" fmla="*/ 0 w 11501"/>
                  <a:gd name="connsiteY1" fmla="*/ 5206 h 10951"/>
                  <a:gd name="connsiteX2" fmla="*/ 5112 w 11501"/>
                  <a:gd name="connsiteY2" fmla="*/ 10951 h 10951"/>
                  <a:gd name="connsiteX3" fmla="*/ 6390 w 11501"/>
                  <a:gd name="connsiteY3" fmla="*/ 10951 h 10951"/>
                  <a:gd name="connsiteX4" fmla="*/ 11502 w 11501"/>
                  <a:gd name="connsiteY4" fmla="*/ 5844 h 10951"/>
                  <a:gd name="connsiteX5" fmla="*/ 5751 w 11501"/>
                  <a:gd name="connsiteY5" fmla="*/ 98 h 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1" h="10951">
                    <a:moveTo>
                      <a:pt x="5751" y="98"/>
                    </a:moveTo>
                    <a:cubicBezTo>
                      <a:pt x="2556" y="-540"/>
                      <a:pt x="0" y="2014"/>
                      <a:pt x="0" y="5206"/>
                    </a:cubicBezTo>
                    <a:cubicBezTo>
                      <a:pt x="0" y="8398"/>
                      <a:pt x="1917" y="10951"/>
                      <a:pt x="5112" y="10951"/>
                    </a:cubicBezTo>
                    <a:cubicBezTo>
                      <a:pt x="5751" y="10951"/>
                      <a:pt x="5751" y="10951"/>
                      <a:pt x="6390" y="10951"/>
                    </a:cubicBezTo>
                    <a:cubicBezTo>
                      <a:pt x="9585" y="10951"/>
                      <a:pt x="11502" y="8398"/>
                      <a:pt x="11502" y="5844"/>
                    </a:cubicBezTo>
                    <a:cubicBezTo>
                      <a:pt x="10863" y="2652"/>
                      <a:pt x="8307" y="98"/>
                      <a:pt x="5751" y="98"/>
                    </a:cubicBezTo>
                    <a:close/>
                  </a:path>
                </a:pathLst>
              </a:custGeom>
              <a:grpFill/>
              <a:ln w="6390" cap="flat">
                <a:noFill/>
                <a:prstDash val="solid"/>
                <a:miter/>
              </a:ln>
            </p:spPr>
            <p:txBody>
              <a:bodyPr rtlCol="0" anchor="ctr"/>
              <a:lstStyle/>
              <a:p>
                <a:endParaRPr lang="en-US" sz="3200"/>
              </a:p>
            </p:txBody>
          </p:sp>
          <p:sp>
            <p:nvSpPr>
              <p:cNvPr id="57" name="Graphic 4">
                <a:extLst>
                  <a:ext uri="{FF2B5EF4-FFF2-40B4-BE49-F238E27FC236}">
                    <a16:creationId xmlns:a16="http://schemas.microsoft.com/office/drawing/2014/main" id="{0D763700-1096-5525-7A70-73C8CB951A1B}"/>
                  </a:ext>
                </a:extLst>
              </p:cNvPr>
              <p:cNvSpPr/>
              <p:nvPr/>
            </p:nvSpPr>
            <p:spPr>
              <a:xfrm>
                <a:off x="5199491" y="4911998"/>
                <a:ext cx="58787" cy="58732"/>
              </a:xfrm>
              <a:custGeom>
                <a:avLst/>
                <a:gdLst>
                  <a:gd name="connsiteX0" fmla="*/ 0 w 58787"/>
                  <a:gd name="connsiteY0" fmla="*/ 0 h 58732"/>
                  <a:gd name="connsiteX1" fmla="*/ 58788 w 58787"/>
                  <a:gd name="connsiteY1" fmla="*/ 0 h 58732"/>
                  <a:gd name="connsiteX2" fmla="*/ 58788 w 58787"/>
                  <a:gd name="connsiteY2" fmla="*/ 58733 h 58732"/>
                  <a:gd name="connsiteX3" fmla="*/ 0 w 58787"/>
                  <a:gd name="connsiteY3" fmla="*/ 58733 h 58732"/>
                </a:gdLst>
                <a:ahLst/>
                <a:cxnLst>
                  <a:cxn ang="0">
                    <a:pos x="connsiteX0" y="connsiteY0"/>
                  </a:cxn>
                  <a:cxn ang="0">
                    <a:pos x="connsiteX1" y="connsiteY1"/>
                  </a:cxn>
                  <a:cxn ang="0">
                    <a:pos x="connsiteX2" y="connsiteY2"/>
                  </a:cxn>
                  <a:cxn ang="0">
                    <a:pos x="connsiteX3" y="connsiteY3"/>
                  </a:cxn>
                </a:cxnLst>
                <a:rect l="l" t="t" r="r" b="b"/>
                <a:pathLst>
                  <a:path w="58787" h="58732">
                    <a:moveTo>
                      <a:pt x="0" y="0"/>
                    </a:moveTo>
                    <a:lnTo>
                      <a:pt x="58788" y="0"/>
                    </a:lnTo>
                    <a:lnTo>
                      <a:pt x="58788" y="58733"/>
                    </a:lnTo>
                    <a:lnTo>
                      <a:pt x="0" y="58733"/>
                    </a:lnTo>
                    <a:close/>
                  </a:path>
                </a:pathLst>
              </a:custGeom>
              <a:grpFill/>
              <a:ln w="6390" cap="flat">
                <a:noFill/>
                <a:prstDash val="solid"/>
                <a:miter/>
              </a:ln>
            </p:spPr>
            <p:txBody>
              <a:bodyPr rtlCol="0" anchor="ctr"/>
              <a:lstStyle/>
              <a:p>
                <a:endParaRPr lang="en-US" sz="3200"/>
              </a:p>
            </p:txBody>
          </p:sp>
          <p:sp>
            <p:nvSpPr>
              <p:cNvPr id="58" name="Graphic 4">
                <a:extLst>
                  <a:ext uri="{FF2B5EF4-FFF2-40B4-BE49-F238E27FC236}">
                    <a16:creationId xmlns:a16="http://schemas.microsoft.com/office/drawing/2014/main" id="{AE21AD2B-32AA-1358-A698-FD7B28465683}"/>
                  </a:ext>
                </a:extLst>
              </p:cNvPr>
              <p:cNvSpPr/>
              <p:nvPr/>
            </p:nvSpPr>
            <p:spPr>
              <a:xfrm>
                <a:off x="5099169" y="4793256"/>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307356 w 362309"/>
                  <a:gd name="connsiteY7" fmla="*/ 233654 h 361971"/>
                  <a:gd name="connsiteX8" fmla="*/ 285630 w 362309"/>
                  <a:gd name="connsiteY8" fmla="*/ 255359 h 361971"/>
                  <a:gd name="connsiteX9" fmla="*/ 285630 w 362309"/>
                  <a:gd name="connsiteY9" fmla="*/ 255359 h 361971"/>
                  <a:gd name="connsiteX10" fmla="*/ 76679 w 362309"/>
                  <a:gd name="connsiteY10" fmla="*/ 255359 h 361971"/>
                  <a:gd name="connsiteX11" fmla="*/ 54953 w 362309"/>
                  <a:gd name="connsiteY11" fmla="*/ 233654 h 361971"/>
                  <a:gd name="connsiteX12" fmla="*/ 54953 w 362309"/>
                  <a:gd name="connsiteY12" fmla="*/ 233654 h 361971"/>
                  <a:gd name="connsiteX13" fmla="*/ 54953 w 362309"/>
                  <a:gd name="connsiteY13" fmla="*/ 210033 h 361971"/>
                  <a:gd name="connsiteX14" fmla="*/ 76679 w 362309"/>
                  <a:gd name="connsiteY14" fmla="*/ 187689 h 361971"/>
                  <a:gd name="connsiteX15" fmla="*/ 89459 w 362309"/>
                  <a:gd name="connsiteY15" fmla="*/ 187689 h 361971"/>
                  <a:gd name="connsiteX16" fmla="*/ 87542 w 362309"/>
                  <a:gd name="connsiteY16" fmla="*/ 183220 h 361971"/>
                  <a:gd name="connsiteX17" fmla="*/ 87542 w 362309"/>
                  <a:gd name="connsiteY17" fmla="*/ 111720 h 361971"/>
                  <a:gd name="connsiteX18" fmla="*/ 93932 w 362309"/>
                  <a:gd name="connsiteY18" fmla="*/ 105336 h 361971"/>
                  <a:gd name="connsiteX19" fmla="*/ 166138 w 362309"/>
                  <a:gd name="connsiteY19" fmla="*/ 105336 h 361971"/>
                  <a:gd name="connsiteX20" fmla="*/ 172528 w 362309"/>
                  <a:gd name="connsiteY20" fmla="*/ 111720 h 361971"/>
                  <a:gd name="connsiteX21" fmla="*/ 172528 w 362309"/>
                  <a:gd name="connsiteY21" fmla="*/ 183859 h 361971"/>
                  <a:gd name="connsiteX22" fmla="*/ 170611 w 362309"/>
                  <a:gd name="connsiteY22" fmla="*/ 188327 h 361971"/>
                  <a:gd name="connsiteX23" fmla="*/ 192976 w 362309"/>
                  <a:gd name="connsiteY23" fmla="*/ 188327 h 361971"/>
                  <a:gd name="connsiteX24" fmla="*/ 191059 w 362309"/>
                  <a:gd name="connsiteY24" fmla="*/ 183859 h 361971"/>
                  <a:gd name="connsiteX25" fmla="*/ 191059 w 362309"/>
                  <a:gd name="connsiteY25" fmla="*/ 112358 h 361971"/>
                  <a:gd name="connsiteX26" fmla="*/ 197449 w 362309"/>
                  <a:gd name="connsiteY26" fmla="*/ 105974 h 361971"/>
                  <a:gd name="connsiteX27" fmla="*/ 268377 w 362309"/>
                  <a:gd name="connsiteY27" fmla="*/ 105974 h 361971"/>
                  <a:gd name="connsiteX28" fmla="*/ 274767 w 362309"/>
                  <a:gd name="connsiteY28" fmla="*/ 112358 h 361971"/>
                  <a:gd name="connsiteX29" fmla="*/ 274767 w 362309"/>
                  <a:gd name="connsiteY29" fmla="*/ 183859 h 361971"/>
                  <a:gd name="connsiteX30" fmla="*/ 272850 w 362309"/>
                  <a:gd name="connsiteY30" fmla="*/ 188327 h 361971"/>
                  <a:gd name="connsiteX31" fmla="*/ 285630 w 362309"/>
                  <a:gd name="connsiteY31" fmla="*/ 188327 h 361971"/>
                  <a:gd name="connsiteX32" fmla="*/ 307356 w 362309"/>
                  <a:gd name="connsiteY32" fmla="*/ 210671 h 361971"/>
                  <a:gd name="connsiteX33" fmla="*/ 307356 w 362309"/>
                  <a:gd name="connsiteY33" fmla="*/ 23365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2309" h="361971">
                    <a:moveTo>
                      <a:pt x="181474" y="0"/>
                    </a:moveTo>
                    <a:cubicBezTo>
                      <a:pt x="81152" y="0"/>
                      <a:pt x="0" y="81077"/>
                      <a:pt x="0" y="180667"/>
                    </a:cubicBezTo>
                    <a:cubicBezTo>
                      <a:pt x="0" y="280257"/>
                      <a:pt x="81152" y="361972"/>
                      <a:pt x="180835" y="361972"/>
                    </a:cubicBezTo>
                    <a:cubicBezTo>
                      <a:pt x="280518" y="361972"/>
                      <a:pt x="362310" y="280895"/>
                      <a:pt x="362310" y="181305"/>
                    </a:cubicBezTo>
                    <a:cubicBezTo>
                      <a:pt x="362310" y="181305"/>
                      <a:pt x="362310" y="181305"/>
                      <a:pt x="362310" y="181305"/>
                    </a:cubicBezTo>
                    <a:cubicBezTo>
                      <a:pt x="362310" y="80438"/>
                      <a:pt x="281157" y="0"/>
                      <a:pt x="181474" y="0"/>
                    </a:cubicBezTo>
                    <a:cubicBezTo>
                      <a:pt x="181474" y="0"/>
                      <a:pt x="181474" y="0"/>
                      <a:pt x="181474" y="0"/>
                    </a:cubicBezTo>
                    <a:close/>
                    <a:moveTo>
                      <a:pt x="307356" y="233654"/>
                    </a:moveTo>
                    <a:cubicBezTo>
                      <a:pt x="307356" y="245783"/>
                      <a:pt x="297771" y="255359"/>
                      <a:pt x="285630" y="255359"/>
                    </a:cubicBezTo>
                    <a:lnTo>
                      <a:pt x="285630" y="255359"/>
                    </a:lnTo>
                    <a:lnTo>
                      <a:pt x="76679" y="255359"/>
                    </a:lnTo>
                    <a:cubicBezTo>
                      <a:pt x="64538" y="255359"/>
                      <a:pt x="54953" y="245783"/>
                      <a:pt x="54953" y="233654"/>
                    </a:cubicBezTo>
                    <a:lnTo>
                      <a:pt x="54953" y="233654"/>
                    </a:lnTo>
                    <a:lnTo>
                      <a:pt x="54953" y="210033"/>
                    </a:lnTo>
                    <a:cubicBezTo>
                      <a:pt x="54953" y="197903"/>
                      <a:pt x="64538" y="188327"/>
                      <a:pt x="76679" y="187689"/>
                    </a:cubicBezTo>
                    <a:lnTo>
                      <a:pt x="89459" y="187689"/>
                    </a:lnTo>
                    <a:cubicBezTo>
                      <a:pt x="88181" y="186412"/>
                      <a:pt x="87542" y="185135"/>
                      <a:pt x="87542" y="183220"/>
                    </a:cubicBezTo>
                    <a:lnTo>
                      <a:pt x="87542" y="111720"/>
                    </a:lnTo>
                    <a:cubicBezTo>
                      <a:pt x="87542" y="107889"/>
                      <a:pt x="90098" y="105336"/>
                      <a:pt x="93932" y="105336"/>
                    </a:cubicBezTo>
                    <a:lnTo>
                      <a:pt x="166138" y="105336"/>
                    </a:lnTo>
                    <a:cubicBezTo>
                      <a:pt x="169972" y="105336"/>
                      <a:pt x="172528" y="107889"/>
                      <a:pt x="172528" y="111720"/>
                    </a:cubicBezTo>
                    <a:lnTo>
                      <a:pt x="172528" y="183859"/>
                    </a:lnTo>
                    <a:cubicBezTo>
                      <a:pt x="172528" y="185774"/>
                      <a:pt x="171889" y="187051"/>
                      <a:pt x="170611" y="188327"/>
                    </a:cubicBezTo>
                    <a:lnTo>
                      <a:pt x="192976" y="188327"/>
                    </a:lnTo>
                    <a:cubicBezTo>
                      <a:pt x="191698" y="187051"/>
                      <a:pt x="191059" y="185774"/>
                      <a:pt x="191059" y="183859"/>
                    </a:cubicBezTo>
                    <a:lnTo>
                      <a:pt x="191059" y="112358"/>
                    </a:lnTo>
                    <a:cubicBezTo>
                      <a:pt x="191059" y="108528"/>
                      <a:pt x="193615" y="105974"/>
                      <a:pt x="197449" y="105974"/>
                    </a:cubicBezTo>
                    <a:lnTo>
                      <a:pt x="268377" y="105974"/>
                    </a:lnTo>
                    <a:cubicBezTo>
                      <a:pt x="272211" y="105974"/>
                      <a:pt x="274767" y="108528"/>
                      <a:pt x="274767" y="112358"/>
                    </a:cubicBezTo>
                    <a:lnTo>
                      <a:pt x="274767" y="183859"/>
                    </a:lnTo>
                    <a:cubicBezTo>
                      <a:pt x="274767" y="185774"/>
                      <a:pt x="274128" y="187051"/>
                      <a:pt x="272850" y="188327"/>
                    </a:cubicBezTo>
                    <a:lnTo>
                      <a:pt x="285630" y="188327"/>
                    </a:lnTo>
                    <a:cubicBezTo>
                      <a:pt x="297771" y="188327"/>
                      <a:pt x="307356" y="197903"/>
                      <a:pt x="307356" y="210671"/>
                    </a:cubicBezTo>
                    <a:lnTo>
                      <a:pt x="307356" y="233654"/>
                    </a:lnTo>
                    <a:close/>
                  </a:path>
                </a:pathLst>
              </a:custGeom>
              <a:grpFill/>
              <a:ln w="6390" cap="flat">
                <a:noFill/>
                <a:prstDash val="solid"/>
                <a:miter/>
              </a:ln>
            </p:spPr>
            <p:txBody>
              <a:bodyPr rtlCol="0" anchor="ctr"/>
              <a:lstStyle/>
              <a:p>
                <a:endParaRPr lang="en-US" sz="3200"/>
              </a:p>
            </p:txBody>
          </p:sp>
          <p:sp>
            <p:nvSpPr>
              <p:cNvPr id="59" name="Graphic 4">
                <a:extLst>
                  <a:ext uri="{FF2B5EF4-FFF2-40B4-BE49-F238E27FC236}">
                    <a16:creationId xmlns:a16="http://schemas.microsoft.com/office/drawing/2014/main" id="{AA7DECCC-6CA7-6F5E-4F0A-F7BCE76B3FFC}"/>
                  </a:ext>
                </a:extLst>
              </p:cNvPr>
              <p:cNvSpPr/>
              <p:nvPr/>
            </p:nvSpPr>
            <p:spPr>
              <a:xfrm>
                <a:off x="5166902" y="4994352"/>
                <a:ext cx="226273" cy="42134"/>
              </a:xfrm>
              <a:custGeom>
                <a:avLst/>
                <a:gdLst>
                  <a:gd name="connsiteX0" fmla="*/ 217897 w 226273"/>
                  <a:gd name="connsiteY0" fmla="*/ 0 h 42134"/>
                  <a:gd name="connsiteX1" fmla="*/ 8946 w 226273"/>
                  <a:gd name="connsiteY1" fmla="*/ 0 h 42134"/>
                  <a:gd name="connsiteX2" fmla="*/ 0 w 226273"/>
                  <a:gd name="connsiteY2" fmla="*/ 9576 h 42134"/>
                  <a:gd name="connsiteX3" fmla="*/ 0 w 226273"/>
                  <a:gd name="connsiteY3" fmla="*/ 33197 h 42134"/>
                  <a:gd name="connsiteX4" fmla="*/ 8946 w 226273"/>
                  <a:gd name="connsiteY4" fmla="*/ 42134 h 42134"/>
                  <a:gd name="connsiteX5" fmla="*/ 217258 w 226273"/>
                  <a:gd name="connsiteY5" fmla="*/ 42134 h 42134"/>
                  <a:gd name="connsiteX6" fmla="*/ 226204 w 226273"/>
                  <a:gd name="connsiteY6" fmla="*/ 33197 h 42134"/>
                  <a:gd name="connsiteX7" fmla="*/ 226204 w 226273"/>
                  <a:gd name="connsiteY7" fmla="*/ 33197 h 42134"/>
                  <a:gd name="connsiteX8" fmla="*/ 226204 w 226273"/>
                  <a:gd name="connsiteY8" fmla="*/ 9576 h 42134"/>
                  <a:gd name="connsiteX9" fmla="*/ 217897 w 226273"/>
                  <a:gd name="connsiteY9" fmla="*/ 0 h 42134"/>
                  <a:gd name="connsiteX10" fmla="*/ 217897 w 226273"/>
                  <a:gd name="connsiteY10" fmla="*/ 0 h 42134"/>
                  <a:gd name="connsiteX11" fmla="*/ 28116 w 226273"/>
                  <a:gd name="connsiteY11" fmla="*/ 38942 h 42134"/>
                  <a:gd name="connsiteX12" fmla="*/ 9585 w 226273"/>
                  <a:gd name="connsiteY12" fmla="*/ 20429 h 42134"/>
                  <a:gd name="connsiteX13" fmla="*/ 28116 w 226273"/>
                  <a:gd name="connsiteY13" fmla="*/ 1915 h 42134"/>
                  <a:gd name="connsiteX14" fmla="*/ 46647 w 226273"/>
                  <a:gd name="connsiteY14" fmla="*/ 20429 h 42134"/>
                  <a:gd name="connsiteX15" fmla="*/ 46647 w 226273"/>
                  <a:gd name="connsiteY15" fmla="*/ 20429 h 42134"/>
                  <a:gd name="connsiteX16" fmla="*/ 28116 w 226273"/>
                  <a:gd name="connsiteY16" fmla="*/ 38942 h 42134"/>
                  <a:gd name="connsiteX17" fmla="*/ 70929 w 226273"/>
                  <a:gd name="connsiteY17" fmla="*/ 38942 h 42134"/>
                  <a:gd name="connsiteX18" fmla="*/ 52398 w 226273"/>
                  <a:gd name="connsiteY18" fmla="*/ 20429 h 42134"/>
                  <a:gd name="connsiteX19" fmla="*/ 70929 w 226273"/>
                  <a:gd name="connsiteY19" fmla="*/ 1915 h 42134"/>
                  <a:gd name="connsiteX20" fmla="*/ 89459 w 226273"/>
                  <a:gd name="connsiteY20" fmla="*/ 20429 h 42134"/>
                  <a:gd name="connsiteX21" fmla="*/ 89459 w 226273"/>
                  <a:gd name="connsiteY21" fmla="*/ 20429 h 42134"/>
                  <a:gd name="connsiteX22" fmla="*/ 70929 w 226273"/>
                  <a:gd name="connsiteY22" fmla="*/ 38942 h 42134"/>
                  <a:gd name="connsiteX23" fmla="*/ 70929 w 226273"/>
                  <a:gd name="connsiteY23" fmla="*/ 38942 h 42134"/>
                  <a:gd name="connsiteX24" fmla="*/ 70929 w 226273"/>
                  <a:gd name="connsiteY24" fmla="*/ 38942 h 42134"/>
                  <a:gd name="connsiteX25" fmla="*/ 113741 w 226273"/>
                  <a:gd name="connsiteY25" fmla="*/ 38942 h 42134"/>
                  <a:gd name="connsiteX26" fmla="*/ 95210 w 226273"/>
                  <a:gd name="connsiteY26" fmla="*/ 20429 h 42134"/>
                  <a:gd name="connsiteX27" fmla="*/ 113741 w 226273"/>
                  <a:gd name="connsiteY27" fmla="*/ 1915 h 42134"/>
                  <a:gd name="connsiteX28" fmla="*/ 132272 w 226273"/>
                  <a:gd name="connsiteY28" fmla="*/ 20429 h 42134"/>
                  <a:gd name="connsiteX29" fmla="*/ 132272 w 226273"/>
                  <a:gd name="connsiteY29" fmla="*/ 20429 h 42134"/>
                  <a:gd name="connsiteX30" fmla="*/ 113741 w 226273"/>
                  <a:gd name="connsiteY30" fmla="*/ 38942 h 42134"/>
                  <a:gd name="connsiteX31" fmla="*/ 113741 w 226273"/>
                  <a:gd name="connsiteY31" fmla="*/ 38942 h 42134"/>
                  <a:gd name="connsiteX32" fmla="*/ 113741 w 226273"/>
                  <a:gd name="connsiteY32" fmla="*/ 38942 h 42134"/>
                  <a:gd name="connsiteX33" fmla="*/ 156553 w 226273"/>
                  <a:gd name="connsiteY33" fmla="*/ 38942 h 42134"/>
                  <a:gd name="connsiteX34" fmla="*/ 138023 w 226273"/>
                  <a:gd name="connsiteY34" fmla="*/ 21067 h 42134"/>
                  <a:gd name="connsiteX35" fmla="*/ 155915 w 226273"/>
                  <a:gd name="connsiteY35" fmla="*/ 2553 h 42134"/>
                  <a:gd name="connsiteX36" fmla="*/ 174446 w 226273"/>
                  <a:gd name="connsiteY36" fmla="*/ 20429 h 42134"/>
                  <a:gd name="connsiteX37" fmla="*/ 174446 w 226273"/>
                  <a:gd name="connsiteY37" fmla="*/ 20429 h 42134"/>
                  <a:gd name="connsiteX38" fmla="*/ 156553 w 226273"/>
                  <a:gd name="connsiteY38" fmla="*/ 38942 h 42134"/>
                  <a:gd name="connsiteX39" fmla="*/ 156553 w 226273"/>
                  <a:gd name="connsiteY39" fmla="*/ 38942 h 42134"/>
                  <a:gd name="connsiteX40" fmla="*/ 199366 w 226273"/>
                  <a:gd name="connsiteY40" fmla="*/ 38942 h 42134"/>
                  <a:gd name="connsiteX41" fmla="*/ 180836 w 226273"/>
                  <a:gd name="connsiteY41" fmla="*/ 21067 h 42134"/>
                  <a:gd name="connsiteX42" fmla="*/ 198727 w 226273"/>
                  <a:gd name="connsiteY42" fmla="*/ 2553 h 42134"/>
                  <a:gd name="connsiteX43" fmla="*/ 217258 w 226273"/>
                  <a:gd name="connsiteY43" fmla="*/ 20429 h 42134"/>
                  <a:gd name="connsiteX44" fmla="*/ 217258 w 226273"/>
                  <a:gd name="connsiteY44" fmla="*/ 21067 h 42134"/>
                  <a:gd name="connsiteX45" fmla="*/ 199366 w 226273"/>
                  <a:gd name="connsiteY45" fmla="*/ 38942 h 42134"/>
                  <a:gd name="connsiteX46" fmla="*/ 199366 w 226273"/>
                  <a:gd name="connsiteY46" fmla="*/ 38942 h 4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6273" h="42134">
                    <a:moveTo>
                      <a:pt x="217897" y="0"/>
                    </a:moveTo>
                    <a:lnTo>
                      <a:pt x="8946" y="0"/>
                    </a:lnTo>
                    <a:cubicBezTo>
                      <a:pt x="3834" y="0"/>
                      <a:pt x="0" y="4469"/>
                      <a:pt x="0" y="9576"/>
                    </a:cubicBezTo>
                    <a:lnTo>
                      <a:pt x="0" y="33197"/>
                    </a:lnTo>
                    <a:cubicBezTo>
                      <a:pt x="0" y="38304"/>
                      <a:pt x="3834" y="42134"/>
                      <a:pt x="8946" y="42134"/>
                    </a:cubicBezTo>
                    <a:lnTo>
                      <a:pt x="217258" y="42134"/>
                    </a:lnTo>
                    <a:cubicBezTo>
                      <a:pt x="222370" y="42134"/>
                      <a:pt x="226204" y="38304"/>
                      <a:pt x="226204" y="33197"/>
                    </a:cubicBezTo>
                    <a:lnTo>
                      <a:pt x="226204" y="33197"/>
                    </a:lnTo>
                    <a:lnTo>
                      <a:pt x="226204" y="9576"/>
                    </a:lnTo>
                    <a:cubicBezTo>
                      <a:pt x="226843" y="3830"/>
                      <a:pt x="223009" y="0"/>
                      <a:pt x="217897" y="0"/>
                    </a:cubicBezTo>
                    <a:cubicBezTo>
                      <a:pt x="217897" y="0"/>
                      <a:pt x="217897" y="0"/>
                      <a:pt x="217897" y="0"/>
                    </a:cubicBezTo>
                    <a:close/>
                    <a:moveTo>
                      <a:pt x="28116" y="38942"/>
                    </a:moveTo>
                    <a:cubicBezTo>
                      <a:pt x="17892" y="38942"/>
                      <a:pt x="9585" y="30643"/>
                      <a:pt x="9585" y="20429"/>
                    </a:cubicBezTo>
                    <a:cubicBezTo>
                      <a:pt x="9585" y="10214"/>
                      <a:pt x="17892" y="1915"/>
                      <a:pt x="28116" y="1915"/>
                    </a:cubicBezTo>
                    <a:cubicBezTo>
                      <a:pt x="38340" y="1915"/>
                      <a:pt x="46647" y="10214"/>
                      <a:pt x="46647" y="20429"/>
                    </a:cubicBezTo>
                    <a:cubicBezTo>
                      <a:pt x="46647" y="20429"/>
                      <a:pt x="46647" y="20429"/>
                      <a:pt x="46647" y="20429"/>
                    </a:cubicBezTo>
                    <a:cubicBezTo>
                      <a:pt x="46647" y="30643"/>
                      <a:pt x="38340" y="38942"/>
                      <a:pt x="28116" y="38942"/>
                    </a:cubicBezTo>
                    <a:close/>
                    <a:moveTo>
                      <a:pt x="70929" y="38942"/>
                    </a:moveTo>
                    <a:cubicBezTo>
                      <a:pt x="60704" y="38942"/>
                      <a:pt x="52398" y="30643"/>
                      <a:pt x="52398" y="20429"/>
                    </a:cubicBezTo>
                    <a:cubicBezTo>
                      <a:pt x="52398" y="10214"/>
                      <a:pt x="60704" y="1915"/>
                      <a:pt x="70929" y="1915"/>
                    </a:cubicBezTo>
                    <a:cubicBezTo>
                      <a:pt x="81152" y="1915"/>
                      <a:pt x="89459" y="10214"/>
                      <a:pt x="89459" y="20429"/>
                    </a:cubicBezTo>
                    <a:cubicBezTo>
                      <a:pt x="89459" y="20429"/>
                      <a:pt x="89459" y="20429"/>
                      <a:pt x="89459" y="20429"/>
                    </a:cubicBezTo>
                    <a:cubicBezTo>
                      <a:pt x="88820" y="30643"/>
                      <a:pt x="81152" y="38942"/>
                      <a:pt x="70929" y="38942"/>
                    </a:cubicBezTo>
                    <a:lnTo>
                      <a:pt x="70929" y="38942"/>
                    </a:lnTo>
                    <a:lnTo>
                      <a:pt x="70929" y="38942"/>
                    </a:lnTo>
                    <a:close/>
                    <a:moveTo>
                      <a:pt x="113741" y="38942"/>
                    </a:moveTo>
                    <a:cubicBezTo>
                      <a:pt x="103517" y="38942"/>
                      <a:pt x="95210" y="30643"/>
                      <a:pt x="95210" y="20429"/>
                    </a:cubicBezTo>
                    <a:cubicBezTo>
                      <a:pt x="95210" y="10214"/>
                      <a:pt x="103517" y="1915"/>
                      <a:pt x="113741" y="1915"/>
                    </a:cubicBezTo>
                    <a:cubicBezTo>
                      <a:pt x="123965" y="1915"/>
                      <a:pt x="132272" y="10214"/>
                      <a:pt x="132272" y="20429"/>
                    </a:cubicBezTo>
                    <a:cubicBezTo>
                      <a:pt x="132272" y="20429"/>
                      <a:pt x="132272" y="20429"/>
                      <a:pt x="132272" y="20429"/>
                    </a:cubicBezTo>
                    <a:cubicBezTo>
                      <a:pt x="131633" y="30643"/>
                      <a:pt x="123326" y="38942"/>
                      <a:pt x="113741" y="38942"/>
                    </a:cubicBezTo>
                    <a:lnTo>
                      <a:pt x="113741" y="38942"/>
                    </a:lnTo>
                    <a:lnTo>
                      <a:pt x="113741" y="38942"/>
                    </a:lnTo>
                    <a:close/>
                    <a:moveTo>
                      <a:pt x="156553" y="38942"/>
                    </a:moveTo>
                    <a:cubicBezTo>
                      <a:pt x="146330" y="38942"/>
                      <a:pt x="138023" y="30643"/>
                      <a:pt x="138023" y="21067"/>
                    </a:cubicBezTo>
                    <a:cubicBezTo>
                      <a:pt x="138023" y="10853"/>
                      <a:pt x="146330" y="2553"/>
                      <a:pt x="155915" y="2553"/>
                    </a:cubicBezTo>
                    <a:cubicBezTo>
                      <a:pt x="166138" y="2553"/>
                      <a:pt x="174446" y="10853"/>
                      <a:pt x="174446" y="20429"/>
                    </a:cubicBezTo>
                    <a:cubicBezTo>
                      <a:pt x="174446" y="20429"/>
                      <a:pt x="174446" y="20429"/>
                      <a:pt x="174446" y="20429"/>
                    </a:cubicBezTo>
                    <a:cubicBezTo>
                      <a:pt x="174446" y="30643"/>
                      <a:pt x="166138" y="38942"/>
                      <a:pt x="156553" y="38942"/>
                    </a:cubicBezTo>
                    <a:lnTo>
                      <a:pt x="156553" y="38942"/>
                    </a:lnTo>
                    <a:close/>
                    <a:moveTo>
                      <a:pt x="199366" y="38942"/>
                    </a:moveTo>
                    <a:cubicBezTo>
                      <a:pt x="189142" y="38942"/>
                      <a:pt x="180836" y="30643"/>
                      <a:pt x="180836" y="21067"/>
                    </a:cubicBezTo>
                    <a:cubicBezTo>
                      <a:pt x="180836" y="10853"/>
                      <a:pt x="189142" y="2553"/>
                      <a:pt x="198727" y="2553"/>
                    </a:cubicBezTo>
                    <a:cubicBezTo>
                      <a:pt x="208951" y="2553"/>
                      <a:pt x="217258" y="10853"/>
                      <a:pt x="217258" y="20429"/>
                    </a:cubicBezTo>
                    <a:cubicBezTo>
                      <a:pt x="217258" y="20429"/>
                      <a:pt x="217258" y="20429"/>
                      <a:pt x="217258" y="21067"/>
                    </a:cubicBezTo>
                    <a:cubicBezTo>
                      <a:pt x="217258" y="31281"/>
                      <a:pt x="208951" y="38942"/>
                      <a:pt x="199366" y="38942"/>
                    </a:cubicBezTo>
                    <a:lnTo>
                      <a:pt x="199366" y="38942"/>
                    </a:lnTo>
                    <a:close/>
                  </a:path>
                </a:pathLst>
              </a:custGeom>
              <a:grpFill/>
              <a:ln w="6390" cap="flat">
                <a:noFill/>
                <a:prstDash val="solid"/>
                <a:miter/>
              </a:ln>
            </p:spPr>
            <p:txBody>
              <a:bodyPr rtlCol="0" anchor="ctr"/>
              <a:lstStyle/>
              <a:p>
                <a:endParaRPr lang="en-US" sz="3200"/>
              </a:p>
            </p:txBody>
          </p:sp>
          <p:sp>
            <p:nvSpPr>
              <p:cNvPr id="60" name="Graphic 4">
                <a:extLst>
                  <a:ext uri="{FF2B5EF4-FFF2-40B4-BE49-F238E27FC236}">
                    <a16:creationId xmlns:a16="http://schemas.microsoft.com/office/drawing/2014/main" id="{F2A2A8B6-B6CB-B18F-303A-C42E5B3C48AA}"/>
                  </a:ext>
                </a:extLst>
              </p:cNvPr>
              <p:cNvSpPr/>
              <p:nvPr/>
            </p:nvSpPr>
            <p:spPr>
              <a:xfrm>
                <a:off x="5302369" y="4911998"/>
                <a:ext cx="58787" cy="58732"/>
              </a:xfrm>
              <a:custGeom>
                <a:avLst/>
                <a:gdLst>
                  <a:gd name="connsiteX0" fmla="*/ 0 w 58787"/>
                  <a:gd name="connsiteY0" fmla="*/ 0 h 58732"/>
                  <a:gd name="connsiteX1" fmla="*/ 58787 w 58787"/>
                  <a:gd name="connsiteY1" fmla="*/ 0 h 58732"/>
                  <a:gd name="connsiteX2" fmla="*/ 58787 w 58787"/>
                  <a:gd name="connsiteY2" fmla="*/ 58733 h 58732"/>
                  <a:gd name="connsiteX3" fmla="*/ 0 w 58787"/>
                  <a:gd name="connsiteY3" fmla="*/ 58733 h 58732"/>
                </a:gdLst>
                <a:ahLst/>
                <a:cxnLst>
                  <a:cxn ang="0">
                    <a:pos x="connsiteX0" y="connsiteY0"/>
                  </a:cxn>
                  <a:cxn ang="0">
                    <a:pos x="connsiteX1" y="connsiteY1"/>
                  </a:cxn>
                  <a:cxn ang="0">
                    <a:pos x="connsiteX2" y="connsiteY2"/>
                  </a:cxn>
                  <a:cxn ang="0">
                    <a:pos x="connsiteX3" y="connsiteY3"/>
                  </a:cxn>
                </a:cxnLst>
                <a:rect l="l" t="t" r="r" b="b"/>
                <a:pathLst>
                  <a:path w="58787" h="58732">
                    <a:moveTo>
                      <a:pt x="0" y="0"/>
                    </a:moveTo>
                    <a:lnTo>
                      <a:pt x="58787" y="0"/>
                    </a:lnTo>
                    <a:lnTo>
                      <a:pt x="58787" y="58733"/>
                    </a:lnTo>
                    <a:lnTo>
                      <a:pt x="0" y="58733"/>
                    </a:lnTo>
                    <a:close/>
                  </a:path>
                </a:pathLst>
              </a:custGeom>
              <a:grpFill/>
              <a:ln w="6390" cap="flat">
                <a:noFill/>
                <a:prstDash val="solid"/>
                <a:miter/>
              </a:ln>
            </p:spPr>
            <p:txBody>
              <a:bodyPr rtlCol="0" anchor="ctr"/>
              <a:lstStyle/>
              <a:p>
                <a:endParaRPr lang="en-US" sz="3200"/>
              </a:p>
            </p:txBody>
          </p:sp>
        </p:grpSp>
      </p:grpSp>
      <p:grpSp>
        <p:nvGrpSpPr>
          <p:cNvPr id="1073" name="Group 1072">
            <a:extLst>
              <a:ext uri="{FF2B5EF4-FFF2-40B4-BE49-F238E27FC236}">
                <a16:creationId xmlns:a16="http://schemas.microsoft.com/office/drawing/2014/main" id="{1246863B-84E4-5A37-F1F1-5197FDF6A1CA}"/>
              </a:ext>
            </a:extLst>
          </p:cNvPr>
          <p:cNvGrpSpPr/>
          <p:nvPr/>
        </p:nvGrpSpPr>
        <p:grpSpPr>
          <a:xfrm>
            <a:off x="6102126" y="3340264"/>
            <a:ext cx="5045041" cy="701478"/>
            <a:chOff x="6102126" y="3255201"/>
            <a:chExt cx="5045041" cy="701478"/>
          </a:xfrm>
        </p:grpSpPr>
        <p:sp>
          <p:nvSpPr>
            <p:cNvPr id="20" name="Rectangle 19">
              <a:extLst>
                <a:ext uri="{FF2B5EF4-FFF2-40B4-BE49-F238E27FC236}">
                  <a16:creationId xmlns:a16="http://schemas.microsoft.com/office/drawing/2014/main" id="{1EA47016-2DF8-436C-9B2D-926DAA427800}"/>
                </a:ext>
              </a:extLst>
            </p:cNvPr>
            <p:cNvSpPr/>
            <p:nvPr/>
          </p:nvSpPr>
          <p:spPr bwMode="gray">
            <a:xfrm>
              <a:off x="6808702" y="3255201"/>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Risk Management</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Companies must have strict protocols in place to manage risks to their constituents and their bottom line</a:t>
              </a:r>
            </a:p>
          </p:txBody>
        </p:sp>
        <p:grpSp>
          <p:nvGrpSpPr>
            <p:cNvPr id="25" name="Graphic 4">
              <a:extLst>
                <a:ext uri="{FF2B5EF4-FFF2-40B4-BE49-F238E27FC236}">
                  <a16:creationId xmlns:a16="http://schemas.microsoft.com/office/drawing/2014/main" id="{30E40179-08A0-7EFF-9A44-B6A2E4D58E8C}"/>
                </a:ext>
              </a:extLst>
            </p:cNvPr>
            <p:cNvGrpSpPr>
              <a:grpSpLocks noChangeAspect="1"/>
            </p:cNvGrpSpPr>
            <p:nvPr/>
          </p:nvGrpSpPr>
          <p:grpSpPr>
            <a:xfrm>
              <a:off x="6102126" y="3255201"/>
              <a:ext cx="489852" cy="489394"/>
              <a:chOff x="4045469" y="1402723"/>
              <a:chExt cx="362309" cy="361971"/>
            </a:xfrm>
            <a:solidFill>
              <a:schemeClr val="accent4">
                <a:lumMod val="40000"/>
                <a:lumOff val="60000"/>
              </a:schemeClr>
            </a:solidFill>
          </p:grpSpPr>
          <p:sp>
            <p:nvSpPr>
              <p:cNvPr id="39" name="Graphic 4">
                <a:extLst>
                  <a:ext uri="{FF2B5EF4-FFF2-40B4-BE49-F238E27FC236}">
                    <a16:creationId xmlns:a16="http://schemas.microsoft.com/office/drawing/2014/main" id="{4B0867D3-C3BA-BEA6-2A61-E5342BD6EC61}"/>
                  </a:ext>
                </a:extLst>
              </p:cNvPr>
              <p:cNvSpPr/>
              <p:nvPr/>
            </p:nvSpPr>
            <p:spPr>
              <a:xfrm>
                <a:off x="4243557" y="1599988"/>
                <a:ext cx="33227" cy="33196"/>
              </a:xfrm>
              <a:custGeom>
                <a:avLst/>
                <a:gdLst>
                  <a:gd name="connsiteX0" fmla="*/ 0 w 33227"/>
                  <a:gd name="connsiteY0" fmla="*/ 9576 h 33196"/>
                  <a:gd name="connsiteX1" fmla="*/ 14058 w 33227"/>
                  <a:gd name="connsiteY1" fmla="*/ 33197 h 33196"/>
                  <a:gd name="connsiteX2" fmla="*/ 33228 w 33227"/>
                  <a:gd name="connsiteY2" fmla="*/ 0 h 33196"/>
                  <a:gd name="connsiteX3" fmla="*/ 5751 w 33227"/>
                  <a:gd name="connsiteY3" fmla="*/ 0 h 33196"/>
                  <a:gd name="connsiteX4" fmla="*/ 0 w 33227"/>
                  <a:gd name="connsiteY4" fmla="*/ 9576 h 3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7" h="33196">
                    <a:moveTo>
                      <a:pt x="0" y="9576"/>
                    </a:moveTo>
                    <a:lnTo>
                      <a:pt x="14058" y="33197"/>
                    </a:lnTo>
                    <a:cubicBezTo>
                      <a:pt x="24921" y="24897"/>
                      <a:pt x="31311" y="13406"/>
                      <a:pt x="33228" y="0"/>
                    </a:cubicBezTo>
                    <a:lnTo>
                      <a:pt x="5751" y="0"/>
                    </a:lnTo>
                    <a:cubicBezTo>
                      <a:pt x="4473" y="3830"/>
                      <a:pt x="2556" y="7022"/>
                      <a:pt x="0" y="9576"/>
                    </a:cubicBezTo>
                    <a:close/>
                  </a:path>
                </a:pathLst>
              </a:custGeom>
              <a:grpFill/>
              <a:ln w="6390" cap="flat">
                <a:noFill/>
                <a:prstDash val="solid"/>
                <a:miter/>
              </a:ln>
            </p:spPr>
            <p:txBody>
              <a:bodyPr rtlCol="0" anchor="ctr"/>
              <a:lstStyle/>
              <a:p>
                <a:endParaRPr lang="en-US" sz="3200"/>
              </a:p>
            </p:txBody>
          </p:sp>
          <p:sp>
            <p:nvSpPr>
              <p:cNvPr id="40" name="Graphic 4">
                <a:extLst>
                  <a:ext uri="{FF2B5EF4-FFF2-40B4-BE49-F238E27FC236}">
                    <a16:creationId xmlns:a16="http://schemas.microsoft.com/office/drawing/2014/main" id="{2BA9963F-78F3-A558-1178-91FC9E31A4D5}"/>
                  </a:ext>
                </a:extLst>
              </p:cNvPr>
              <p:cNvSpPr/>
              <p:nvPr/>
            </p:nvSpPr>
            <p:spPr>
              <a:xfrm>
                <a:off x="4207773" y="1544447"/>
                <a:ext cx="38339" cy="27451"/>
              </a:xfrm>
              <a:custGeom>
                <a:avLst/>
                <a:gdLst>
                  <a:gd name="connsiteX0" fmla="*/ 38340 w 38339"/>
                  <a:gd name="connsiteY0" fmla="*/ 3830 h 27451"/>
                  <a:gd name="connsiteX1" fmla="*/ 0 w 38339"/>
                  <a:gd name="connsiteY1" fmla="*/ 3830 h 27451"/>
                  <a:gd name="connsiteX2" fmla="*/ 13419 w 38339"/>
                  <a:gd name="connsiteY2" fmla="*/ 27451 h 27451"/>
                  <a:gd name="connsiteX3" fmla="*/ 24282 w 38339"/>
                  <a:gd name="connsiteY3" fmla="*/ 27451 h 27451"/>
                  <a:gd name="connsiteX4" fmla="*/ 38340 w 38339"/>
                  <a:gd name="connsiteY4" fmla="*/ 3830 h 2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 h="27451">
                    <a:moveTo>
                      <a:pt x="38340" y="3830"/>
                    </a:moveTo>
                    <a:cubicBezTo>
                      <a:pt x="26199" y="-1277"/>
                      <a:pt x="12141" y="-1277"/>
                      <a:pt x="0" y="3830"/>
                    </a:cubicBezTo>
                    <a:lnTo>
                      <a:pt x="13419" y="27451"/>
                    </a:lnTo>
                    <a:cubicBezTo>
                      <a:pt x="17253" y="26813"/>
                      <a:pt x="21087" y="26813"/>
                      <a:pt x="24282" y="27451"/>
                    </a:cubicBezTo>
                    <a:lnTo>
                      <a:pt x="38340" y="3830"/>
                    </a:lnTo>
                    <a:close/>
                  </a:path>
                </a:pathLst>
              </a:custGeom>
              <a:grpFill/>
              <a:ln w="6390" cap="flat">
                <a:noFill/>
                <a:prstDash val="solid"/>
                <a:miter/>
              </a:ln>
            </p:spPr>
            <p:txBody>
              <a:bodyPr rtlCol="0" anchor="ctr"/>
              <a:lstStyle/>
              <a:p>
                <a:endParaRPr lang="en-US" sz="3200"/>
              </a:p>
            </p:txBody>
          </p:sp>
          <p:sp>
            <p:nvSpPr>
              <p:cNvPr id="41" name="Graphic 4">
                <a:extLst>
                  <a:ext uri="{FF2B5EF4-FFF2-40B4-BE49-F238E27FC236}">
                    <a16:creationId xmlns:a16="http://schemas.microsoft.com/office/drawing/2014/main" id="{2809E0F6-83ED-0F95-C754-D3F53BEBE840}"/>
                  </a:ext>
                </a:extLst>
              </p:cNvPr>
              <p:cNvSpPr/>
              <p:nvPr/>
            </p:nvSpPr>
            <p:spPr>
              <a:xfrm>
                <a:off x="4126142" y="1483161"/>
                <a:ext cx="201123" cy="174282"/>
              </a:xfrm>
              <a:custGeom>
                <a:avLst/>
                <a:gdLst>
                  <a:gd name="connsiteX0" fmla="*/ 104635 w 201123"/>
                  <a:gd name="connsiteY0" fmla="*/ 2554 h 174282"/>
                  <a:gd name="connsiteX1" fmla="*/ 100162 w 201123"/>
                  <a:gd name="connsiteY1" fmla="*/ 0 h 174282"/>
                  <a:gd name="connsiteX2" fmla="*/ 100162 w 201123"/>
                  <a:gd name="connsiteY2" fmla="*/ 0 h 174282"/>
                  <a:gd name="connsiteX3" fmla="*/ 95689 w 201123"/>
                  <a:gd name="connsiteY3" fmla="*/ 2554 h 174282"/>
                  <a:gd name="connsiteX4" fmla="*/ 479 w 201123"/>
                  <a:gd name="connsiteY4" fmla="*/ 166622 h 174282"/>
                  <a:gd name="connsiteX5" fmla="*/ 479 w 201123"/>
                  <a:gd name="connsiteY5" fmla="*/ 171729 h 174282"/>
                  <a:gd name="connsiteX6" fmla="*/ 4952 w 201123"/>
                  <a:gd name="connsiteY6" fmla="*/ 174283 h 174282"/>
                  <a:gd name="connsiteX7" fmla="*/ 196011 w 201123"/>
                  <a:gd name="connsiteY7" fmla="*/ 174283 h 174282"/>
                  <a:gd name="connsiteX8" fmla="*/ 201123 w 201123"/>
                  <a:gd name="connsiteY8" fmla="*/ 169176 h 174282"/>
                  <a:gd name="connsiteX9" fmla="*/ 200484 w 201123"/>
                  <a:gd name="connsiteY9" fmla="*/ 166622 h 174282"/>
                  <a:gd name="connsiteX10" fmla="*/ 104635 w 201123"/>
                  <a:gd name="connsiteY10" fmla="*/ 2554 h 174282"/>
                  <a:gd name="connsiteX11" fmla="*/ 98245 w 201123"/>
                  <a:gd name="connsiteY11" fmla="*/ 128318 h 174282"/>
                  <a:gd name="connsiteX12" fmla="*/ 78436 w 201123"/>
                  <a:gd name="connsiteY12" fmla="*/ 162792 h 174282"/>
                  <a:gd name="connsiteX13" fmla="*/ 74603 w 201123"/>
                  <a:gd name="connsiteY13" fmla="*/ 165984 h 174282"/>
                  <a:gd name="connsiteX14" fmla="*/ 72685 w 201123"/>
                  <a:gd name="connsiteY14" fmla="*/ 165984 h 174282"/>
                  <a:gd name="connsiteX15" fmla="*/ 69490 w 201123"/>
                  <a:gd name="connsiteY15" fmla="*/ 165345 h 174282"/>
                  <a:gd name="connsiteX16" fmla="*/ 38180 w 201123"/>
                  <a:gd name="connsiteY16" fmla="*/ 111081 h 174282"/>
                  <a:gd name="connsiteX17" fmla="*/ 44570 w 201123"/>
                  <a:gd name="connsiteY17" fmla="*/ 104697 h 174282"/>
                  <a:gd name="connsiteX18" fmla="*/ 84188 w 201123"/>
                  <a:gd name="connsiteY18" fmla="*/ 104697 h 174282"/>
                  <a:gd name="connsiteX19" fmla="*/ 90577 w 201123"/>
                  <a:gd name="connsiteY19" fmla="*/ 111081 h 174282"/>
                  <a:gd name="connsiteX20" fmla="*/ 95689 w 201123"/>
                  <a:gd name="connsiteY20" fmla="*/ 120019 h 174282"/>
                  <a:gd name="connsiteX21" fmla="*/ 98245 w 201123"/>
                  <a:gd name="connsiteY21" fmla="*/ 128318 h 174282"/>
                  <a:gd name="connsiteX22" fmla="*/ 98245 w 201123"/>
                  <a:gd name="connsiteY22" fmla="*/ 128318 h 174282"/>
                  <a:gd name="connsiteX23" fmla="*/ 95689 w 201123"/>
                  <a:gd name="connsiteY23" fmla="*/ 102144 h 174282"/>
                  <a:gd name="connsiteX24" fmla="*/ 90577 w 201123"/>
                  <a:gd name="connsiteY24" fmla="*/ 102782 h 174282"/>
                  <a:gd name="connsiteX25" fmla="*/ 86743 w 201123"/>
                  <a:gd name="connsiteY25" fmla="*/ 99590 h 174282"/>
                  <a:gd name="connsiteX26" fmla="*/ 66935 w 201123"/>
                  <a:gd name="connsiteY26" fmla="*/ 65117 h 174282"/>
                  <a:gd name="connsiteX27" fmla="*/ 69490 w 201123"/>
                  <a:gd name="connsiteY27" fmla="*/ 56179 h 174282"/>
                  <a:gd name="connsiteX28" fmla="*/ 69490 w 201123"/>
                  <a:gd name="connsiteY28" fmla="*/ 56179 h 174282"/>
                  <a:gd name="connsiteX29" fmla="*/ 132112 w 201123"/>
                  <a:gd name="connsiteY29" fmla="*/ 56179 h 174282"/>
                  <a:gd name="connsiteX30" fmla="*/ 134668 w 201123"/>
                  <a:gd name="connsiteY30" fmla="*/ 65117 h 174282"/>
                  <a:gd name="connsiteX31" fmla="*/ 134668 w 201123"/>
                  <a:gd name="connsiteY31" fmla="*/ 65117 h 174282"/>
                  <a:gd name="connsiteX32" fmla="*/ 114859 w 201123"/>
                  <a:gd name="connsiteY32" fmla="*/ 99590 h 174282"/>
                  <a:gd name="connsiteX33" fmla="*/ 111025 w 201123"/>
                  <a:gd name="connsiteY33" fmla="*/ 102782 h 174282"/>
                  <a:gd name="connsiteX34" fmla="*/ 109108 w 201123"/>
                  <a:gd name="connsiteY34" fmla="*/ 102782 h 174282"/>
                  <a:gd name="connsiteX35" fmla="*/ 105913 w 201123"/>
                  <a:gd name="connsiteY35" fmla="*/ 102144 h 174282"/>
                  <a:gd name="connsiteX36" fmla="*/ 95689 w 201123"/>
                  <a:gd name="connsiteY36" fmla="*/ 102144 h 174282"/>
                  <a:gd name="connsiteX37" fmla="*/ 132112 w 201123"/>
                  <a:gd name="connsiteY37" fmla="*/ 164707 h 174282"/>
                  <a:gd name="connsiteX38" fmla="*/ 128917 w 201123"/>
                  <a:gd name="connsiteY38" fmla="*/ 165345 h 174282"/>
                  <a:gd name="connsiteX39" fmla="*/ 127000 w 201123"/>
                  <a:gd name="connsiteY39" fmla="*/ 165345 h 174282"/>
                  <a:gd name="connsiteX40" fmla="*/ 123166 w 201123"/>
                  <a:gd name="connsiteY40" fmla="*/ 162153 h 174282"/>
                  <a:gd name="connsiteX41" fmla="*/ 103357 w 201123"/>
                  <a:gd name="connsiteY41" fmla="*/ 127680 h 174282"/>
                  <a:gd name="connsiteX42" fmla="*/ 105913 w 201123"/>
                  <a:gd name="connsiteY42" fmla="*/ 118742 h 174282"/>
                  <a:gd name="connsiteX43" fmla="*/ 105913 w 201123"/>
                  <a:gd name="connsiteY43" fmla="*/ 118742 h 174282"/>
                  <a:gd name="connsiteX44" fmla="*/ 111025 w 201123"/>
                  <a:gd name="connsiteY44" fmla="*/ 109804 h 174282"/>
                  <a:gd name="connsiteX45" fmla="*/ 117415 w 201123"/>
                  <a:gd name="connsiteY45" fmla="*/ 103420 h 174282"/>
                  <a:gd name="connsiteX46" fmla="*/ 157033 w 201123"/>
                  <a:gd name="connsiteY46" fmla="*/ 103420 h 174282"/>
                  <a:gd name="connsiteX47" fmla="*/ 163423 w 201123"/>
                  <a:gd name="connsiteY47" fmla="*/ 109804 h 174282"/>
                  <a:gd name="connsiteX48" fmla="*/ 132112 w 201123"/>
                  <a:gd name="connsiteY48" fmla="*/ 164707 h 17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1123" h="174282">
                    <a:moveTo>
                      <a:pt x="104635" y="2554"/>
                    </a:moveTo>
                    <a:cubicBezTo>
                      <a:pt x="103996" y="1277"/>
                      <a:pt x="102079" y="0"/>
                      <a:pt x="100162" y="0"/>
                    </a:cubicBezTo>
                    <a:lnTo>
                      <a:pt x="100162" y="0"/>
                    </a:lnTo>
                    <a:cubicBezTo>
                      <a:pt x="98245" y="0"/>
                      <a:pt x="96328" y="1277"/>
                      <a:pt x="95689" y="2554"/>
                    </a:cubicBezTo>
                    <a:lnTo>
                      <a:pt x="479" y="166622"/>
                    </a:lnTo>
                    <a:cubicBezTo>
                      <a:pt x="-160" y="168537"/>
                      <a:pt x="-160" y="170452"/>
                      <a:pt x="479" y="171729"/>
                    </a:cubicBezTo>
                    <a:cubicBezTo>
                      <a:pt x="1118" y="173644"/>
                      <a:pt x="3035" y="174283"/>
                      <a:pt x="4952" y="174283"/>
                    </a:cubicBezTo>
                    <a:lnTo>
                      <a:pt x="196011" y="174283"/>
                    </a:lnTo>
                    <a:cubicBezTo>
                      <a:pt x="198567" y="174283"/>
                      <a:pt x="201123" y="171729"/>
                      <a:pt x="201123" y="169176"/>
                    </a:cubicBezTo>
                    <a:cubicBezTo>
                      <a:pt x="201123" y="167899"/>
                      <a:pt x="201123" y="167260"/>
                      <a:pt x="200484" y="166622"/>
                    </a:cubicBezTo>
                    <a:lnTo>
                      <a:pt x="104635" y="2554"/>
                    </a:lnTo>
                    <a:close/>
                    <a:moveTo>
                      <a:pt x="98245" y="128318"/>
                    </a:moveTo>
                    <a:lnTo>
                      <a:pt x="78436" y="162792"/>
                    </a:lnTo>
                    <a:cubicBezTo>
                      <a:pt x="77798" y="164068"/>
                      <a:pt x="75880" y="165345"/>
                      <a:pt x="74603" y="165984"/>
                    </a:cubicBezTo>
                    <a:cubicBezTo>
                      <a:pt x="73963" y="165984"/>
                      <a:pt x="73325" y="165984"/>
                      <a:pt x="72685" y="165984"/>
                    </a:cubicBezTo>
                    <a:cubicBezTo>
                      <a:pt x="71408" y="165984"/>
                      <a:pt x="70768" y="165345"/>
                      <a:pt x="69490" y="165345"/>
                    </a:cubicBezTo>
                    <a:cubicBezTo>
                      <a:pt x="50321" y="153854"/>
                      <a:pt x="38180" y="133425"/>
                      <a:pt x="38180" y="111081"/>
                    </a:cubicBezTo>
                    <a:cubicBezTo>
                      <a:pt x="38180" y="107251"/>
                      <a:pt x="40736" y="104697"/>
                      <a:pt x="44570" y="104697"/>
                    </a:cubicBezTo>
                    <a:lnTo>
                      <a:pt x="84188" y="104697"/>
                    </a:lnTo>
                    <a:cubicBezTo>
                      <a:pt x="88021" y="104697"/>
                      <a:pt x="90577" y="107251"/>
                      <a:pt x="90577" y="111081"/>
                    </a:cubicBezTo>
                    <a:cubicBezTo>
                      <a:pt x="90577" y="114912"/>
                      <a:pt x="92494" y="118104"/>
                      <a:pt x="95689" y="120019"/>
                    </a:cubicBezTo>
                    <a:cubicBezTo>
                      <a:pt x="98884" y="121296"/>
                      <a:pt x="100162" y="125126"/>
                      <a:pt x="98245" y="128318"/>
                    </a:cubicBezTo>
                    <a:cubicBezTo>
                      <a:pt x="98245" y="128318"/>
                      <a:pt x="98245" y="128318"/>
                      <a:pt x="98245" y="128318"/>
                    </a:cubicBezTo>
                    <a:close/>
                    <a:moveTo>
                      <a:pt x="95689" y="102144"/>
                    </a:moveTo>
                    <a:cubicBezTo>
                      <a:pt x="94411" y="102782"/>
                      <a:pt x="92494" y="103420"/>
                      <a:pt x="90577" y="102782"/>
                    </a:cubicBezTo>
                    <a:cubicBezTo>
                      <a:pt x="88660" y="102144"/>
                      <a:pt x="87383" y="101505"/>
                      <a:pt x="86743" y="99590"/>
                    </a:cubicBezTo>
                    <a:lnTo>
                      <a:pt x="66935" y="65117"/>
                    </a:lnTo>
                    <a:cubicBezTo>
                      <a:pt x="65018" y="61925"/>
                      <a:pt x="66295" y="58094"/>
                      <a:pt x="69490" y="56179"/>
                    </a:cubicBezTo>
                    <a:cubicBezTo>
                      <a:pt x="69490" y="56179"/>
                      <a:pt x="69490" y="56179"/>
                      <a:pt x="69490" y="56179"/>
                    </a:cubicBezTo>
                    <a:cubicBezTo>
                      <a:pt x="88660" y="45326"/>
                      <a:pt x="112942" y="45326"/>
                      <a:pt x="132112" y="56179"/>
                    </a:cubicBezTo>
                    <a:cubicBezTo>
                      <a:pt x="135307" y="58094"/>
                      <a:pt x="135946" y="61925"/>
                      <a:pt x="134668" y="65117"/>
                    </a:cubicBezTo>
                    <a:cubicBezTo>
                      <a:pt x="134668" y="65117"/>
                      <a:pt x="134668" y="65117"/>
                      <a:pt x="134668" y="65117"/>
                    </a:cubicBezTo>
                    <a:lnTo>
                      <a:pt x="114859" y="99590"/>
                    </a:lnTo>
                    <a:cubicBezTo>
                      <a:pt x="114220" y="100867"/>
                      <a:pt x="112303" y="102144"/>
                      <a:pt x="111025" y="102782"/>
                    </a:cubicBezTo>
                    <a:cubicBezTo>
                      <a:pt x="110386" y="102782"/>
                      <a:pt x="109747" y="102782"/>
                      <a:pt x="109108" y="102782"/>
                    </a:cubicBezTo>
                    <a:cubicBezTo>
                      <a:pt x="107830" y="102782"/>
                      <a:pt x="107191" y="102782"/>
                      <a:pt x="105913" y="102144"/>
                    </a:cubicBezTo>
                    <a:cubicBezTo>
                      <a:pt x="102718" y="100229"/>
                      <a:pt x="98884" y="100229"/>
                      <a:pt x="95689" y="102144"/>
                    </a:cubicBezTo>
                    <a:close/>
                    <a:moveTo>
                      <a:pt x="132112" y="164707"/>
                    </a:moveTo>
                    <a:cubicBezTo>
                      <a:pt x="130834" y="165345"/>
                      <a:pt x="130195" y="165345"/>
                      <a:pt x="128917" y="165345"/>
                    </a:cubicBezTo>
                    <a:cubicBezTo>
                      <a:pt x="128278" y="165345"/>
                      <a:pt x="127639" y="165345"/>
                      <a:pt x="127000" y="165345"/>
                    </a:cubicBezTo>
                    <a:cubicBezTo>
                      <a:pt x="125083" y="164707"/>
                      <a:pt x="123805" y="164068"/>
                      <a:pt x="123166" y="162153"/>
                    </a:cubicBezTo>
                    <a:lnTo>
                      <a:pt x="103357" y="127680"/>
                    </a:lnTo>
                    <a:cubicBezTo>
                      <a:pt x="101440" y="124488"/>
                      <a:pt x="102718" y="120657"/>
                      <a:pt x="105913" y="118742"/>
                    </a:cubicBezTo>
                    <a:cubicBezTo>
                      <a:pt x="105913" y="118742"/>
                      <a:pt x="105913" y="118742"/>
                      <a:pt x="105913" y="118742"/>
                    </a:cubicBezTo>
                    <a:cubicBezTo>
                      <a:pt x="109108" y="116827"/>
                      <a:pt x="111025" y="113635"/>
                      <a:pt x="111025" y="109804"/>
                    </a:cubicBezTo>
                    <a:cubicBezTo>
                      <a:pt x="111025" y="105974"/>
                      <a:pt x="113581" y="103420"/>
                      <a:pt x="117415" y="103420"/>
                    </a:cubicBezTo>
                    <a:lnTo>
                      <a:pt x="157033" y="103420"/>
                    </a:lnTo>
                    <a:cubicBezTo>
                      <a:pt x="160867" y="103420"/>
                      <a:pt x="163423" y="105974"/>
                      <a:pt x="163423" y="109804"/>
                    </a:cubicBezTo>
                    <a:cubicBezTo>
                      <a:pt x="163423" y="133425"/>
                      <a:pt x="151282" y="153854"/>
                      <a:pt x="132112" y="164707"/>
                    </a:cubicBezTo>
                    <a:close/>
                  </a:path>
                </a:pathLst>
              </a:custGeom>
              <a:grpFill/>
              <a:ln w="6390" cap="flat">
                <a:noFill/>
                <a:prstDash val="solid"/>
                <a:miter/>
              </a:ln>
            </p:spPr>
            <p:txBody>
              <a:bodyPr rtlCol="0" anchor="ctr"/>
              <a:lstStyle/>
              <a:p>
                <a:endParaRPr lang="en-US" sz="3200"/>
              </a:p>
            </p:txBody>
          </p:sp>
          <p:sp>
            <p:nvSpPr>
              <p:cNvPr id="42" name="Graphic 4">
                <a:extLst>
                  <a:ext uri="{FF2B5EF4-FFF2-40B4-BE49-F238E27FC236}">
                    <a16:creationId xmlns:a16="http://schemas.microsoft.com/office/drawing/2014/main" id="{2F9F1CD9-1DAD-4851-1D63-101EA6674BBC}"/>
                  </a:ext>
                </a:extLst>
              </p:cNvPr>
              <p:cNvSpPr/>
              <p:nvPr/>
            </p:nvSpPr>
            <p:spPr>
              <a:xfrm>
                <a:off x="4045469" y="1402723"/>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292659 w 362309"/>
                  <a:gd name="connsiteY6" fmla="*/ 258551 h 361971"/>
                  <a:gd name="connsiteX7" fmla="*/ 277323 w 362309"/>
                  <a:gd name="connsiteY7" fmla="*/ 267489 h 361971"/>
                  <a:gd name="connsiteX8" fmla="*/ 86264 w 362309"/>
                  <a:gd name="connsiteY8" fmla="*/ 267489 h 361971"/>
                  <a:gd name="connsiteX9" fmla="*/ 68372 w 362309"/>
                  <a:gd name="connsiteY9" fmla="*/ 249614 h 361971"/>
                  <a:gd name="connsiteX10" fmla="*/ 70929 w 362309"/>
                  <a:gd name="connsiteY10" fmla="*/ 240676 h 361971"/>
                  <a:gd name="connsiteX11" fmla="*/ 166138 w 362309"/>
                  <a:gd name="connsiteY11" fmla="*/ 76608 h 361971"/>
                  <a:gd name="connsiteX12" fmla="*/ 166138 w 362309"/>
                  <a:gd name="connsiteY12" fmla="*/ 76608 h 361971"/>
                  <a:gd name="connsiteX13" fmla="*/ 181474 w 362309"/>
                  <a:gd name="connsiteY13" fmla="*/ 67670 h 361971"/>
                  <a:gd name="connsiteX14" fmla="*/ 181474 w 362309"/>
                  <a:gd name="connsiteY14" fmla="*/ 67670 h 361971"/>
                  <a:gd name="connsiteX15" fmla="*/ 196810 w 362309"/>
                  <a:gd name="connsiteY15" fmla="*/ 76608 h 361971"/>
                  <a:gd name="connsiteX16" fmla="*/ 292659 w 362309"/>
                  <a:gd name="connsiteY16" fmla="*/ 240676 h 361971"/>
                  <a:gd name="connsiteX17" fmla="*/ 292659 w 362309"/>
                  <a:gd name="connsiteY17" fmla="*/ 258551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2309" h="361971">
                    <a:moveTo>
                      <a:pt x="181474" y="0"/>
                    </a:moveTo>
                    <a:cubicBezTo>
                      <a:pt x="81152" y="0"/>
                      <a:pt x="0" y="81077"/>
                      <a:pt x="0" y="180667"/>
                    </a:cubicBezTo>
                    <a:cubicBezTo>
                      <a:pt x="0" y="280257"/>
                      <a:pt x="81152" y="361972"/>
                      <a:pt x="180836" y="361972"/>
                    </a:cubicBezTo>
                    <a:cubicBezTo>
                      <a:pt x="281157" y="361972"/>
                      <a:pt x="362310" y="280895"/>
                      <a:pt x="362310" y="181305"/>
                    </a:cubicBezTo>
                    <a:cubicBezTo>
                      <a:pt x="362310" y="181305"/>
                      <a:pt x="362310" y="181305"/>
                      <a:pt x="362310" y="181305"/>
                    </a:cubicBezTo>
                    <a:cubicBezTo>
                      <a:pt x="362310" y="80438"/>
                      <a:pt x="281796" y="0"/>
                      <a:pt x="181474" y="0"/>
                    </a:cubicBezTo>
                    <a:close/>
                    <a:moveTo>
                      <a:pt x="292659" y="258551"/>
                    </a:moveTo>
                    <a:cubicBezTo>
                      <a:pt x="289464" y="264297"/>
                      <a:pt x="283713" y="267489"/>
                      <a:pt x="277323" y="267489"/>
                    </a:cubicBezTo>
                    <a:lnTo>
                      <a:pt x="86264" y="267489"/>
                    </a:lnTo>
                    <a:cubicBezTo>
                      <a:pt x="76040" y="267489"/>
                      <a:pt x="68372" y="259190"/>
                      <a:pt x="68372" y="249614"/>
                    </a:cubicBezTo>
                    <a:cubicBezTo>
                      <a:pt x="68372" y="246422"/>
                      <a:pt x="69012" y="243230"/>
                      <a:pt x="70929" y="240676"/>
                    </a:cubicBezTo>
                    <a:lnTo>
                      <a:pt x="166138" y="76608"/>
                    </a:lnTo>
                    <a:lnTo>
                      <a:pt x="166138" y="76608"/>
                    </a:lnTo>
                    <a:cubicBezTo>
                      <a:pt x="169333" y="70862"/>
                      <a:pt x="175084" y="67670"/>
                      <a:pt x="181474" y="67670"/>
                    </a:cubicBezTo>
                    <a:lnTo>
                      <a:pt x="181474" y="67670"/>
                    </a:lnTo>
                    <a:cubicBezTo>
                      <a:pt x="187864" y="67670"/>
                      <a:pt x="193615" y="70862"/>
                      <a:pt x="196810" y="76608"/>
                    </a:cubicBezTo>
                    <a:lnTo>
                      <a:pt x="292659" y="240676"/>
                    </a:lnTo>
                    <a:cubicBezTo>
                      <a:pt x="295854" y="246422"/>
                      <a:pt x="295854" y="253444"/>
                      <a:pt x="292659" y="258551"/>
                    </a:cubicBezTo>
                    <a:close/>
                  </a:path>
                </a:pathLst>
              </a:custGeom>
              <a:grpFill/>
              <a:ln w="6390" cap="flat">
                <a:noFill/>
                <a:prstDash val="solid"/>
                <a:miter/>
              </a:ln>
            </p:spPr>
            <p:txBody>
              <a:bodyPr rtlCol="0" anchor="ctr"/>
              <a:lstStyle/>
              <a:p>
                <a:endParaRPr lang="en-US" sz="3200"/>
              </a:p>
            </p:txBody>
          </p:sp>
          <p:sp>
            <p:nvSpPr>
              <p:cNvPr id="43" name="Graphic 4">
                <a:extLst>
                  <a:ext uri="{FF2B5EF4-FFF2-40B4-BE49-F238E27FC236}">
                    <a16:creationId xmlns:a16="http://schemas.microsoft.com/office/drawing/2014/main" id="{23B85FEA-2B74-D806-A763-8E4AAEC63E0D}"/>
                  </a:ext>
                </a:extLst>
              </p:cNvPr>
              <p:cNvSpPr/>
              <p:nvPr/>
            </p:nvSpPr>
            <p:spPr>
              <a:xfrm>
                <a:off x="4177740" y="1600627"/>
                <a:ext cx="33227" cy="33196"/>
              </a:xfrm>
              <a:custGeom>
                <a:avLst/>
                <a:gdLst>
                  <a:gd name="connsiteX0" fmla="*/ 0 w 33227"/>
                  <a:gd name="connsiteY0" fmla="*/ 0 h 33196"/>
                  <a:gd name="connsiteX1" fmla="*/ 19170 w 33227"/>
                  <a:gd name="connsiteY1" fmla="*/ 33197 h 33196"/>
                  <a:gd name="connsiteX2" fmla="*/ 33228 w 33227"/>
                  <a:gd name="connsiteY2" fmla="*/ 9576 h 33196"/>
                  <a:gd name="connsiteX3" fmla="*/ 27477 w 33227"/>
                  <a:gd name="connsiteY3" fmla="*/ 0 h 33196"/>
                  <a:gd name="connsiteX4" fmla="*/ 0 w 33227"/>
                  <a:gd name="connsiteY4" fmla="*/ 0 h 3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7" h="33196">
                    <a:moveTo>
                      <a:pt x="0" y="0"/>
                    </a:moveTo>
                    <a:cubicBezTo>
                      <a:pt x="1917" y="13406"/>
                      <a:pt x="8946" y="24897"/>
                      <a:pt x="19170" y="33197"/>
                    </a:cubicBezTo>
                    <a:lnTo>
                      <a:pt x="33228" y="9576"/>
                    </a:lnTo>
                    <a:cubicBezTo>
                      <a:pt x="30672" y="7022"/>
                      <a:pt x="28755" y="3830"/>
                      <a:pt x="27477" y="0"/>
                    </a:cubicBezTo>
                    <a:lnTo>
                      <a:pt x="0" y="0"/>
                    </a:lnTo>
                    <a:close/>
                  </a:path>
                </a:pathLst>
              </a:custGeom>
              <a:grpFill/>
              <a:ln w="6390" cap="flat">
                <a:noFill/>
                <a:prstDash val="solid"/>
                <a:miter/>
              </a:ln>
            </p:spPr>
            <p:txBody>
              <a:bodyPr rtlCol="0" anchor="ctr"/>
              <a:lstStyle/>
              <a:p>
                <a:endParaRPr lang="en-US" sz="3200"/>
              </a:p>
            </p:txBody>
          </p:sp>
        </p:grpSp>
      </p:grpSp>
      <p:grpSp>
        <p:nvGrpSpPr>
          <p:cNvPr id="1072" name="Group 1071">
            <a:extLst>
              <a:ext uri="{FF2B5EF4-FFF2-40B4-BE49-F238E27FC236}">
                <a16:creationId xmlns:a16="http://schemas.microsoft.com/office/drawing/2014/main" id="{B437501A-4CA1-AE48-AC70-127E3EABFD7F}"/>
              </a:ext>
            </a:extLst>
          </p:cNvPr>
          <p:cNvGrpSpPr/>
          <p:nvPr/>
        </p:nvGrpSpPr>
        <p:grpSpPr>
          <a:xfrm>
            <a:off x="6095489" y="2298029"/>
            <a:ext cx="5062802" cy="701478"/>
            <a:chOff x="6095489" y="2170434"/>
            <a:chExt cx="5062802" cy="701478"/>
          </a:xfrm>
        </p:grpSpPr>
        <p:sp>
          <p:nvSpPr>
            <p:cNvPr id="23" name="Rectangle 22">
              <a:extLst>
                <a:ext uri="{FF2B5EF4-FFF2-40B4-BE49-F238E27FC236}">
                  <a16:creationId xmlns:a16="http://schemas.microsoft.com/office/drawing/2014/main" id="{A7934F60-A42D-D35C-ADE7-8F3CF1143278}"/>
                </a:ext>
              </a:extLst>
            </p:cNvPr>
            <p:cNvSpPr/>
            <p:nvPr/>
          </p:nvSpPr>
          <p:spPr bwMode="gray">
            <a:xfrm>
              <a:off x="6819827" y="2170434"/>
              <a:ext cx="4338464"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Cyber &amp; Physical Security</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Nuclear power is a national security imperative and a risk. Companies must make security a priority from day one. </a:t>
              </a:r>
            </a:p>
          </p:txBody>
        </p:sp>
        <p:grpSp>
          <p:nvGrpSpPr>
            <p:cNvPr id="28" name="Graphic 4">
              <a:extLst>
                <a:ext uri="{FF2B5EF4-FFF2-40B4-BE49-F238E27FC236}">
                  <a16:creationId xmlns:a16="http://schemas.microsoft.com/office/drawing/2014/main" id="{CCE69032-79AC-DF29-CABF-71797C2DF9A2}"/>
                </a:ext>
              </a:extLst>
            </p:cNvPr>
            <p:cNvGrpSpPr/>
            <p:nvPr/>
          </p:nvGrpSpPr>
          <p:grpSpPr>
            <a:xfrm>
              <a:off x="6095489" y="2170434"/>
              <a:ext cx="489394" cy="489394"/>
              <a:chOff x="1952125" y="2371173"/>
              <a:chExt cx="362313" cy="361971"/>
            </a:xfrm>
            <a:solidFill>
              <a:schemeClr val="accent4">
                <a:lumMod val="40000"/>
                <a:lumOff val="60000"/>
              </a:schemeClr>
            </a:solidFill>
          </p:grpSpPr>
          <p:sp>
            <p:nvSpPr>
              <p:cNvPr id="33" name="Graphic 4">
                <a:extLst>
                  <a:ext uri="{FF2B5EF4-FFF2-40B4-BE49-F238E27FC236}">
                    <a16:creationId xmlns:a16="http://schemas.microsoft.com/office/drawing/2014/main" id="{1F761040-C00C-8059-32BA-C311544962C5}"/>
                  </a:ext>
                </a:extLst>
              </p:cNvPr>
              <p:cNvSpPr/>
              <p:nvPr/>
            </p:nvSpPr>
            <p:spPr>
              <a:xfrm>
                <a:off x="2067783" y="2486085"/>
                <a:ext cx="132271" cy="131510"/>
              </a:xfrm>
              <a:custGeom>
                <a:avLst/>
                <a:gdLst>
                  <a:gd name="connsiteX0" fmla="*/ 132272 w 132271"/>
                  <a:gd name="connsiteY0" fmla="*/ 0 h 131510"/>
                  <a:gd name="connsiteX1" fmla="*/ 0 w 132271"/>
                  <a:gd name="connsiteY1" fmla="*/ 0 h 131510"/>
                  <a:gd name="connsiteX2" fmla="*/ 0 w 132271"/>
                  <a:gd name="connsiteY2" fmla="*/ 131510 h 131510"/>
                  <a:gd name="connsiteX3" fmla="*/ 132272 w 132271"/>
                  <a:gd name="connsiteY3" fmla="*/ 131510 h 131510"/>
                  <a:gd name="connsiteX4" fmla="*/ 132272 w 132271"/>
                  <a:gd name="connsiteY4" fmla="*/ 0 h 131510"/>
                  <a:gd name="connsiteX5" fmla="*/ 108629 w 132271"/>
                  <a:gd name="connsiteY5" fmla="*/ 102144 h 131510"/>
                  <a:gd name="connsiteX6" fmla="*/ 102239 w 132271"/>
                  <a:gd name="connsiteY6" fmla="*/ 108528 h 131510"/>
                  <a:gd name="connsiteX7" fmla="*/ 30033 w 132271"/>
                  <a:gd name="connsiteY7" fmla="*/ 108528 h 131510"/>
                  <a:gd name="connsiteX8" fmla="*/ 23643 w 132271"/>
                  <a:gd name="connsiteY8" fmla="*/ 102144 h 131510"/>
                  <a:gd name="connsiteX9" fmla="*/ 23643 w 132271"/>
                  <a:gd name="connsiteY9" fmla="*/ 30005 h 131510"/>
                  <a:gd name="connsiteX10" fmla="*/ 30033 w 132271"/>
                  <a:gd name="connsiteY10" fmla="*/ 23621 h 131510"/>
                  <a:gd name="connsiteX11" fmla="*/ 102239 w 132271"/>
                  <a:gd name="connsiteY11" fmla="*/ 23621 h 131510"/>
                  <a:gd name="connsiteX12" fmla="*/ 108629 w 132271"/>
                  <a:gd name="connsiteY12" fmla="*/ 30005 h 131510"/>
                  <a:gd name="connsiteX13" fmla="*/ 108629 w 132271"/>
                  <a:gd name="connsiteY13" fmla="*/ 102144 h 13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271" h="131510">
                    <a:moveTo>
                      <a:pt x="132272" y="0"/>
                    </a:moveTo>
                    <a:lnTo>
                      <a:pt x="0" y="0"/>
                    </a:lnTo>
                    <a:lnTo>
                      <a:pt x="0" y="131510"/>
                    </a:lnTo>
                    <a:lnTo>
                      <a:pt x="132272" y="131510"/>
                    </a:lnTo>
                    <a:lnTo>
                      <a:pt x="132272" y="0"/>
                    </a:lnTo>
                    <a:close/>
                    <a:moveTo>
                      <a:pt x="108629" y="102144"/>
                    </a:moveTo>
                    <a:cubicBezTo>
                      <a:pt x="108629" y="105974"/>
                      <a:pt x="106073" y="108528"/>
                      <a:pt x="102239" y="108528"/>
                    </a:cubicBezTo>
                    <a:lnTo>
                      <a:pt x="30033" y="108528"/>
                    </a:lnTo>
                    <a:cubicBezTo>
                      <a:pt x="26199" y="108528"/>
                      <a:pt x="23643" y="105974"/>
                      <a:pt x="23643" y="102144"/>
                    </a:cubicBezTo>
                    <a:lnTo>
                      <a:pt x="23643" y="30005"/>
                    </a:lnTo>
                    <a:cubicBezTo>
                      <a:pt x="23643" y="26174"/>
                      <a:pt x="26199" y="23621"/>
                      <a:pt x="30033" y="23621"/>
                    </a:cubicBezTo>
                    <a:lnTo>
                      <a:pt x="102239" y="23621"/>
                    </a:lnTo>
                    <a:cubicBezTo>
                      <a:pt x="106073" y="23621"/>
                      <a:pt x="108629" y="26174"/>
                      <a:pt x="108629" y="30005"/>
                    </a:cubicBezTo>
                    <a:lnTo>
                      <a:pt x="108629" y="102144"/>
                    </a:lnTo>
                    <a:close/>
                  </a:path>
                </a:pathLst>
              </a:custGeom>
              <a:grpFill/>
              <a:ln w="6390" cap="flat">
                <a:noFill/>
                <a:prstDash val="solid"/>
                <a:miter/>
              </a:ln>
            </p:spPr>
            <p:txBody>
              <a:bodyPr rtlCol="0" anchor="ctr"/>
              <a:lstStyle/>
              <a:p>
                <a:endParaRPr lang="en-US" sz="3200"/>
              </a:p>
            </p:txBody>
          </p:sp>
          <p:sp>
            <p:nvSpPr>
              <p:cNvPr id="34" name="Graphic 4">
                <a:extLst>
                  <a:ext uri="{FF2B5EF4-FFF2-40B4-BE49-F238E27FC236}">
                    <a16:creationId xmlns:a16="http://schemas.microsoft.com/office/drawing/2014/main" id="{4786AE93-7E03-B04D-9C99-A03E7FCB34AF}"/>
                  </a:ext>
                </a:extLst>
              </p:cNvPr>
              <p:cNvSpPr/>
              <p:nvPr/>
            </p:nvSpPr>
            <p:spPr>
              <a:xfrm>
                <a:off x="2104206" y="2522474"/>
                <a:ext cx="59426" cy="59371"/>
              </a:xfrm>
              <a:custGeom>
                <a:avLst/>
                <a:gdLst>
                  <a:gd name="connsiteX0" fmla="*/ 0 w 59426"/>
                  <a:gd name="connsiteY0" fmla="*/ 0 h 59371"/>
                  <a:gd name="connsiteX1" fmla="*/ 59426 w 59426"/>
                  <a:gd name="connsiteY1" fmla="*/ 0 h 59371"/>
                  <a:gd name="connsiteX2" fmla="*/ 59426 w 59426"/>
                  <a:gd name="connsiteY2" fmla="*/ 59371 h 59371"/>
                  <a:gd name="connsiteX3" fmla="*/ 0 w 59426"/>
                  <a:gd name="connsiteY3" fmla="*/ 59371 h 59371"/>
                </a:gdLst>
                <a:ahLst/>
                <a:cxnLst>
                  <a:cxn ang="0">
                    <a:pos x="connsiteX0" y="connsiteY0"/>
                  </a:cxn>
                  <a:cxn ang="0">
                    <a:pos x="connsiteX1" y="connsiteY1"/>
                  </a:cxn>
                  <a:cxn ang="0">
                    <a:pos x="connsiteX2" y="connsiteY2"/>
                  </a:cxn>
                  <a:cxn ang="0">
                    <a:pos x="connsiteX3" y="connsiteY3"/>
                  </a:cxn>
                </a:cxnLst>
                <a:rect l="l" t="t" r="r" b="b"/>
                <a:pathLst>
                  <a:path w="59426" h="59371">
                    <a:moveTo>
                      <a:pt x="0" y="0"/>
                    </a:moveTo>
                    <a:lnTo>
                      <a:pt x="59426" y="0"/>
                    </a:lnTo>
                    <a:lnTo>
                      <a:pt x="59426" y="59371"/>
                    </a:lnTo>
                    <a:lnTo>
                      <a:pt x="0" y="59371"/>
                    </a:lnTo>
                    <a:close/>
                  </a:path>
                </a:pathLst>
              </a:custGeom>
              <a:grpFill/>
              <a:ln w="6390" cap="flat">
                <a:noFill/>
                <a:prstDash val="solid"/>
                <a:miter/>
              </a:ln>
            </p:spPr>
            <p:txBody>
              <a:bodyPr rtlCol="0" anchor="ctr"/>
              <a:lstStyle/>
              <a:p>
                <a:endParaRPr lang="en-US" sz="3200"/>
              </a:p>
            </p:txBody>
          </p:sp>
          <p:sp>
            <p:nvSpPr>
              <p:cNvPr id="35" name="Graphic 4">
                <a:extLst>
                  <a:ext uri="{FF2B5EF4-FFF2-40B4-BE49-F238E27FC236}">
                    <a16:creationId xmlns:a16="http://schemas.microsoft.com/office/drawing/2014/main" id="{CD368595-AEFA-272D-A334-60E47547AB5F}"/>
                  </a:ext>
                </a:extLst>
              </p:cNvPr>
              <p:cNvSpPr/>
              <p:nvPr/>
            </p:nvSpPr>
            <p:spPr>
              <a:xfrm>
                <a:off x="1952125" y="237117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83074 w 362313"/>
                  <a:gd name="connsiteY6" fmla="*/ 174283 h 361971"/>
                  <a:gd name="connsiteX7" fmla="*/ 289464 w 362313"/>
                  <a:gd name="connsiteY7" fmla="*/ 180667 h 361971"/>
                  <a:gd name="connsiteX8" fmla="*/ 283074 w 362313"/>
                  <a:gd name="connsiteY8" fmla="*/ 187051 h 361971"/>
                  <a:gd name="connsiteX9" fmla="*/ 260709 w 362313"/>
                  <a:gd name="connsiteY9" fmla="*/ 187051 h 361971"/>
                  <a:gd name="connsiteX10" fmla="*/ 260709 w 362313"/>
                  <a:gd name="connsiteY10" fmla="*/ 203011 h 361971"/>
                  <a:gd name="connsiteX11" fmla="*/ 283074 w 362313"/>
                  <a:gd name="connsiteY11" fmla="*/ 203011 h 361971"/>
                  <a:gd name="connsiteX12" fmla="*/ 289464 w 362313"/>
                  <a:gd name="connsiteY12" fmla="*/ 209395 h 361971"/>
                  <a:gd name="connsiteX13" fmla="*/ 283074 w 362313"/>
                  <a:gd name="connsiteY13" fmla="*/ 215779 h 361971"/>
                  <a:gd name="connsiteX14" fmla="*/ 260709 w 362313"/>
                  <a:gd name="connsiteY14" fmla="*/ 215779 h 361971"/>
                  <a:gd name="connsiteX15" fmla="*/ 260709 w 362313"/>
                  <a:gd name="connsiteY15" fmla="*/ 252806 h 361971"/>
                  <a:gd name="connsiteX16" fmla="*/ 254319 w 362313"/>
                  <a:gd name="connsiteY16" fmla="*/ 259190 h 361971"/>
                  <a:gd name="connsiteX17" fmla="*/ 217258 w 362313"/>
                  <a:gd name="connsiteY17" fmla="*/ 259190 h 361971"/>
                  <a:gd name="connsiteX18" fmla="*/ 217258 w 362313"/>
                  <a:gd name="connsiteY18" fmla="*/ 281534 h 361971"/>
                  <a:gd name="connsiteX19" fmla="*/ 210868 w 362313"/>
                  <a:gd name="connsiteY19" fmla="*/ 287918 h 361971"/>
                  <a:gd name="connsiteX20" fmla="*/ 204478 w 362313"/>
                  <a:gd name="connsiteY20" fmla="*/ 281534 h 361971"/>
                  <a:gd name="connsiteX21" fmla="*/ 204478 w 362313"/>
                  <a:gd name="connsiteY21" fmla="*/ 259190 h 361971"/>
                  <a:gd name="connsiteX22" fmla="*/ 188503 w 362313"/>
                  <a:gd name="connsiteY22" fmla="*/ 259190 h 361971"/>
                  <a:gd name="connsiteX23" fmla="*/ 188503 w 362313"/>
                  <a:gd name="connsiteY23" fmla="*/ 281534 h 361971"/>
                  <a:gd name="connsiteX24" fmla="*/ 182113 w 362313"/>
                  <a:gd name="connsiteY24" fmla="*/ 287918 h 361971"/>
                  <a:gd name="connsiteX25" fmla="*/ 175723 w 362313"/>
                  <a:gd name="connsiteY25" fmla="*/ 281534 h 361971"/>
                  <a:gd name="connsiteX26" fmla="*/ 175723 w 362313"/>
                  <a:gd name="connsiteY26" fmla="*/ 259190 h 361971"/>
                  <a:gd name="connsiteX27" fmla="*/ 159748 w 362313"/>
                  <a:gd name="connsiteY27" fmla="*/ 259190 h 361971"/>
                  <a:gd name="connsiteX28" fmla="*/ 159748 w 362313"/>
                  <a:gd name="connsiteY28" fmla="*/ 281534 h 361971"/>
                  <a:gd name="connsiteX29" fmla="*/ 153358 w 362313"/>
                  <a:gd name="connsiteY29" fmla="*/ 287918 h 361971"/>
                  <a:gd name="connsiteX30" fmla="*/ 146969 w 362313"/>
                  <a:gd name="connsiteY30" fmla="*/ 281534 h 361971"/>
                  <a:gd name="connsiteX31" fmla="*/ 146969 w 362313"/>
                  <a:gd name="connsiteY31" fmla="*/ 259190 h 361971"/>
                  <a:gd name="connsiteX32" fmla="*/ 109907 w 362313"/>
                  <a:gd name="connsiteY32" fmla="*/ 259190 h 361971"/>
                  <a:gd name="connsiteX33" fmla="*/ 103517 w 362313"/>
                  <a:gd name="connsiteY33" fmla="*/ 252806 h 361971"/>
                  <a:gd name="connsiteX34" fmla="*/ 103517 w 362313"/>
                  <a:gd name="connsiteY34" fmla="*/ 215779 h 361971"/>
                  <a:gd name="connsiteX35" fmla="*/ 81152 w 362313"/>
                  <a:gd name="connsiteY35" fmla="*/ 215779 h 361971"/>
                  <a:gd name="connsiteX36" fmla="*/ 74762 w 362313"/>
                  <a:gd name="connsiteY36" fmla="*/ 209395 h 361971"/>
                  <a:gd name="connsiteX37" fmla="*/ 81152 w 362313"/>
                  <a:gd name="connsiteY37" fmla="*/ 203011 h 361971"/>
                  <a:gd name="connsiteX38" fmla="*/ 103517 w 362313"/>
                  <a:gd name="connsiteY38" fmla="*/ 203011 h 361971"/>
                  <a:gd name="connsiteX39" fmla="*/ 103517 w 362313"/>
                  <a:gd name="connsiteY39" fmla="*/ 187051 h 361971"/>
                  <a:gd name="connsiteX40" fmla="*/ 81152 w 362313"/>
                  <a:gd name="connsiteY40" fmla="*/ 187051 h 361971"/>
                  <a:gd name="connsiteX41" fmla="*/ 74762 w 362313"/>
                  <a:gd name="connsiteY41" fmla="*/ 180667 h 361971"/>
                  <a:gd name="connsiteX42" fmla="*/ 81152 w 362313"/>
                  <a:gd name="connsiteY42" fmla="*/ 174283 h 361971"/>
                  <a:gd name="connsiteX43" fmla="*/ 103517 w 362313"/>
                  <a:gd name="connsiteY43" fmla="*/ 174283 h 361971"/>
                  <a:gd name="connsiteX44" fmla="*/ 103517 w 362313"/>
                  <a:gd name="connsiteY44" fmla="*/ 158323 h 361971"/>
                  <a:gd name="connsiteX45" fmla="*/ 81152 w 362313"/>
                  <a:gd name="connsiteY45" fmla="*/ 158323 h 361971"/>
                  <a:gd name="connsiteX46" fmla="*/ 74762 w 362313"/>
                  <a:gd name="connsiteY46" fmla="*/ 151939 h 361971"/>
                  <a:gd name="connsiteX47" fmla="*/ 81152 w 362313"/>
                  <a:gd name="connsiteY47" fmla="*/ 145555 h 361971"/>
                  <a:gd name="connsiteX48" fmla="*/ 103517 w 362313"/>
                  <a:gd name="connsiteY48" fmla="*/ 145555 h 361971"/>
                  <a:gd name="connsiteX49" fmla="*/ 103517 w 362313"/>
                  <a:gd name="connsiteY49" fmla="*/ 108528 h 361971"/>
                  <a:gd name="connsiteX50" fmla="*/ 109907 w 362313"/>
                  <a:gd name="connsiteY50" fmla="*/ 102144 h 361971"/>
                  <a:gd name="connsiteX51" fmla="*/ 146969 w 362313"/>
                  <a:gd name="connsiteY51" fmla="*/ 102144 h 361971"/>
                  <a:gd name="connsiteX52" fmla="*/ 146969 w 362313"/>
                  <a:gd name="connsiteY52" fmla="*/ 79800 h 361971"/>
                  <a:gd name="connsiteX53" fmla="*/ 153358 w 362313"/>
                  <a:gd name="connsiteY53" fmla="*/ 73416 h 361971"/>
                  <a:gd name="connsiteX54" fmla="*/ 159748 w 362313"/>
                  <a:gd name="connsiteY54" fmla="*/ 79800 h 361971"/>
                  <a:gd name="connsiteX55" fmla="*/ 159748 w 362313"/>
                  <a:gd name="connsiteY55" fmla="*/ 102144 h 361971"/>
                  <a:gd name="connsiteX56" fmla="*/ 175723 w 362313"/>
                  <a:gd name="connsiteY56" fmla="*/ 102144 h 361971"/>
                  <a:gd name="connsiteX57" fmla="*/ 175723 w 362313"/>
                  <a:gd name="connsiteY57" fmla="*/ 79800 h 361971"/>
                  <a:gd name="connsiteX58" fmla="*/ 182113 w 362313"/>
                  <a:gd name="connsiteY58" fmla="*/ 73416 h 361971"/>
                  <a:gd name="connsiteX59" fmla="*/ 188503 w 362313"/>
                  <a:gd name="connsiteY59" fmla="*/ 79800 h 361971"/>
                  <a:gd name="connsiteX60" fmla="*/ 188503 w 362313"/>
                  <a:gd name="connsiteY60" fmla="*/ 102144 h 361971"/>
                  <a:gd name="connsiteX61" fmla="*/ 204478 w 362313"/>
                  <a:gd name="connsiteY61" fmla="*/ 102144 h 361971"/>
                  <a:gd name="connsiteX62" fmla="*/ 204478 w 362313"/>
                  <a:gd name="connsiteY62" fmla="*/ 79800 h 361971"/>
                  <a:gd name="connsiteX63" fmla="*/ 210868 w 362313"/>
                  <a:gd name="connsiteY63" fmla="*/ 73416 h 361971"/>
                  <a:gd name="connsiteX64" fmla="*/ 217258 w 362313"/>
                  <a:gd name="connsiteY64" fmla="*/ 79800 h 361971"/>
                  <a:gd name="connsiteX65" fmla="*/ 217258 w 362313"/>
                  <a:gd name="connsiteY65" fmla="*/ 102144 h 361971"/>
                  <a:gd name="connsiteX66" fmla="*/ 254319 w 362313"/>
                  <a:gd name="connsiteY66" fmla="*/ 102144 h 361971"/>
                  <a:gd name="connsiteX67" fmla="*/ 260709 w 362313"/>
                  <a:gd name="connsiteY67" fmla="*/ 108528 h 361971"/>
                  <a:gd name="connsiteX68" fmla="*/ 260709 w 362313"/>
                  <a:gd name="connsiteY68" fmla="*/ 145555 h 361971"/>
                  <a:gd name="connsiteX69" fmla="*/ 283074 w 362313"/>
                  <a:gd name="connsiteY69" fmla="*/ 145555 h 361971"/>
                  <a:gd name="connsiteX70" fmla="*/ 289464 w 362313"/>
                  <a:gd name="connsiteY70" fmla="*/ 151939 h 361971"/>
                  <a:gd name="connsiteX71" fmla="*/ 283074 w 362313"/>
                  <a:gd name="connsiteY71" fmla="*/ 158323 h 361971"/>
                  <a:gd name="connsiteX72" fmla="*/ 260709 w 362313"/>
                  <a:gd name="connsiteY72" fmla="*/ 158323 h 361971"/>
                  <a:gd name="connsiteX73" fmla="*/ 260709 w 362313"/>
                  <a:gd name="connsiteY73" fmla="*/ 174283 h 361971"/>
                  <a:gd name="connsiteX74" fmla="*/ 283074 w 362313"/>
                  <a:gd name="connsiteY74" fmla="*/ 174283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close/>
                    <a:moveTo>
                      <a:pt x="283074" y="174283"/>
                    </a:moveTo>
                    <a:cubicBezTo>
                      <a:pt x="286908" y="174283"/>
                      <a:pt x="289464" y="176836"/>
                      <a:pt x="289464" y="180667"/>
                    </a:cubicBezTo>
                    <a:cubicBezTo>
                      <a:pt x="289464" y="184497"/>
                      <a:pt x="286908" y="187051"/>
                      <a:pt x="283074" y="187051"/>
                    </a:cubicBezTo>
                    <a:lnTo>
                      <a:pt x="260709" y="187051"/>
                    </a:lnTo>
                    <a:lnTo>
                      <a:pt x="260709" y="203011"/>
                    </a:lnTo>
                    <a:lnTo>
                      <a:pt x="283074" y="203011"/>
                    </a:lnTo>
                    <a:cubicBezTo>
                      <a:pt x="286908" y="203011"/>
                      <a:pt x="289464" y="205564"/>
                      <a:pt x="289464" y="209395"/>
                    </a:cubicBezTo>
                    <a:cubicBezTo>
                      <a:pt x="289464" y="213225"/>
                      <a:pt x="286908" y="215779"/>
                      <a:pt x="283074" y="215779"/>
                    </a:cubicBezTo>
                    <a:lnTo>
                      <a:pt x="260709" y="215779"/>
                    </a:lnTo>
                    <a:lnTo>
                      <a:pt x="260709" y="252806"/>
                    </a:lnTo>
                    <a:cubicBezTo>
                      <a:pt x="260709" y="256636"/>
                      <a:pt x="258153" y="259190"/>
                      <a:pt x="254319" y="259190"/>
                    </a:cubicBezTo>
                    <a:lnTo>
                      <a:pt x="217258" y="259190"/>
                    </a:lnTo>
                    <a:lnTo>
                      <a:pt x="217258" y="281534"/>
                    </a:lnTo>
                    <a:cubicBezTo>
                      <a:pt x="217258" y="285364"/>
                      <a:pt x="214702" y="287918"/>
                      <a:pt x="210868" y="287918"/>
                    </a:cubicBezTo>
                    <a:cubicBezTo>
                      <a:pt x="207034" y="287918"/>
                      <a:pt x="204478" y="285364"/>
                      <a:pt x="204478" y="281534"/>
                    </a:cubicBezTo>
                    <a:lnTo>
                      <a:pt x="204478" y="259190"/>
                    </a:lnTo>
                    <a:lnTo>
                      <a:pt x="188503" y="259190"/>
                    </a:lnTo>
                    <a:lnTo>
                      <a:pt x="188503" y="281534"/>
                    </a:lnTo>
                    <a:cubicBezTo>
                      <a:pt x="188503" y="285364"/>
                      <a:pt x="185947" y="287918"/>
                      <a:pt x="182113" y="287918"/>
                    </a:cubicBezTo>
                    <a:cubicBezTo>
                      <a:pt x="178279" y="287918"/>
                      <a:pt x="175723" y="285364"/>
                      <a:pt x="175723" y="281534"/>
                    </a:cubicBezTo>
                    <a:lnTo>
                      <a:pt x="175723" y="259190"/>
                    </a:lnTo>
                    <a:lnTo>
                      <a:pt x="159748" y="259190"/>
                    </a:lnTo>
                    <a:lnTo>
                      <a:pt x="159748" y="281534"/>
                    </a:lnTo>
                    <a:cubicBezTo>
                      <a:pt x="159748" y="285364"/>
                      <a:pt x="157192" y="287918"/>
                      <a:pt x="153358" y="287918"/>
                    </a:cubicBezTo>
                    <a:cubicBezTo>
                      <a:pt x="149524" y="287918"/>
                      <a:pt x="146969" y="285364"/>
                      <a:pt x="146969" y="281534"/>
                    </a:cubicBezTo>
                    <a:lnTo>
                      <a:pt x="146969" y="259190"/>
                    </a:lnTo>
                    <a:lnTo>
                      <a:pt x="109907" y="259190"/>
                    </a:lnTo>
                    <a:cubicBezTo>
                      <a:pt x="106073" y="259190"/>
                      <a:pt x="103517" y="256636"/>
                      <a:pt x="103517" y="252806"/>
                    </a:cubicBezTo>
                    <a:lnTo>
                      <a:pt x="103517" y="215779"/>
                    </a:lnTo>
                    <a:lnTo>
                      <a:pt x="81152" y="215779"/>
                    </a:lnTo>
                    <a:cubicBezTo>
                      <a:pt x="77318" y="215779"/>
                      <a:pt x="74762" y="213225"/>
                      <a:pt x="74762" y="209395"/>
                    </a:cubicBezTo>
                    <a:cubicBezTo>
                      <a:pt x="74762" y="205564"/>
                      <a:pt x="77318" y="203011"/>
                      <a:pt x="81152" y="203011"/>
                    </a:cubicBezTo>
                    <a:lnTo>
                      <a:pt x="103517" y="203011"/>
                    </a:lnTo>
                    <a:lnTo>
                      <a:pt x="103517" y="187051"/>
                    </a:lnTo>
                    <a:lnTo>
                      <a:pt x="81152" y="187051"/>
                    </a:lnTo>
                    <a:cubicBezTo>
                      <a:pt x="77318" y="187051"/>
                      <a:pt x="74762" y="184497"/>
                      <a:pt x="74762" y="180667"/>
                    </a:cubicBezTo>
                    <a:cubicBezTo>
                      <a:pt x="74762" y="176836"/>
                      <a:pt x="77318" y="174283"/>
                      <a:pt x="81152" y="174283"/>
                    </a:cubicBezTo>
                    <a:lnTo>
                      <a:pt x="103517" y="174283"/>
                    </a:lnTo>
                    <a:lnTo>
                      <a:pt x="103517" y="158323"/>
                    </a:lnTo>
                    <a:lnTo>
                      <a:pt x="81152" y="158323"/>
                    </a:lnTo>
                    <a:cubicBezTo>
                      <a:pt x="77318" y="158323"/>
                      <a:pt x="74762" y="155769"/>
                      <a:pt x="74762" y="151939"/>
                    </a:cubicBezTo>
                    <a:cubicBezTo>
                      <a:pt x="74762" y="148108"/>
                      <a:pt x="77318" y="145555"/>
                      <a:pt x="81152" y="145555"/>
                    </a:cubicBezTo>
                    <a:lnTo>
                      <a:pt x="103517" y="145555"/>
                    </a:lnTo>
                    <a:lnTo>
                      <a:pt x="103517" y="108528"/>
                    </a:lnTo>
                    <a:cubicBezTo>
                      <a:pt x="103517" y="104697"/>
                      <a:pt x="106073" y="102144"/>
                      <a:pt x="109907" y="102144"/>
                    </a:cubicBezTo>
                    <a:lnTo>
                      <a:pt x="146969" y="102144"/>
                    </a:lnTo>
                    <a:lnTo>
                      <a:pt x="146969" y="79800"/>
                    </a:lnTo>
                    <a:cubicBezTo>
                      <a:pt x="146969" y="75970"/>
                      <a:pt x="149524" y="73416"/>
                      <a:pt x="153358" y="73416"/>
                    </a:cubicBezTo>
                    <a:cubicBezTo>
                      <a:pt x="157192" y="73416"/>
                      <a:pt x="159748" y="75970"/>
                      <a:pt x="159748" y="79800"/>
                    </a:cubicBezTo>
                    <a:lnTo>
                      <a:pt x="159748" y="102144"/>
                    </a:lnTo>
                    <a:lnTo>
                      <a:pt x="175723" y="102144"/>
                    </a:lnTo>
                    <a:lnTo>
                      <a:pt x="175723" y="79800"/>
                    </a:lnTo>
                    <a:cubicBezTo>
                      <a:pt x="175723" y="75970"/>
                      <a:pt x="178279" y="73416"/>
                      <a:pt x="182113" y="73416"/>
                    </a:cubicBezTo>
                    <a:cubicBezTo>
                      <a:pt x="185947" y="73416"/>
                      <a:pt x="188503" y="75970"/>
                      <a:pt x="188503" y="79800"/>
                    </a:cubicBezTo>
                    <a:lnTo>
                      <a:pt x="188503" y="102144"/>
                    </a:lnTo>
                    <a:lnTo>
                      <a:pt x="204478" y="102144"/>
                    </a:lnTo>
                    <a:lnTo>
                      <a:pt x="204478" y="79800"/>
                    </a:lnTo>
                    <a:cubicBezTo>
                      <a:pt x="204478" y="75970"/>
                      <a:pt x="207034" y="73416"/>
                      <a:pt x="210868" y="73416"/>
                    </a:cubicBezTo>
                    <a:cubicBezTo>
                      <a:pt x="214702" y="73416"/>
                      <a:pt x="217258" y="75970"/>
                      <a:pt x="217258" y="79800"/>
                    </a:cubicBezTo>
                    <a:lnTo>
                      <a:pt x="217258" y="102144"/>
                    </a:lnTo>
                    <a:lnTo>
                      <a:pt x="254319" y="102144"/>
                    </a:lnTo>
                    <a:cubicBezTo>
                      <a:pt x="258153" y="102144"/>
                      <a:pt x="260709" y="104697"/>
                      <a:pt x="260709" y="108528"/>
                    </a:cubicBezTo>
                    <a:lnTo>
                      <a:pt x="260709" y="145555"/>
                    </a:lnTo>
                    <a:lnTo>
                      <a:pt x="283074" y="145555"/>
                    </a:lnTo>
                    <a:cubicBezTo>
                      <a:pt x="286908" y="145555"/>
                      <a:pt x="289464" y="148108"/>
                      <a:pt x="289464" y="151939"/>
                    </a:cubicBezTo>
                    <a:cubicBezTo>
                      <a:pt x="289464" y="155769"/>
                      <a:pt x="286908" y="158323"/>
                      <a:pt x="283074" y="158323"/>
                    </a:cubicBezTo>
                    <a:lnTo>
                      <a:pt x="260709" y="158323"/>
                    </a:lnTo>
                    <a:lnTo>
                      <a:pt x="260709" y="174283"/>
                    </a:lnTo>
                    <a:lnTo>
                      <a:pt x="283074" y="174283"/>
                    </a:lnTo>
                    <a:close/>
                  </a:path>
                </a:pathLst>
              </a:custGeom>
              <a:grpFill/>
              <a:ln w="6390" cap="flat">
                <a:noFill/>
                <a:prstDash val="solid"/>
                <a:miter/>
              </a:ln>
            </p:spPr>
            <p:txBody>
              <a:bodyPr rtlCol="0" anchor="ctr"/>
              <a:lstStyle/>
              <a:p>
                <a:endParaRPr lang="en-US" sz="3200"/>
              </a:p>
            </p:txBody>
          </p:sp>
        </p:grpSp>
      </p:grpSp>
      <p:grpSp>
        <p:nvGrpSpPr>
          <p:cNvPr id="1071" name="Group 1070">
            <a:extLst>
              <a:ext uri="{FF2B5EF4-FFF2-40B4-BE49-F238E27FC236}">
                <a16:creationId xmlns:a16="http://schemas.microsoft.com/office/drawing/2014/main" id="{4389E0B8-3801-F3C7-1FBE-9771F48DF5F3}"/>
              </a:ext>
            </a:extLst>
          </p:cNvPr>
          <p:cNvGrpSpPr/>
          <p:nvPr/>
        </p:nvGrpSpPr>
        <p:grpSpPr>
          <a:xfrm>
            <a:off x="6095318" y="1255794"/>
            <a:ext cx="5063260" cy="701478"/>
            <a:chOff x="6095318" y="1085667"/>
            <a:chExt cx="5063260" cy="701478"/>
          </a:xfrm>
        </p:grpSpPr>
        <p:sp>
          <p:nvSpPr>
            <p:cNvPr id="24" name="Rectangle 23">
              <a:extLst>
                <a:ext uri="{FF2B5EF4-FFF2-40B4-BE49-F238E27FC236}">
                  <a16:creationId xmlns:a16="http://schemas.microsoft.com/office/drawing/2014/main" id="{09E6DC11-F96B-CBAA-1737-469BDFB053E0}"/>
                </a:ext>
              </a:extLst>
            </p:cNvPr>
            <p:cNvSpPr/>
            <p:nvPr/>
          </p:nvSpPr>
          <p:spPr bwMode="gray">
            <a:xfrm>
              <a:off x="6820113" y="1085667"/>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Cost Optimization</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A fear of cost overruns and profitability limits mean nuclear power players must keep a vigilant eye on their costs</a:t>
              </a:r>
            </a:p>
          </p:txBody>
        </p:sp>
        <p:grpSp>
          <p:nvGrpSpPr>
            <p:cNvPr id="29" name="Graphic 4">
              <a:extLst>
                <a:ext uri="{FF2B5EF4-FFF2-40B4-BE49-F238E27FC236}">
                  <a16:creationId xmlns:a16="http://schemas.microsoft.com/office/drawing/2014/main" id="{65112A07-35DC-EF33-12C7-CFC26D9BEF6E}"/>
                </a:ext>
              </a:extLst>
            </p:cNvPr>
            <p:cNvGrpSpPr/>
            <p:nvPr/>
          </p:nvGrpSpPr>
          <p:grpSpPr>
            <a:xfrm>
              <a:off x="6095318" y="1085667"/>
              <a:ext cx="489394" cy="489394"/>
              <a:chOff x="8239823" y="918179"/>
              <a:chExt cx="361670" cy="361333"/>
            </a:xfrm>
            <a:solidFill>
              <a:schemeClr val="accent4">
                <a:lumMod val="40000"/>
                <a:lumOff val="60000"/>
              </a:schemeClr>
            </a:solidFill>
          </p:grpSpPr>
          <p:sp>
            <p:nvSpPr>
              <p:cNvPr id="30" name="Graphic 4">
                <a:extLst>
                  <a:ext uri="{FF2B5EF4-FFF2-40B4-BE49-F238E27FC236}">
                    <a16:creationId xmlns:a16="http://schemas.microsoft.com/office/drawing/2014/main" id="{771F5442-E879-70FA-0564-45308C6D9D80}"/>
                  </a:ext>
                </a:extLst>
              </p:cNvPr>
              <p:cNvSpPr/>
              <p:nvPr/>
            </p:nvSpPr>
            <p:spPr>
              <a:xfrm>
                <a:off x="8427049" y="1102037"/>
                <a:ext cx="33227" cy="78523"/>
              </a:xfrm>
              <a:custGeom>
                <a:avLst/>
                <a:gdLst>
                  <a:gd name="connsiteX0" fmla="*/ 0 w 33227"/>
                  <a:gd name="connsiteY0" fmla="*/ 0 h 78523"/>
                  <a:gd name="connsiteX1" fmla="*/ 0 w 33227"/>
                  <a:gd name="connsiteY1" fmla="*/ 78523 h 78523"/>
                  <a:gd name="connsiteX2" fmla="*/ 33227 w 33227"/>
                  <a:gd name="connsiteY2" fmla="*/ 38942 h 78523"/>
                  <a:gd name="connsiteX3" fmla="*/ 0 w 33227"/>
                  <a:gd name="connsiteY3" fmla="*/ 0 h 78523"/>
                </a:gdLst>
                <a:ahLst/>
                <a:cxnLst>
                  <a:cxn ang="0">
                    <a:pos x="connsiteX0" y="connsiteY0"/>
                  </a:cxn>
                  <a:cxn ang="0">
                    <a:pos x="connsiteX1" y="connsiteY1"/>
                  </a:cxn>
                  <a:cxn ang="0">
                    <a:pos x="connsiteX2" y="connsiteY2"/>
                  </a:cxn>
                  <a:cxn ang="0">
                    <a:pos x="connsiteX3" y="connsiteY3"/>
                  </a:cxn>
                </a:cxnLst>
                <a:rect l="l" t="t" r="r" b="b"/>
                <a:pathLst>
                  <a:path w="33227" h="78523">
                    <a:moveTo>
                      <a:pt x="0" y="0"/>
                    </a:moveTo>
                    <a:lnTo>
                      <a:pt x="0" y="78523"/>
                    </a:lnTo>
                    <a:cubicBezTo>
                      <a:pt x="19170" y="75331"/>
                      <a:pt x="33227" y="58733"/>
                      <a:pt x="33227" y="38942"/>
                    </a:cubicBezTo>
                    <a:cubicBezTo>
                      <a:pt x="33227" y="19152"/>
                      <a:pt x="19170" y="3192"/>
                      <a:pt x="0" y="0"/>
                    </a:cubicBezTo>
                    <a:close/>
                  </a:path>
                </a:pathLst>
              </a:custGeom>
              <a:grpFill/>
              <a:ln w="6390" cap="flat">
                <a:noFill/>
                <a:prstDash val="solid"/>
                <a:miter/>
              </a:ln>
            </p:spPr>
            <p:txBody>
              <a:bodyPr rtlCol="0" anchor="ctr"/>
              <a:lstStyle/>
              <a:p>
                <a:endParaRPr lang="en-US" sz="3200"/>
              </a:p>
            </p:txBody>
          </p:sp>
          <p:sp>
            <p:nvSpPr>
              <p:cNvPr id="31" name="Graphic 4">
                <a:extLst>
                  <a:ext uri="{FF2B5EF4-FFF2-40B4-BE49-F238E27FC236}">
                    <a16:creationId xmlns:a16="http://schemas.microsoft.com/office/drawing/2014/main" id="{9652AEFB-5C36-240B-20C6-079B360FEF9C}"/>
                  </a:ext>
                </a:extLst>
              </p:cNvPr>
              <p:cNvSpPr/>
              <p:nvPr/>
            </p:nvSpPr>
            <p:spPr>
              <a:xfrm>
                <a:off x="8381041" y="1009470"/>
                <a:ext cx="33228" cy="79161"/>
              </a:xfrm>
              <a:custGeom>
                <a:avLst/>
                <a:gdLst>
                  <a:gd name="connsiteX0" fmla="*/ 33228 w 33228"/>
                  <a:gd name="connsiteY0" fmla="*/ 0 h 79161"/>
                  <a:gd name="connsiteX1" fmla="*/ 0 w 33228"/>
                  <a:gd name="connsiteY1" fmla="*/ 39581 h 79161"/>
                  <a:gd name="connsiteX2" fmla="*/ 33228 w 33228"/>
                  <a:gd name="connsiteY2" fmla="*/ 79161 h 79161"/>
                  <a:gd name="connsiteX3" fmla="*/ 33228 w 33228"/>
                  <a:gd name="connsiteY3" fmla="*/ 0 h 79161"/>
                </a:gdLst>
                <a:ahLst/>
                <a:cxnLst>
                  <a:cxn ang="0">
                    <a:pos x="connsiteX0" y="connsiteY0"/>
                  </a:cxn>
                  <a:cxn ang="0">
                    <a:pos x="connsiteX1" y="connsiteY1"/>
                  </a:cxn>
                  <a:cxn ang="0">
                    <a:pos x="connsiteX2" y="connsiteY2"/>
                  </a:cxn>
                  <a:cxn ang="0">
                    <a:pos x="connsiteX3" y="connsiteY3"/>
                  </a:cxn>
                </a:cxnLst>
                <a:rect l="l" t="t" r="r" b="b"/>
                <a:pathLst>
                  <a:path w="33228" h="79161">
                    <a:moveTo>
                      <a:pt x="33228" y="0"/>
                    </a:moveTo>
                    <a:cubicBezTo>
                      <a:pt x="14058" y="3192"/>
                      <a:pt x="0" y="19790"/>
                      <a:pt x="0" y="39581"/>
                    </a:cubicBezTo>
                    <a:cubicBezTo>
                      <a:pt x="0" y="59371"/>
                      <a:pt x="14697" y="75969"/>
                      <a:pt x="33228" y="79161"/>
                    </a:cubicBezTo>
                    <a:lnTo>
                      <a:pt x="33228" y="0"/>
                    </a:lnTo>
                    <a:close/>
                  </a:path>
                </a:pathLst>
              </a:custGeom>
              <a:grpFill/>
              <a:ln w="6390" cap="flat">
                <a:noFill/>
                <a:prstDash val="solid"/>
                <a:miter/>
              </a:ln>
            </p:spPr>
            <p:txBody>
              <a:bodyPr rtlCol="0" anchor="ctr"/>
              <a:lstStyle/>
              <a:p>
                <a:endParaRPr lang="en-US" sz="3200"/>
              </a:p>
            </p:txBody>
          </p:sp>
          <p:sp>
            <p:nvSpPr>
              <p:cNvPr id="32" name="Graphic 4">
                <a:extLst>
                  <a:ext uri="{FF2B5EF4-FFF2-40B4-BE49-F238E27FC236}">
                    <a16:creationId xmlns:a16="http://schemas.microsoft.com/office/drawing/2014/main" id="{C1A27A10-C2ED-66C4-3964-0704E8E717C8}"/>
                  </a:ext>
                </a:extLst>
              </p:cNvPr>
              <p:cNvSpPr/>
              <p:nvPr/>
            </p:nvSpPr>
            <p:spPr>
              <a:xfrm>
                <a:off x="8239823" y="918179"/>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7225 w 361670"/>
                  <a:gd name="connsiteY5" fmla="*/ 275150 h 361333"/>
                  <a:gd name="connsiteX6" fmla="*/ 187225 w 361670"/>
                  <a:gd name="connsiteY6" fmla="*/ 292386 h 361333"/>
                  <a:gd name="connsiteX7" fmla="*/ 180836 w 361670"/>
                  <a:gd name="connsiteY7" fmla="*/ 298770 h 361333"/>
                  <a:gd name="connsiteX8" fmla="*/ 174446 w 361670"/>
                  <a:gd name="connsiteY8" fmla="*/ 292386 h 361333"/>
                  <a:gd name="connsiteX9" fmla="*/ 174446 w 361670"/>
                  <a:gd name="connsiteY9" fmla="*/ 275150 h 361333"/>
                  <a:gd name="connsiteX10" fmla="*/ 130994 w 361670"/>
                  <a:gd name="connsiteY10" fmla="*/ 240676 h 361333"/>
                  <a:gd name="connsiteX11" fmla="*/ 134828 w 361670"/>
                  <a:gd name="connsiteY11" fmla="*/ 232377 h 361333"/>
                  <a:gd name="connsiteX12" fmla="*/ 143135 w 361670"/>
                  <a:gd name="connsiteY12" fmla="*/ 236207 h 361333"/>
                  <a:gd name="connsiteX13" fmla="*/ 174446 w 361670"/>
                  <a:gd name="connsiteY13" fmla="*/ 262382 h 361333"/>
                  <a:gd name="connsiteX14" fmla="*/ 174446 w 361670"/>
                  <a:gd name="connsiteY14" fmla="*/ 182582 h 361333"/>
                  <a:gd name="connsiteX15" fmla="*/ 128438 w 361670"/>
                  <a:gd name="connsiteY15" fmla="*/ 130233 h 361333"/>
                  <a:gd name="connsiteX16" fmla="*/ 174446 w 361670"/>
                  <a:gd name="connsiteY16" fmla="*/ 77885 h 361333"/>
                  <a:gd name="connsiteX17" fmla="*/ 174446 w 361670"/>
                  <a:gd name="connsiteY17" fmla="*/ 68947 h 361333"/>
                  <a:gd name="connsiteX18" fmla="*/ 180836 w 361670"/>
                  <a:gd name="connsiteY18" fmla="*/ 62563 h 361333"/>
                  <a:gd name="connsiteX19" fmla="*/ 187225 w 361670"/>
                  <a:gd name="connsiteY19" fmla="*/ 68947 h 361333"/>
                  <a:gd name="connsiteX20" fmla="*/ 187225 w 361670"/>
                  <a:gd name="connsiteY20" fmla="*/ 78523 h 361333"/>
                  <a:gd name="connsiteX21" fmla="*/ 226204 w 361670"/>
                  <a:gd name="connsiteY21" fmla="*/ 104697 h 361333"/>
                  <a:gd name="connsiteX22" fmla="*/ 223648 w 361670"/>
                  <a:gd name="connsiteY22" fmla="*/ 113635 h 361333"/>
                  <a:gd name="connsiteX23" fmla="*/ 214702 w 361670"/>
                  <a:gd name="connsiteY23" fmla="*/ 111081 h 361333"/>
                  <a:gd name="connsiteX24" fmla="*/ 186586 w 361670"/>
                  <a:gd name="connsiteY24" fmla="*/ 91929 h 361333"/>
                  <a:gd name="connsiteX25" fmla="*/ 186586 w 361670"/>
                  <a:gd name="connsiteY25" fmla="*/ 171091 h 361333"/>
                  <a:gd name="connsiteX26" fmla="*/ 232594 w 361670"/>
                  <a:gd name="connsiteY26" fmla="*/ 223439 h 361333"/>
                  <a:gd name="connsiteX27" fmla="*/ 187225 w 361670"/>
                  <a:gd name="connsiteY27" fmla="*/ 27515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670" h="361333">
                    <a:moveTo>
                      <a:pt x="180836" y="0"/>
                    </a:moveTo>
                    <a:cubicBezTo>
                      <a:pt x="80513" y="0"/>
                      <a:pt x="0" y="81077"/>
                      <a:pt x="0" y="180667"/>
                    </a:cubicBezTo>
                    <a:cubicBezTo>
                      <a:pt x="0" y="280257"/>
                      <a:pt x="81152" y="361333"/>
                      <a:pt x="180836" y="361333"/>
                    </a:cubicBezTo>
                    <a:cubicBezTo>
                      <a:pt x="280518" y="361333"/>
                      <a:pt x="361670" y="280257"/>
                      <a:pt x="361670" y="180667"/>
                    </a:cubicBezTo>
                    <a:cubicBezTo>
                      <a:pt x="361670" y="81077"/>
                      <a:pt x="281157" y="0"/>
                      <a:pt x="180836" y="0"/>
                    </a:cubicBezTo>
                    <a:close/>
                    <a:moveTo>
                      <a:pt x="187225" y="275150"/>
                    </a:moveTo>
                    <a:lnTo>
                      <a:pt x="187225" y="292386"/>
                    </a:lnTo>
                    <a:cubicBezTo>
                      <a:pt x="187225" y="296217"/>
                      <a:pt x="184669" y="298770"/>
                      <a:pt x="180836" y="298770"/>
                    </a:cubicBezTo>
                    <a:cubicBezTo>
                      <a:pt x="177001" y="298770"/>
                      <a:pt x="174446" y="296217"/>
                      <a:pt x="174446" y="292386"/>
                    </a:cubicBezTo>
                    <a:lnTo>
                      <a:pt x="174446" y="275150"/>
                    </a:lnTo>
                    <a:cubicBezTo>
                      <a:pt x="154636" y="272596"/>
                      <a:pt x="138022" y="259828"/>
                      <a:pt x="130994" y="240676"/>
                    </a:cubicBezTo>
                    <a:cubicBezTo>
                      <a:pt x="129716" y="237484"/>
                      <a:pt x="131633" y="233654"/>
                      <a:pt x="134828" y="232377"/>
                    </a:cubicBezTo>
                    <a:cubicBezTo>
                      <a:pt x="138022" y="231100"/>
                      <a:pt x="141856" y="233015"/>
                      <a:pt x="143135" y="236207"/>
                    </a:cubicBezTo>
                    <a:cubicBezTo>
                      <a:pt x="148246" y="250252"/>
                      <a:pt x="160387" y="259828"/>
                      <a:pt x="174446" y="262382"/>
                    </a:cubicBezTo>
                    <a:lnTo>
                      <a:pt x="174446" y="182582"/>
                    </a:lnTo>
                    <a:cubicBezTo>
                      <a:pt x="148246" y="179390"/>
                      <a:pt x="128438" y="157046"/>
                      <a:pt x="128438" y="130233"/>
                    </a:cubicBezTo>
                    <a:cubicBezTo>
                      <a:pt x="128438" y="103420"/>
                      <a:pt x="148886" y="81077"/>
                      <a:pt x="174446" y="77885"/>
                    </a:cubicBezTo>
                    <a:lnTo>
                      <a:pt x="174446" y="68947"/>
                    </a:lnTo>
                    <a:cubicBezTo>
                      <a:pt x="174446" y="65117"/>
                      <a:pt x="177001" y="62563"/>
                      <a:pt x="180836" y="62563"/>
                    </a:cubicBezTo>
                    <a:cubicBezTo>
                      <a:pt x="184669" y="62563"/>
                      <a:pt x="187225" y="65117"/>
                      <a:pt x="187225" y="68947"/>
                    </a:cubicBezTo>
                    <a:lnTo>
                      <a:pt x="187225" y="78523"/>
                    </a:lnTo>
                    <a:cubicBezTo>
                      <a:pt x="203200" y="80438"/>
                      <a:pt x="217897" y="90014"/>
                      <a:pt x="226204" y="104697"/>
                    </a:cubicBezTo>
                    <a:cubicBezTo>
                      <a:pt x="228120" y="107889"/>
                      <a:pt x="226843" y="111720"/>
                      <a:pt x="223648" y="113635"/>
                    </a:cubicBezTo>
                    <a:cubicBezTo>
                      <a:pt x="220453" y="115550"/>
                      <a:pt x="216619" y="114273"/>
                      <a:pt x="214702" y="111081"/>
                    </a:cubicBezTo>
                    <a:cubicBezTo>
                      <a:pt x="208951" y="100867"/>
                      <a:pt x="198088" y="93845"/>
                      <a:pt x="186586" y="91929"/>
                    </a:cubicBezTo>
                    <a:lnTo>
                      <a:pt x="186586" y="171091"/>
                    </a:lnTo>
                    <a:cubicBezTo>
                      <a:pt x="212785" y="174283"/>
                      <a:pt x="232594" y="196627"/>
                      <a:pt x="232594" y="223439"/>
                    </a:cubicBezTo>
                    <a:cubicBezTo>
                      <a:pt x="232594" y="250252"/>
                      <a:pt x="213424" y="271958"/>
                      <a:pt x="187225" y="275150"/>
                    </a:cubicBezTo>
                    <a:close/>
                  </a:path>
                </a:pathLst>
              </a:custGeom>
              <a:grpFill/>
              <a:ln w="6390" cap="flat">
                <a:noFill/>
                <a:prstDash val="solid"/>
                <a:miter/>
              </a:ln>
            </p:spPr>
            <p:txBody>
              <a:bodyPr rtlCol="0" anchor="ctr"/>
              <a:lstStyle/>
              <a:p>
                <a:endParaRPr lang="en-US" sz="3200"/>
              </a:p>
            </p:txBody>
          </p:sp>
        </p:grpSp>
      </p:grpSp>
    </p:spTree>
    <p:extLst>
      <p:ext uri="{BB962C8B-B14F-4D97-AF65-F5344CB8AC3E}">
        <p14:creationId xmlns:p14="http://schemas.microsoft.com/office/powerpoint/2010/main" val="25111798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0CB51-5285-79BB-1E02-94F6636390B4}"/>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09B8AE8B-E5DF-C3AD-02A8-D511A311D252}"/>
              </a:ext>
            </a:extLst>
          </p:cNvPr>
          <p:cNvGrpSpPr/>
          <p:nvPr/>
        </p:nvGrpSpPr>
        <p:grpSpPr>
          <a:xfrm>
            <a:off x="-1" y="0"/>
            <a:ext cx="12192001" cy="2566464"/>
            <a:chOff x="-22" y="0"/>
            <a:chExt cx="12192001" cy="2566464"/>
          </a:xfrm>
        </p:grpSpPr>
        <p:pic>
          <p:nvPicPr>
            <p:cNvPr id="45" name="Picture 44">
              <a:extLst>
                <a:ext uri="{FF2B5EF4-FFF2-40B4-BE49-F238E27FC236}">
                  <a16:creationId xmlns:a16="http://schemas.microsoft.com/office/drawing/2014/main" id="{03D68017-8B8B-F4C1-11C3-ECE1FA7C9A54}"/>
                </a:ext>
              </a:extLst>
            </p:cNvPr>
            <p:cNvPicPr>
              <a:picLocks noChangeAspect="1"/>
            </p:cNvPicPr>
            <p:nvPr/>
          </p:nvPicPr>
          <p:blipFill>
            <a:blip r:embed="rId3"/>
            <a:srcRect l="-71172" t="20104" r="16978" b="31160"/>
            <a:stretch>
              <a:fillRect/>
            </a:stretch>
          </p:blipFill>
          <p:spPr>
            <a:xfrm>
              <a:off x="-20" y="0"/>
              <a:ext cx="12191999" cy="2566463"/>
            </a:xfrm>
            <a:prstGeom prst="rect">
              <a:avLst/>
            </a:prstGeom>
          </p:spPr>
        </p:pic>
        <p:sp>
          <p:nvSpPr>
            <p:cNvPr id="47" name="Rectangle 46">
              <a:extLst>
                <a:ext uri="{FF2B5EF4-FFF2-40B4-BE49-F238E27FC236}">
                  <a16:creationId xmlns:a16="http://schemas.microsoft.com/office/drawing/2014/main" id="{EE000C54-CD85-6451-C04B-14E33A45B22D}"/>
                </a:ext>
              </a:extLst>
            </p:cNvPr>
            <p:cNvSpPr/>
            <p:nvPr/>
          </p:nvSpPr>
          <p:spPr bwMode="gray">
            <a:xfrm>
              <a:off x="-22" y="0"/>
              <a:ext cx="5636324" cy="2566464"/>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5" name="Text Placeholder 4">
            <a:extLst>
              <a:ext uri="{FF2B5EF4-FFF2-40B4-BE49-F238E27FC236}">
                <a16:creationId xmlns:a16="http://schemas.microsoft.com/office/drawing/2014/main" id="{7AA8A0A4-E3B4-A440-DB9B-4D548F16EBEE}"/>
              </a:ext>
            </a:extLst>
          </p:cNvPr>
          <p:cNvSpPr>
            <a:spLocks noGrp="1"/>
          </p:cNvSpPr>
          <p:nvPr>
            <p:ph type="body" sz="quarter" idx="13"/>
          </p:nvPr>
        </p:nvSpPr>
        <p:spPr>
          <a:xfrm>
            <a:off x="477257" y="684903"/>
            <a:ext cx="5754793" cy="696825"/>
          </a:xfrm>
        </p:spPr>
        <p:txBody>
          <a:bodyPr lIns="0"/>
          <a:lstStyle/>
          <a:p>
            <a:r>
              <a:rPr lang="en-US" sz="1400">
                <a:solidFill>
                  <a:schemeClr val="bg1"/>
                </a:solidFill>
              </a:rPr>
              <a:t>The nuclear power industry is a fast-evolving space, and companies need help navigating their needs and defining a strategy to secure reliable long-term demand</a:t>
            </a:r>
            <a:endParaRPr lang="en-US">
              <a:solidFill>
                <a:schemeClr val="bg1"/>
              </a:solidFill>
            </a:endParaRPr>
          </a:p>
        </p:txBody>
      </p:sp>
      <p:sp>
        <p:nvSpPr>
          <p:cNvPr id="3" name="Title 2">
            <a:extLst>
              <a:ext uri="{FF2B5EF4-FFF2-40B4-BE49-F238E27FC236}">
                <a16:creationId xmlns:a16="http://schemas.microsoft.com/office/drawing/2014/main" id="{512665A0-9F2B-240E-658E-938BFA8864FE}"/>
              </a:ext>
            </a:extLst>
          </p:cNvPr>
          <p:cNvSpPr>
            <a:spLocks noGrp="1"/>
          </p:cNvSpPr>
          <p:nvPr>
            <p:ph type="title"/>
          </p:nvPr>
        </p:nvSpPr>
        <p:spPr>
          <a:xfrm>
            <a:off x="477257" y="238607"/>
            <a:ext cx="5754793" cy="365760"/>
          </a:xfrm>
        </p:spPr>
        <p:txBody>
          <a:bodyPr lIns="0"/>
          <a:lstStyle/>
          <a:p>
            <a:r>
              <a:rPr lang="en-US" sz="2800">
                <a:solidFill>
                  <a:schemeClr val="bg1"/>
                </a:solidFill>
              </a:rPr>
              <a:t>Business Development</a:t>
            </a:r>
          </a:p>
        </p:txBody>
      </p:sp>
      <p:grpSp>
        <p:nvGrpSpPr>
          <p:cNvPr id="1034" name="Group 1033">
            <a:extLst>
              <a:ext uri="{FF2B5EF4-FFF2-40B4-BE49-F238E27FC236}">
                <a16:creationId xmlns:a16="http://schemas.microsoft.com/office/drawing/2014/main" id="{51747F27-C51C-616C-9536-20727AA51D6E}"/>
              </a:ext>
            </a:extLst>
          </p:cNvPr>
          <p:cNvGrpSpPr/>
          <p:nvPr/>
        </p:nvGrpSpPr>
        <p:grpSpPr>
          <a:xfrm>
            <a:off x="469899" y="2814959"/>
            <a:ext cx="4664458" cy="1450701"/>
            <a:chOff x="469899" y="1402567"/>
            <a:chExt cx="5905639" cy="1450701"/>
          </a:xfrm>
        </p:grpSpPr>
        <p:sp>
          <p:nvSpPr>
            <p:cNvPr id="1038" name="Rectangle 1037">
              <a:extLst>
                <a:ext uri="{FF2B5EF4-FFF2-40B4-BE49-F238E27FC236}">
                  <a16:creationId xmlns:a16="http://schemas.microsoft.com/office/drawing/2014/main" id="{C010A072-C3DB-D5BB-C9D5-EDDC669EDB05}"/>
                </a:ext>
              </a:extLst>
            </p:cNvPr>
            <p:cNvSpPr/>
            <p:nvPr/>
          </p:nvSpPr>
          <p:spPr bwMode="gray">
            <a:xfrm>
              <a:off x="469899" y="1402567"/>
              <a:ext cx="210111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THE CHALLENGE</a:t>
              </a:r>
            </a:p>
          </p:txBody>
        </p:sp>
        <p:sp>
          <p:nvSpPr>
            <p:cNvPr id="1036" name="Rectangle 1035">
              <a:extLst>
                <a:ext uri="{FF2B5EF4-FFF2-40B4-BE49-F238E27FC236}">
                  <a16:creationId xmlns:a16="http://schemas.microsoft.com/office/drawing/2014/main" id="{320E2C6A-02D4-0451-BD26-B0B3A0A8529C}"/>
                </a:ext>
              </a:extLst>
            </p:cNvPr>
            <p:cNvSpPr/>
            <p:nvPr/>
          </p:nvSpPr>
          <p:spPr bwMode="gray">
            <a:xfrm>
              <a:off x="477258" y="1654387"/>
              <a:ext cx="5898280" cy="1198881"/>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Nuclear power’s long development cycles and rigid delivery models are poorly aligned with today’s flexible contracting approaches. Structuring viable off-take agreements remains difficult given pricing volatility and credit risk concerns. M&amp;A and capital markets activity in the sector are hampered by unclear growth trajectories and investor risk aversion. Strategies for securing reliable demand are especially important for enabling innovators to take advantage of efficiencies as they move from FOAK to NOAK reactor builds.</a:t>
              </a:r>
            </a:p>
          </p:txBody>
        </p:sp>
      </p:grpSp>
      <p:grpSp>
        <p:nvGrpSpPr>
          <p:cNvPr id="1039" name="Group 1038">
            <a:extLst>
              <a:ext uri="{FF2B5EF4-FFF2-40B4-BE49-F238E27FC236}">
                <a16:creationId xmlns:a16="http://schemas.microsoft.com/office/drawing/2014/main" id="{72852F92-68B9-DACC-8861-9EF30DB4D228}"/>
              </a:ext>
            </a:extLst>
          </p:cNvPr>
          <p:cNvGrpSpPr/>
          <p:nvPr/>
        </p:nvGrpSpPr>
        <p:grpSpPr>
          <a:xfrm>
            <a:off x="469900" y="4897040"/>
            <a:ext cx="4664456" cy="1188569"/>
            <a:chOff x="469900" y="1402567"/>
            <a:chExt cx="5905637" cy="1188569"/>
          </a:xfrm>
        </p:grpSpPr>
        <p:sp>
          <p:nvSpPr>
            <p:cNvPr id="1040" name="Rectangle 1039">
              <a:extLst>
                <a:ext uri="{FF2B5EF4-FFF2-40B4-BE49-F238E27FC236}">
                  <a16:creationId xmlns:a16="http://schemas.microsoft.com/office/drawing/2014/main" id="{D955C75D-B0B7-6AFD-ACBC-A997FDBEF04D}"/>
                </a:ext>
              </a:extLst>
            </p:cNvPr>
            <p:cNvSpPr/>
            <p:nvPr/>
          </p:nvSpPr>
          <p:spPr bwMode="gray">
            <a:xfrm>
              <a:off x="469900" y="1402567"/>
              <a:ext cx="165457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KEY ISSUES</a:t>
              </a:r>
            </a:p>
          </p:txBody>
        </p:sp>
        <p:sp>
          <p:nvSpPr>
            <p:cNvPr id="1041" name="Rectangle 1040">
              <a:extLst>
                <a:ext uri="{FF2B5EF4-FFF2-40B4-BE49-F238E27FC236}">
                  <a16:creationId xmlns:a16="http://schemas.microsoft.com/office/drawing/2014/main" id="{B4CA78CA-BEC2-2AE5-C8DE-8EA0AF1C68FC}"/>
                </a:ext>
              </a:extLst>
            </p:cNvPr>
            <p:cNvSpPr/>
            <p:nvPr/>
          </p:nvSpPr>
          <p:spPr bwMode="gray">
            <a:xfrm>
              <a:off x="477257" y="1654388"/>
              <a:ext cx="5898280" cy="936748"/>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Contract Complexity</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Long Lead Times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Counterparty Risk</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ROI Uncertainty</a:t>
              </a:r>
            </a:p>
          </p:txBody>
        </p:sp>
      </p:grpSp>
      <p:sp>
        <p:nvSpPr>
          <p:cNvPr id="1045" name="Text Placeholder 4">
            <a:extLst>
              <a:ext uri="{FF2B5EF4-FFF2-40B4-BE49-F238E27FC236}">
                <a16:creationId xmlns:a16="http://schemas.microsoft.com/office/drawing/2014/main" id="{B6C71F4D-0B7E-DC2B-02A3-51B698CC0D83}"/>
              </a:ext>
            </a:extLst>
          </p:cNvPr>
          <p:cNvSpPr txBox="1">
            <a:spLocks/>
          </p:cNvSpPr>
          <p:nvPr/>
        </p:nvSpPr>
        <p:spPr>
          <a:xfrm>
            <a:off x="477257" y="1502611"/>
            <a:ext cx="5754793" cy="696825"/>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400" b="1"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rPr>
              <a:t>Key Players: </a:t>
            </a:r>
            <a:r>
              <a:rPr kumimoji="0" lang="en-US"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Utilities, Nuclear Innovators, Consumers</a:t>
            </a:r>
            <a:endParaRPr kumimoji="0" lang="en-US"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200"/>
              </a:spcBef>
              <a:spcAft>
                <a:spcPts val="1333"/>
              </a:spcAft>
              <a:buClrTx/>
              <a:buSzPct val="100000"/>
              <a:buFontTx/>
              <a:buNone/>
              <a:tabLst/>
              <a:defRPr/>
            </a:pPr>
            <a:endParaRPr kumimoji="0" lang="en-US" sz="12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042" name="Group 1041">
            <a:extLst>
              <a:ext uri="{FF2B5EF4-FFF2-40B4-BE49-F238E27FC236}">
                <a16:creationId xmlns:a16="http://schemas.microsoft.com/office/drawing/2014/main" id="{F6BB0277-93EA-17F4-21E7-4794B2BC433B}"/>
              </a:ext>
            </a:extLst>
          </p:cNvPr>
          <p:cNvGrpSpPr/>
          <p:nvPr/>
        </p:nvGrpSpPr>
        <p:grpSpPr>
          <a:xfrm>
            <a:off x="5431155" y="2814959"/>
            <a:ext cx="2538701" cy="3554949"/>
            <a:chOff x="469899" y="1402567"/>
            <a:chExt cx="3214232" cy="3554949"/>
          </a:xfrm>
        </p:grpSpPr>
        <p:sp>
          <p:nvSpPr>
            <p:cNvPr id="1043" name="Rectangle 1042">
              <a:extLst>
                <a:ext uri="{FF2B5EF4-FFF2-40B4-BE49-F238E27FC236}">
                  <a16:creationId xmlns:a16="http://schemas.microsoft.com/office/drawing/2014/main" id="{85EC6307-CEC3-5835-B552-F827A4184B45}"/>
                </a:ext>
              </a:extLst>
            </p:cNvPr>
            <p:cNvSpPr/>
            <p:nvPr/>
          </p:nvSpPr>
          <p:spPr bwMode="gray">
            <a:xfrm>
              <a:off x="469899" y="1402567"/>
              <a:ext cx="2172483"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OUR SOLUTIONS</a:t>
              </a:r>
            </a:p>
          </p:txBody>
        </p:sp>
        <p:sp>
          <p:nvSpPr>
            <p:cNvPr id="1044" name="Rectangle 1043">
              <a:extLst>
                <a:ext uri="{FF2B5EF4-FFF2-40B4-BE49-F238E27FC236}">
                  <a16:creationId xmlns:a16="http://schemas.microsoft.com/office/drawing/2014/main" id="{1392BE1B-CDA4-06A8-A921-C41D9425C2D0}"/>
                </a:ext>
              </a:extLst>
            </p:cNvPr>
            <p:cNvSpPr/>
            <p:nvPr/>
          </p:nvSpPr>
          <p:spPr bwMode="gray">
            <a:xfrm>
              <a:off x="477258" y="1654387"/>
              <a:ext cx="3206873" cy="3303129"/>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Partner Selection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JV Structuring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Stakeholder Engagement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PPA Negotiation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Carbon Credit Sourcing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Deal Negotiations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Energy Needs Assessment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Market Economic Analysis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Buyer Lease Identification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Transact/Refurbishment Planning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Customer Segment Analysis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Demand Forecasting</a:t>
              </a:r>
            </a:p>
          </p:txBody>
        </p:sp>
      </p:grpSp>
      <p:grpSp>
        <p:nvGrpSpPr>
          <p:cNvPr id="7" name="Group 6">
            <a:extLst>
              <a:ext uri="{FF2B5EF4-FFF2-40B4-BE49-F238E27FC236}">
                <a16:creationId xmlns:a16="http://schemas.microsoft.com/office/drawing/2014/main" id="{C2344822-92C0-A802-8DA2-B4A7BFB42DBE}"/>
              </a:ext>
            </a:extLst>
          </p:cNvPr>
          <p:cNvGrpSpPr/>
          <p:nvPr/>
        </p:nvGrpSpPr>
        <p:grpSpPr>
          <a:xfrm>
            <a:off x="8369683" y="2821032"/>
            <a:ext cx="3289962" cy="1444628"/>
            <a:chOff x="8113534" y="2821032"/>
            <a:chExt cx="3289962" cy="1444628"/>
          </a:xfrm>
        </p:grpSpPr>
        <p:sp>
          <p:nvSpPr>
            <p:cNvPr id="8" name="Rectangle 7">
              <a:extLst>
                <a:ext uri="{FF2B5EF4-FFF2-40B4-BE49-F238E27FC236}">
                  <a16:creationId xmlns:a16="http://schemas.microsoft.com/office/drawing/2014/main" id="{ABC7EF3F-2B7B-332B-E951-23D9C851A9FE}"/>
                </a:ext>
              </a:extLst>
            </p:cNvPr>
            <p:cNvSpPr/>
            <p:nvPr/>
          </p:nvSpPr>
          <p:spPr bwMode="gray">
            <a:xfrm>
              <a:off x="8113534" y="2821032"/>
              <a:ext cx="3260405"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PPA Negotiation</a:t>
              </a:r>
            </a:p>
          </p:txBody>
        </p:sp>
        <p:sp>
          <p:nvSpPr>
            <p:cNvPr id="9" name="Rectangle 8">
              <a:extLst>
                <a:ext uri="{FF2B5EF4-FFF2-40B4-BE49-F238E27FC236}">
                  <a16:creationId xmlns:a16="http://schemas.microsoft.com/office/drawing/2014/main" id="{082776CB-F250-1395-A78A-A2026716C878}"/>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Negotiating PPAs can be complex due to fluctuating market conditions and the need for long-term stability. Deloitte assists nuclear power players in PPA negotiations by providing market insights, financial modeling, and strategic advice, ensuring that agreements are structured to maximize value and mitigate risks for all parties involved.</a:t>
              </a:r>
            </a:p>
          </p:txBody>
        </p:sp>
      </p:grpSp>
      <p:grpSp>
        <p:nvGrpSpPr>
          <p:cNvPr id="10" name="Group 9">
            <a:extLst>
              <a:ext uri="{FF2B5EF4-FFF2-40B4-BE49-F238E27FC236}">
                <a16:creationId xmlns:a16="http://schemas.microsoft.com/office/drawing/2014/main" id="{0FA1ACEC-FE55-F92A-0272-B3C35171AB41}"/>
              </a:ext>
            </a:extLst>
          </p:cNvPr>
          <p:cNvGrpSpPr/>
          <p:nvPr/>
        </p:nvGrpSpPr>
        <p:grpSpPr>
          <a:xfrm>
            <a:off x="8369683" y="4621757"/>
            <a:ext cx="3289962" cy="1655356"/>
            <a:chOff x="8113534" y="2821032"/>
            <a:chExt cx="3289962" cy="1655356"/>
          </a:xfrm>
        </p:grpSpPr>
        <p:sp>
          <p:nvSpPr>
            <p:cNvPr id="11" name="Rectangle 10">
              <a:extLst>
                <a:ext uri="{FF2B5EF4-FFF2-40B4-BE49-F238E27FC236}">
                  <a16:creationId xmlns:a16="http://schemas.microsoft.com/office/drawing/2014/main" id="{BDF60DA2-E5AA-8B55-467E-7EFED9620627}"/>
                </a:ext>
              </a:extLst>
            </p:cNvPr>
            <p:cNvSpPr/>
            <p:nvPr/>
          </p:nvSpPr>
          <p:spPr bwMode="gray">
            <a:xfrm>
              <a:off x="8113534" y="2821032"/>
              <a:ext cx="3260405"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Demand Forecasting</a:t>
              </a:r>
            </a:p>
          </p:txBody>
        </p:sp>
        <p:sp>
          <p:nvSpPr>
            <p:cNvPr id="12" name="Rectangle 11">
              <a:extLst>
                <a:ext uri="{FF2B5EF4-FFF2-40B4-BE49-F238E27FC236}">
                  <a16:creationId xmlns:a16="http://schemas.microsoft.com/office/drawing/2014/main" id="{F7020594-1F51-80FF-3655-34F0A3FA4BC5}"/>
                </a:ext>
              </a:extLst>
            </p:cNvPr>
            <p:cNvSpPr/>
            <p:nvPr/>
          </p:nvSpPr>
          <p:spPr bwMode="gray">
            <a:xfrm>
              <a:off x="8113535" y="3083069"/>
              <a:ext cx="3289961" cy="1393319"/>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Accurately predicting energy demand is essential for optimizing operations and maintaining a reliable power supply. Deloitte offers advanced demand forecasting solutions, utilizing data analytics and modeling techniques to help nuclear power players predict future energy needs, optimize production schedules, and ensure efficient resource allocation.</a:t>
              </a:r>
            </a:p>
          </p:txBody>
        </p:sp>
      </p:grpSp>
    </p:spTree>
    <p:extLst>
      <p:ext uri="{BB962C8B-B14F-4D97-AF65-F5344CB8AC3E}">
        <p14:creationId xmlns:p14="http://schemas.microsoft.com/office/powerpoint/2010/main" val="4361706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1D5C8-5875-D987-FE7F-7BFA5A7B6B1C}"/>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9CB586DA-7393-E929-A0DB-55853FA9C743}"/>
              </a:ext>
            </a:extLst>
          </p:cNvPr>
          <p:cNvGrpSpPr/>
          <p:nvPr/>
        </p:nvGrpSpPr>
        <p:grpSpPr>
          <a:xfrm>
            <a:off x="-22" y="0"/>
            <a:ext cx="12192001" cy="2566464"/>
            <a:chOff x="-22" y="0"/>
            <a:chExt cx="12192001" cy="2566464"/>
          </a:xfrm>
        </p:grpSpPr>
        <p:pic>
          <p:nvPicPr>
            <p:cNvPr id="45" name="Picture 44">
              <a:extLst>
                <a:ext uri="{FF2B5EF4-FFF2-40B4-BE49-F238E27FC236}">
                  <a16:creationId xmlns:a16="http://schemas.microsoft.com/office/drawing/2014/main" id="{2995D3CE-C2DD-8504-2071-E590778366B5}"/>
                </a:ext>
              </a:extLst>
            </p:cNvPr>
            <p:cNvPicPr>
              <a:picLocks noChangeAspect="1"/>
            </p:cNvPicPr>
            <p:nvPr/>
          </p:nvPicPr>
          <p:blipFill>
            <a:blip r:embed="rId3"/>
            <a:srcRect l="-71172" t="20104" r="16978" b="31160"/>
            <a:stretch>
              <a:fillRect/>
            </a:stretch>
          </p:blipFill>
          <p:spPr>
            <a:xfrm>
              <a:off x="-20" y="0"/>
              <a:ext cx="12191999" cy="2566463"/>
            </a:xfrm>
            <a:prstGeom prst="rect">
              <a:avLst/>
            </a:prstGeom>
          </p:spPr>
        </p:pic>
        <p:sp>
          <p:nvSpPr>
            <p:cNvPr id="47" name="Rectangle 46">
              <a:extLst>
                <a:ext uri="{FF2B5EF4-FFF2-40B4-BE49-F238E27FC236}">
                  <a16:creationId xmlns:a16="http://schemas.microsoft.com/office/drawing/2014/main" id="{92B354E8-C37E-4809-BA68-C4AEAEB5254D}"/>
                </a:ext>
              </a:extLst>
            </p:cNvPr>
            <p:cNvSpPr/>
            <p:nvPr/>
          </p:nvSpPr>
          <p:spPr bwMode="gray">
            <a:xfrm>
              <a:off x="-22" y="0"/>
              <a:ext cx="5636324" cy="2566464"/>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5" name="Text Placeholder 4">
            <a:extLst>
              <a:ext uri="{FF2B5EF4-FFF2-40B4-BE49-F238E27FC236}">
                <a16:creationId xmlns:a16="http://schemas.microsoft.com/office/drawing/2014/main" id="{57CF5772-48C9-AE51-E8C3-5B1D255BAA44}"/>
              </a:ext>
            </a:extLst>
          </p:cNvPr>
          <p:cNvSpPr>
            <a:spLocks noGrp="1"/>
          </p:cNvSpPr>
          <p:nvPr>
            <p:ph type="body" sz="quarter" idx="13"/>
          </p:nvPr>
        </p:nvSpPr>
        <p:spPr>
          <a:xfrm>
            <a:off x="477257" y="684903"/>
            <a:ext cx="5754793" cy="696825"/>
          </a:xfrm>
        </p:spPr>
        <p:txBody>
          <a:bodyPr lIns="0"/>
          <a:lstStyle/>
          <a:p>
            <a:r>
              <a:rPr lang="en-US" sz="1400">
                <a:solidFill>
                  <a:schemeClr val="bg1"/>
                </a:solidFill>
              </a:rPr>
              <a:t>Nuclear development is capital-intensive, and clients need a partner who can secure funding from a variety of sources while lowering their capital costs and aligning their financing strategy with long-term goals</a:t>
            </a:r>
          </a:p>
          <a:p>
            <a:endParaRPr lang="en-US">
              <a:solidFill>
                <a:schemeClr val="bg1"/>
              </a:solidFill>
            </a:endParaRPr>
          </a:p>
        </p:txBody>
      </p:sp>
      <p:sp>
        <p:nvSpPr>
          <p:cNvPr id="3" name="Title 2">
            <a:extLst>
              <a:ext uri="{FF2B5EF4-FFF2-40B4-BE49-F238E27FC236}">
                <a16:creationId xmlns:a16="http://schemas.microsoft.com/office/drawing/2014/main" id="{23110769-00AF-C8BE-D508-466D5D06F707}"/>
              </a:ext>
            </a:extLst>
          </p:cNvPr>
          <p:cNvSpPr>
            <a:spLocks noGrp="1"/>
          </p:cNvSpPr>
          <p:nvPr>
            <p:ph type="title"/>
          </p:nvPr>
        </p:nvSpPr>
        <p:spPr>
          <a:xfrm>
            <a:off x="477257" y="238607"/>
            <a:ext cx="5754793" cy="365760"/>
          </a:xfrm>
        </p:spPr>
        <p:txBody>
          <a:bodyPr lIns="0"/>
          <a:lstStyle/>
          <a:p>
            <a:r>
              <a:rPr lang="en-US" sz="2800">
                <a:solidFill>
                  <a:schemeClr val="bg1"/>
                </a:solidFill>
              </a:rPr>
              <a:t>Financing</a:t>
            </a:r>
          </a:p>
        </p:txBody>
      </p:sp>
      <p:grpSp>
        <p:nvGrpSpPr>
          <p:cNvPr id="1034" name="Group 1033">
            <a:extLst>
              <a:ext uri="{FF2B5EF4-FFF2-40B4-BE49-F238E27FC236}">
                <a16:creationId xmlns:a16="http://schemas.microsoft.com/office/drawing/2014/main" id="{4FEE7232-FF6C-6424-C667-DABCE79D8009}"/>
              </a:ext>
            </a:extLst>
          </p:cNvPr>
          <p:cNvGrpSpPr/>
          <p:nvPr/>
        </p:nvGrpSpPr>
        <p:grpSpPr>
          <a:xfrm>
            <a:off x="469899" y="2814959"/>
            <a:ext cx="4664458" cy="1450701"/>
            <a:chOff x="469899" y="1402567"/>
            <a:chExt cx="5905639" cy="1450701"/>
          </a:xfrm>
        </p:grpSpPr>
        <p:sp>
          <p:nvSpPr>
            <p:cNvPr id="1038" name="Rectangle 1037">
              <a:extLst>
                <a:ext uri="{FF2B5EF4-FFF2-40B4-BE49-F238E27FC236}">
                  <a16:creationId xmlns:a16="http://schemas.microsoft.com/office/drawing/2014/main" id="{963AF5D1-CC7F-DBCD-BB22-717E9F259764}"/>
                </a:ext>
              </a:extLst>
            </p:cNvPr>
            <p:cNvSpPr/>
            <p:nvPr/>
          </p:nvSpPr>
          <p:spPr bwMode="gray">
            <a:xfrm>
              <a:off x="469899" y="1402567"/>
              <a:ext cx="210111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THE CHALLENGE</a:t>
              </a:r>
            </a:p>
          </p:txBody>
        </p:sp>
        <p:sp>
          <p:nvSpPr>
            <p:cNvPr id="1036" name="Rectangle 1035">
              <a:extLst>
                <a:ext uri="{FF2B5EF4-FFF2-40B4-BE49-F238E27FC236}">
                  <a16:creationId xmlns:a16="http://schemas.microsoft.com/office/drawing/2014/main" id="{1BCC5FAE-30C8-94A2-69F8-1AC50A929F0D}"/>
                </a:ext>
              </a:extLst>
            </p:cNvPr>
            <p:cNvSpPr/>
            <p:nvPr/>
          </p:nvSpPr>
          <p:spPr bwMode="gray">
            <a:xfrm>
              <a:off x="477258" y="1654387"/>
              <a:ext cx="5898280" cy="1198881"/>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Nuclear projects require enormous capital, both upfront and across the development lifecycle, creating significant barriers for private investors and utilities. The long lead times and uncertain returns deter typical infrastructure backers, particularly in competitive markets with lower-cost renewables. Investment risk is amplified by historical budget overruns and changing regulatory or political landscapes.</a:t>
              </a:r>
              <a:r>
                <a:rPr kumimoji="0" lang="en-US" sz="1200" b="0" i="0" u="none" strike="noStrike" kern="1200" cap="none" spc="0" normalizeH="0" baseline="0" noProof="0">
                  <a:ln>
                    <a:noFill/>
                  </a:ln>
                  <a:solidFill>
                    <a:srgbClr val="C00000"/>
                  </a:solidFill>
                  <a:effectLst/>
                  <a:uLnTx/>
                  <a:uFillTx/>
                  <a:latin typeface="Open Sans"/>
                  <a:ea typeface="+mn-ea"/>
                  <a:cs typeface="+mn-cs"/>
                </a:rPr>
                <a:t> </a:t>
              </a:r>
              <a:endParaRPr kumimoji="0" lang="en-US" sz="12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039" name="Group 1038">
            <a:extLst>
              <a:ext uri="{FF2B5EF4-FFF2-40B4-BE49-F238E27FC236}">
                <a16:creationId xmlns:a16="http://schemas.microsoft.com/office/drawing/2014/main" id="{7EC6FA90-8FF1-2CC6-3291-1B2269EEF54B}"/>
              </a:ext>
            </a:extLst>
          </p:cNvPr>
          <p:cNvGrpSpPr/>
          <p:nvPr/>
        </p:nvGrpSpPr>
        <p:grpSpPr>
          <a:xfrm>
            <a:off x="469900" y="4897040"/>
            <a:ext cx="4664456" cy="1188569"/>
            <a:chOff x="469900" y="1402567"/>
            <a:chExt cx="5905637" cy="1188569"/>
          </a:xfrm>
        </p:grpSpPr>
        <p:sp>
          <p:nvSpPr>
            <p:cNvPr id="1040" name="Rectangle 1039">
              <a:extLst>
                <a:ext uri="{FF2B5EF4-FFF2-40B4-BE49-F238E27FC236}">
                  <a16:creationId xmlns:a16="http://schemas.microsoft.com/office/drawing/2014/main" id="{58F539B6-A0E8-73FD-85A6-4CA43FBCD08C}"/>
                </a:ext>
              </a:extLst>
            </p:cNvPr>
            <p:cNvSpPr/>
            <p:nvPr/>
          </p:nvSpPr>
          <p:spPr bwMode="gray">
            <a:xfrm>
              <a:off x="469900" y="1402567"/>
              <a:ext cx="165457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KEY ISSUES</a:t>
              </a:r>
            </a:p>
          </p:txBody>
        </p:sp>
        <p:sp>
          <p:nvSpPr>
            <p:cNvPr id="1041" name="Rectangle 1040">
              <a:extLst>
                <a:ext uri="{FF2B5EF4-FFF2-40B4-BE49-F238E27FC236}">
                  <a16:creationId xmlns:a16="http://schemas.microsoft.com/office/drawing/2014/main" id="{D1C1964B-48F9-88EE-5D0C-40E8E154AF38}"/>
                </a:ext>
              </a:extLst>
            </p:cNvPr>
            <p:cNvSpPr/>
            <p:nvPr/>
          </p:nvSpPr>
          <p:spPr bwMode="gray">
            <a:xfrm>
              <a:off x="477257" y="1654388"/>
              <a:ext cx="5898280" cy="936748"/>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Capital Requirements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Investor Risk Aversion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Long Payback Period</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Policy Dependency</a:t>
              </a:r>
            </a:p>
          </p:txBody>
        </p:sp>
      </p:grpSp>
      <p:sp>
        <p:nvSpPr>
          <p:cNvPr id="1045" name="Text Placeholder 4">
            <a:extLst>
              <a:ext uri="{FF2B5EF4-FFF2-40B4-BE49-F238E27FC236}">
                <a16:creationId xmlns:a16="http://schemas.microsoft.com/office/drawing/2014/main" id="{E873225C-8366-43BC-8325-87F5A26F9010}"/>
              </a:ext>
            </a:extLst>
          </p:cNvPr>
          <p:cNvSpPr txBox="1">
            <a:spLocks/>
          </p:cNvSpPr>
          <p:nvPr/>
        </p:nvSpPr>
        <p:spPr>
          <a:xfrm>
            <a:off x="477257" y="1502611"/>
            <a:ext cx="5754793" cy="696825"/>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400" b="1"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rPr>
              <a:t>Key Players: </a:t>
            </a:r>
            <a:r>
              <a:rPr kumimoji="0" lang="en-US"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Investors, Nuclear Innovators, Utilities, E&amp;C Firms, Consumers</a:t>
            </a:r>
            <a:endParaRPr kumimoji="0" lang="en-US"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200"/>
              </a:spcBef>
              <a:spcAft>
                <a:spcPts val="1333"/>
              </a:spcAft>
              <a:buClrTx/>
              <a:buSzPct val="100000"/>
              <a:buFontTx/>
              <a:buNone/>
              <a:tabLst/>
              <a:defRPr/>
            </a:pPr>
            <a:endParaRPr kumimoji="0" lang="en-US" sz="12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048" name="Group 1047">
            <a:extLst>
              <a:ext uri="{FF2B5EF4-FFF2-40B4-BE49-F238E27FC236}">
                <a16:creationId xmlns:a16="http://schemas.microsoft.com/office/drawing/2014/main" id="{A80E818D-EE6A-BB63-09D8-8F15D427648D}"/>
              </a:ext>
            </a:extLst>
          </p:cNvPr>
          <p:cNvGrpSpPr/>
          <p:nvPr/>
        </p:nvGrpSpPr>
        <p:grpSpPr>
          <a:xfrm>
            <a:off x="5431155" y="2814959"/>
            <a:ext cx="2536383" cy="3181805"/>
            <a:chOff x="469899" y="1402567"/>
            <a:chExt cx="3211298" cy="3181805"/>
          </a:xfrm>
        </p:grpSpPr>
        <p:sp>
          <p:nvSpPr>
            <p:cNvPr id="1049" name="Rectangle 1048">
              <a:extLst>
                <a:ext uri="{FF2B5EF4-FFF2-40B4-BE49-F238E27FC236}">
                  <a16:creationId xmlns:a16="http://schemas.microsoft.com/office/drawing/2014/main" id="{4459D34B-967B-2E5A-13F6-D9E0AAB113B4}"/>
                </a:ext>
              </a:extLst>
            </p:cNvPr>
            <p:cNvSpPr/>
            <p:nvPr/>
          </p:nvSpPr>
          <p:spPr bwMode="gray">
            <a:xfrm>
              <a:off x="469899" y="1402567"/>
              <a:ext cx="2307238"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OUR CAPABILITIES</a:t>
              </a:r>
            </a:p>
          </p:txBody>
        </p:sp>
        <p:sp>
          <p:nvSpPr>
            <p:cNvPr id="1050" name="Rectangle 1049">
              <a:extLst>
                <a:ext uri="{FF2B5EF4-FFF2-40B4-BE49-F238E27FC236}">
                  <a16:creationId xmlns:a16="http://schemas.microsoft.com/office/drawing/2014/main" id="{D211C10A-9BB9-8497-B7EC-94E1193F91CB}"/>
                </a:ext>
              </a:extLst>
            </p:cNvPr>
            <p:cNvSpPr/>
            <p:nvPr/>
          </p:nvSpPr>
          <p:spPr bwMode="gray">
            <a:xfrm>
              <a:off x="477258" y="1654388"/>
              <a:ext cx="3203939" cy="2929984"/>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Financial Planning </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Strategy</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JV Development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Capital Optimization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Investment Simulation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Cost Management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Tax Planning Strategy</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Financial Risk Assessment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Due Diligence Readiness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Profit/Loss Sharing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Financial Reporting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Debt Portfolio Management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Tax Incentive Utilization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Financial Modeling</a:t>
              </a:r>
            </a:p>
          </p:txBody>
        </p:sp>
      </p:grpSp>
      <p:grpSp>
        <p:nvGrpSpPr>
          <p:cNvPr id="48" name="Group 47">
            <a:extLst>
              <a:ext uri="{FF2B5EF4-FFF2-40B4-BE49-F238E27FC236}">
                <a16:creationId xmlns:a16="http://schemas.microsoft.com/office/drawing/2014/main" id="{EC51B18C-06A9-8157-ACCD-4D9E31339FBF}"/>
              </a:ext>
            </a:extLst>
          </p:cNvPr>
          <p:cNvGrpSpPr/>
          <p:nvPr/>
        </p:nvGrpSpPr>
        <p:grpSpPr>
          <a:xfrm>
            <a:off x="8369684" y="2814959"/>
            <a:ext cx="3289961" cy="1444628"/>
            <a:chOff x="8113535" y="2821032"/>
            <a:chExt cx="3289961" cy="1444628"/>
          </a:xfrm>
        </p:grpSpPr>
        <p:sp>
          <p:nvSpPr>
            <p:cNvPr id="13" name="Rectangle 12">
              <a:extLst>
                <a:ext uri="{FF2B5EF4-FFF2-40B4-BE49-F238E27FC236}">
                  <a16:creationId xmlns:a16="http://schemas.microsoft.com/office/drawing/2014/main" id="{B6A0E710-904E-BC73-02C7-F980FAFEE940}"/>
                </a:ext>
              </a:extLst>
            </p:cNvPr>
            <p:cNvSpPr/>
            <p:nvPr/>
          </p:nvSpPr>
          <p:spPr bwMode="gray">
            <a:xfrm>
              <a:off x="8113535" y="2821032"/>
              <a:ext cx="2107570"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Financial Planning</a:t>
              </a:r>
            </a:p>
          </p:txBody>
        </p:sp>
        <p:sp>
          <p:nvSpPr>
            <p:cNvPr id="46" name="Rectangle 45">
              <a:extLst>
                <a:ext uri="{FF2B5EF4-FFF2-40B4-BE49-F238E27FC236}">
                  <a16:creationId xmlns:a16="http://schemas.microsoft.com/office/drawing/2014/main" id="{2090DF57-F5B3-A833-37BE-D07EA5DCEE77}"/>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Nuclear power projects require meticulous financial planning to balance capital investment with long-term operational costs and revenue generation. Deloitte offers strategic financial planning services, helping nuclear power players structure their financing, optimize cash flow, and develop sustainable financial models to support both short-term goals and long-term growth.</a:t>
              </a:r>
            </a:p>
          </p:txBody>
        </p:sp>
      </p:grpSp>
      <p:grpSp>
        <p:nvGrpSpPr>
          <p:cNvPr id="54" name="Group 53">
            <a:extLst>
              <a:ext uri="{FF2B5EF4-FFF2-40B4-BE49-F238E27FC236}">
                <a16:creationId xmlns:a16="http://schemas.microsoft.com/office/drawing/2014/main" id="{62AA6ABC-C053-D67C-E875-217D12CD7882}"/>
              </a:ext>
            </a:extLst>
          </p:cNvPr>
          <p:cNvGrpSpPr/>
          <p:nvPr/>
        </p:nvGrpSpPr>
        <p:grpSpPr>
          <a:xfrm>
            <a:off x="8369684" y="4621757"/>
            <a:ext cx="3289961" cy="1444628"/>
            <a:chOff x="8113535" y="2821032"/>
            <a:chExt cx="3289961" cy="1444628"/>
          </a:xfrm>
        </p:grpSpPr>
        <p:sp>
          <p:nvSpPr>
            <p:cNvPr id="55" name="Rectangle 54">
              <a:extLst>
                <a:ext uri="{FF2B5EF4-FFF2-40B4-BE49-F238E27FC236}">
                  <a16:creationId xmlns:a16="http://schemas.microsoft.com/office/drawing/2014/main" id="{BB35E09F-CCC3-5767-D5F8-53E5AD3F98FE}"/>
                </a:ext>
              </a:extLst>
            </p:cNvPr>
            <p:cNvSpPr/>
            <p:nvPr/>
          </p:nvSpPr>
          <p:spPr bwMode="gray">
            <a:xfrm>
              <a:off x="8113535" y="2821032"/>
              <a:ext cx="2107570"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JV Development</a:t>
              </a:r>
            </a:p>
          </p:txBody>
        </p:sp>
        <p:sp>
          <p:nvSpPr>
            <p:cNvPr id="56" name="Rectangle 55">
              <a:extLst>
                <a:ext uri="{FF2B5EF4-FFF2-40B4-BE49-F238E27FC236}">
                  <a16:creationId xmlns:a16="http://schemas.microsoft.com/office/drawing/2014/main" id="{AFF2F05B-C486-9D90-F755-28D43A512F09}"/>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Collaborating with external partners in nuclear power projects can be challenging due to differences in goals, risks, and expertise. Deloitte helps nuclear power players navigate joint venture development by providing strategic guidance, risk assessment, and integration support, ensuring successful partnerships that maximize value and enhance operational efficiency.</a:t>
              </a:r>
            </a:p>
          </p:txBody>
        </p:sp>
      </p:grpSp>
    </p:spTree>
    <p:extLst>
      <p:ext uri="{BB962C8B-B14F-4D97-AF65-F5344CB8AC3E}">
        <p14:creationId xmlns:p14="http://schemas.microsoft.com/office/powerpoint/2010/main" val="21376834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A0ACC-444C-F159-688D-F5CC0F9A579D}"/>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8345D373-5C78-5E75-0A00-D12475B20401}"/>
              </a:ext>
            </a:extLst>
          </p:cNvPr>
          <p:cNvGrpSpPr/>
          <p:nvPr/>
        </p:nvGrpSpPr>
        <p:grpSpPr>
          <a:xfrm>
            <a:off x="-22" y="0"/>
            <a:ext cx="12192001" cy="2566464"/>
            <a:chOff x="-22" y="0"/>
            <a:chExt cx="12192001" cy="2566464"/>
          </a:xfrm>
        </p:grpSpPr>
        <p:pic>
          <p:nvPicPr>
            <p:cNvPr id="45" name="Picture 44">
              <a:extLst>
                <a:ext uri="{FF2B5EF4-FFF2-40B4-BE49-F238E27FC236}">
                  <a16:creationId xmlns:a16="http://schemas.microsoft.com/office/drawing/2014/main" id="{C504794E-62C9-3BCC-9957-9AD8C0C63A43}"/>
                </a:ext>
              </a:extLst>
            </p:cNvPr>
            <p:cNvPicPr>
              <a:picLocks noChangeAspect="1"/>
            </p:cNvPicPr>
            <p:nvPr/>
          </p:nvPicPr>
          <p:blipFill>
            <a:blip r:embed="rId3"/>
            <a:srcRect l="-71172" t="20104" r="16978" b="31160"/>
            <a:stretch>
              <a:fillRect/>
            </a:stretch>
          </p:blipFill>
          <p:spPr>
            <a:xfrm>
              <a:off x="-20" y="0"/>
              <a:ext cx="12191999" cy="2566463"/>
            </a:xfrm>
            <a:prstGeom prst="rect">
              <a:avLst/>
            </a:prstGeom>
          </p:spPr>
        </p:pic>
        <p:sp>
          <p:nvSpPr>
            <p:cNvPr id="47" name="Rectangle 46">
              <a:extLst>
                <a:ext uri="{FF2B5EF4-FFF2-40B4-BE49-F238E27FC236}">
                  <a16:creationId xmlns:a16="http://schemas.microsoft.com/office/drawing/2014/main" id="{E7957A78-C7D6-9FC0-6902-58264F29A4DC}"/>
                </a:ext>
              </a:extLst>
            </p:cNvPr>
            <p:cNvSpPr/>
            <p:nvPr/>
          </p:nvSpPr>
          <p:spPr bwMode="gray">
            <a:xfrm>
              <a:off x="-22" y="0"/>
              <a:ext cx="5636324" cy="2566464"/>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5" name="Text Placeholder 4">
            <a:extLst>
              <a:ext uri="{FF2B5EF4-FFF2-40B4-BE49-F238E27FC236}">
                <a16:creationId xmlns:a16="http://schemas.microsoft.com/office/drawing/2014/main" id="{05B13C83-9C15-6FC6-276F-663CB38DAA5D}"/>
              </a:ext>
            </a:extLst>
          </p:cNvPr>
          <p:cNvSpPr>
            <a:spLocks noGrp="1"/>
          </p:cNvSpPr>
          <p:nvPr>
            <p:ph type="body" sz="quarter" idx="13"/>
          </p:nvPr>
        </p:nvSpPr>
        <p:spPr>
          <a:xfrm>
            <a:off x="477257" y="684903"/>
            <a:ext cx="5754793" cy="696825"/>
          </a:xfrm>
        </p:spPr>
        <p:txBody>
          <a:bodyPr lIns="0"/>
          <a:lstStyle/>
          <a:p>
            <a:r>
              <a:rPr lang="en-US" sz="1400">
                <a:solidFill>
                  <a:schemeClr val="bg1"/>
                </a:solidFill>
              </a:rPr>
              <a:t>The American public is concerned about the safe deployment, operation, and decommissioning of nuclear assets, and companies need a skilled partner to hone their message and secure approval</a:t>
            </a:r>
          </a:p>
          <a:p>
            <a:endParaRPr lang="en-US">
              <a:solidFill>
                <a:schemeClr val="bg1"/>
              </a:solidFill>
            </a:endParaRPr>
          </a:p>
        </p:txBody>
      </p:sp>
      <p:sp>
        <p:nvSpPr>
          <p:cNvPr id="3" name="Title 2">
            <a:extLst>
              <a:ext uri="{FF2B5EF4-FFF2-40B4-BE49-F238E27FC236}">
                <a16:creationId xmlns:a16="http://schemas.microsoft.com/office/drawing/2014/main" id="{ED4D522A-0CE8-DDF4-4867-049DA87A544E}"/>
              </a:ext>
            </a:extLst>
          </p:cNvPr>
          <p:cNvSpPr>
            <a:spLocks noGrp="1"/>
          </p:cNvSpPr>
          <p:nvPr>
            <p:ph type="title"/>
          </p:nvPr>
        </p:nvSpPr>
        <p:spPr>
          <a:xfrm>
            <a:off x="477257" y="238607"/>
            <a:ext cx="5754793" cy="365760"/>
          </a:xfrm>
        </p:spPr>
        <p:txBody>
          <a:bodyPr lIns="0"/>
          <a:lstStyle/>
          <a:p>
            <a:r>
              <a:rPr lang="en-US" sz="2800">
                <a:solidFill>
                  <a:schemeClr val="bg1"/>
                </a:solidFill>
              </a:rPr>
              <a:t>Public Perception</a:t>
            </a:r>
          </a:p>
        </p:txBody>
      </p:sp>
      <p:grpSp>
        <p:nvGrpSpPr>
          <p:cNvPr id="1034" name="Group 1033">
            <a:extLst>
              <a:ext uri="{FF2B5EF4-FFF2-40B4-BE49-F238E27FC236}">
                <a16:creationId xmlns:a16="http://schemas.microsoft.com/office/drawing/2014/main" id="{716FED69-A35B-0E0E-7EC4-9DED1AB87F2E}"/>
              </a:ext>
            </a:extLst>
          </p:cNvPr>
          <p:cNvGrpSpPr/>
          <p:nvPr/>
        </p:nvGrpSpPr>
        <p:grpSpPr>
          <a:xfrm>
            <a:off x="469899" y="2814959"/>
            <a:ext cx="4664458" cy="1450701"/>
            <a:chOff x="469899" y="1402567"/>
            <a:chExt cx="5905639" cy="1450701"/>
          </a:xfrm>
        </p:grpSpPr>
        <p:sp>
          <p:nvSpPr>
            <p:cNvPr id="1038" name="Rectangle 1037">
              <a:extLst>
                <a:ext uri="{FF2B5EF4-FFF2-40B4-BE49-F238E27FC236}">
                  <a16:creationId xmlns:a16="http://schemas.microsoft.com/office/drawing/2014/main" id="{457C9808-1F92-88CB-3A29-380897F92396}"/>
                </a:ext>
              </a:extLst>
            </p:cNvPr>
            <p:cNvSpPr/>
            <p:nvPr/>
          </p:nvSpPr>
          <p:spPr bwMode="gray">
            <a:xfrm>
              <a:off x="469899" y="1402567"/>
              <a:ext cx="210111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THE CHALLENGE</a:t>
              </a:r>
            </a:p>
          </p:txBody>
        </p:sp>
        <p:sp>
          <p:nvSpPr>
            <p:cNvPr id="1036" name="Rectangle 1035">
              <a:extLst>
                <a:ext uri="{FF2B5EF4-FFF2-40B4-BE49-F238E27FC236}">
                  <a16:creationId xmlns:a16="http://schemas.microsoft.com/office/drawing/2014/main" id="{47AC3C00-63BF-C8FF-3FFA-22DFB942C63F}"/>
                </a:ext>
              </a:extLst>
            </p:cNvPr>
            <p:cNvSpPr/>
            <p:nvPr/>
          </p:nvSpPr>
          <p:spPr bwMode="gray">
            <a:xfrm>
              <a:off x="477258" y="1654387"/>
              <a:ext cx="5898280" cy="1198881"/>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Persistent concerns about safety, waste disposal, and historical accidents continue to shape public skepticism. Additional pushback can arise when local communities feel that they are excluded from planning conversations or from opportunities to access economic benefits afforded by the project. Community resistance can delay or derail projects even when technical feasibility is high. Brand-level perception challenges also limit broader political and customer support. </a:t>
              </a:r>
            </a:p>
          </p:txBody>
        </p:sp>
      </p:grpSp>
      <p:grpSp>
        <p:nvGrpSpPr>
          <p:cNvPr id="1039" name="Group 1038">
            <a:extLst>
              <a:ext uri="{FF2B5EF4-FFF2-40B4-BE49-F238E27FC236}">
                <a16:creationId xmlns:a16="http://schemas.microsoft.com/office/drawing/2014/main" id="{63C8D805-2D0A-97FC-649F-DE0267751F9A}"/>
              </a:ext>
            </a:extLst>
          </p:cNvPr>
          <p:cNvGrpSpPr/>
          <p:nvPr/>
        </p:nvGrpSpPr>
        <p:grpSpPr>
          <a:xfrm>
            <a:off x="469900" y="4897040"/>
            <a:ext cx="4664456" cy="1188569"/>
            <a:chOff x="469900" y="1402567"/>
            <a:chExt cx="5905637" cy="1188569"/>
          </a:xfrm>
        </p:grpSpPr>
        <p:sp>
          <p:nvSpPr>
            <p:cNvPr id="1040" name="Rectangle 1039">
              <a:extLst>
                <a:ext uri="{FF2B5EF4-FFF2-40B4-BE49-F238E27FC236}">
                  <a16:creationId xmlns:a16="http://schemas.microsoft.com/office/drawing/2014/main" id="{FEBBC7A3-EC93-3743-9AE2-4E96B83589E0}"/>
                </a:ext>
              </a:extLst>
            </p:cNvPr>
            <p:cNvSpPr/>
            <p:nvPr/>
          </p:nvSpPr>
          <p:spPr bwMode="gray">
            <a:xfrm>
              <a:off x="469900" y="1402567"/>
              <a:ext cx="165457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KEY ISSUES</a:t>
              </a:r>
            </a:p>
          </p:txBody>
        </p:sp>
        <p:sp>
          <p:nvSpPr>
            <p:cNvPr id="1041" name="Rectangle 1040">
              <a:extLst>
                <a:ext uri="{FF2B5EF4-FFF2-40B4-BE49-F238E27FC236}">
                  <a16:creationId xmlns:a16="http://schemas.microsoft.com/office/drawing/2014/main" id="{EBD8F7E7-0BBB-848D-74AC-79979D85EB29}"/>
                </a:ext>
              </a:extLst>
            </p:cNvPr>
            <p:cNvSpPr/>
            <p:nvPr/>
          </p:nvSpPr>
          <p:spPr bwMode="gray">
            <a:xfrm>
              <a:off x="477257" y="1654388"/>
              <a:ext cx="5898280" cy="936748"/>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Safety Stigma</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Waste Fears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NIMBY-ism</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Local Regulatory Authority</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Local Economic Impacts </a:t>
              </a:r>
            </a:p>
          </p:txBody>
        </p:sp>
      </p:grpSp>
      <p:sp>
        <p:nvSpPr>
          <p:cNvPr id="1045" name="Text Placeholder 4">
            <a:extLst>
              <a:ext uri="{FF2B5EF4-FFF2-40B4-BE49-F238E27FC236}">
                <a16:creationId xmlns:a16="http://schemas.microsoft.com/office/drawing/2014/main" id="{6D2769F4-400F-F3EF-ADF1-5EC60A773FB7}"/>
              </a:ext>
            </a:extLst>
          </p:cNvPr>
          <p:cNvSpPr txBox="1">
            <a:spLocks/>
          </p:cNvSpPr>
          <p:nvPr/>
        </p:nvSpPr>
        <p:spPr>
          <a:xfrm>
            <a:off x="477257" y="1502611"/>
            <a:ext cx="5754793" cy="696825"/>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400" b="1"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rPr>
              <a:t>Key Players: </a:t>
            </a:r>
            <a:r>
              <a:rPr kumimoji="0" lang="en-US"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Utilities, Nuclear Innovators, Regulators, Consumers, NGOs</a:t>
            </a:r>
            <a:endParaRPr kumimoji="0" lang="en-US"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200"/>
              </a:spcBef>
              <a:spcAft>
                <a:spcPts val="1333"/>
              </a:spcAft>
              <a:buClrTx/>
              <a:buSzPct val="100000"/>
              <a:buFontTx/>
              <a:buNone/>
              <a:tabLst/>
              <a:defRPr/>
            </a:pPr>
            <a:endParaRPr kumimoji="0" lang="en-US" sz="12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042" name="Group 1041">
            <a:extLst>
              <a:ext uri="{FF2B5EF4-FFF2-40B4-BE49-F238E27FC236}">
                <a16:creationId xmlns:a16="http://schemas.microsoft.com/office/drawing/2014/main" id="{756F72CB-5E26-413C-5D0B-70051E7064DD}"/>
              </a:ext>
            </a:extLst>
          </p:cNvPr>
          <p:cNvGrpSpPr/>
          <p:nvPr/>
        </p:nvGrpSpPr>
        <p:grpSpPr>
          <a:xfrm>
            <a:off x="5431155" y="2814959"/>
            <a:ext cx="2538701" cy="3617646"/>
            <a:chOff x="469899" y="1402567"/>
            <a:chExt cx="3214232" cy="3617646"/>
          </a:xfrm>
        </p:grpSpPr>
        <p:sp>
          <p:nvSpPr>
            <p:cNvPr id="1043" name="Rectangle 1042">
              <a:extLst>
                <a:ext uri="{FF2B5EF4-FFF2-40B4-BE49-F238E27FC236}">
                  <a16:creationId xmlns:a16="http://schemas.microsoft.com/office/drawing/2014/main" id="{E3CAC726-6D02-77BE-527B-BDA828354A6C}"/>
                </a:ext>
              </a:extLst>
            </p:cNvPr>
            <p:cNvSpPr/>
            <p:nvPr/>
          </p:nvSpPr>
          <p:spPr bwMode="gray">
            <a:xfrm>
              <a:off x="469899" y="1402567"/>
              <a:ext cx="2326653"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OUR CAPABILITIES</a:t>
              </a:r>
            </a:p>
          </p:txBody>
        </p:sp>
        <p:sp>
          <p:nvSpPr>
            <p:cNvPr id="1044" name="Rectangle 1043">
              <a:extLst>
                <a:ext uri="{FF2B5EF4-FFF2-40B4-BE49-F238E27FC236}">
                  <a16:creationId xmlns:a16="http://schemas.microsoft.com/office/drawing/2014/main" id="{B8D27296-3DC4-EC1E-52EF-93E164BCE2DB}"/>
                </a:ext>
              </a:extLst>
            </p:cNvPr>
            <p:cNvSpPr/>
            <p:nvPr/>
          </p:nvSpPr>
          <p:spPr bwMode="gray">
            <a:xfrm>
              <a:off x="477258" y="1654387"/>
              <a:ext cx="3206873" cy="3365826"/>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Public Response Planning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Environmental Impact Assessment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Stakeholder Management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Transparency Enablement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Incident Reporting Systems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Community Engagement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Long-Term Monitoring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ESG Considerations</a:t>
              </a:r>
            </a:p>
          </p:txBody>
        </p:sp>
      </p:grpSp>
      <p:grpSp>
        <p:nvGrpSpPr>
          <p:cNvPr id="7" name="Group 6">
            <a:extLst>
              <a:ext uri="{FF2B5EF4-FFF2-40B4-BE49-F238E27FC236}">
                <a16:creationId xmlns:a16="http://schemas.microsoft.com/office/drawing/2014/main" id="{1F3ADA43-D586-BFA9-6B18-D22D775BAD6D}"/>
              </a:ext>
            </a:extLst>
          </p:cNvPr>
          <p:cNvGrpSpPr/>
          <p:nvPr/>
        </p:nvGrpSpPr>
        <p:grpSpPr>
          <a:xfrm>
            <a:off x="8369683" y="2821032"/>
            <a:ext cx="3289962" cy="1444628"/>
            <a:chOff x="8113534" y="2821032"/>
            <a:chExt cx="3289962" cy="1444628"/>
          </a:xfrm>
        </p:grpSpPr>
        <p:sp>
          <p:nvSpPr>
            <p:cNvPr id="8" name="Rectangle 7">
              <a:extLst>
                <a:ext uri="{FF2B5EF4-FFF2-40B4-BE49-F238E27FC236}">
                  <a16:creationId xmlns:a16="http://schemas.microsoft.com/office/drawing/2014/main" id="{E84B65B8-7CE8-0632-3183-CF52D5A26360}"/>
                </a:ext>
              </a:extLst>
            </p:cNvPr>
            <p:cNvSpPr/>
            <p:nvPr/>
          </p:nvSpPr>
          <p:spPr bwMode="gray">
            <a:xfrm>
              <a:off x="8113534" y="2821032"/>
              <a:ext cx="3260405"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Environmental Impact Assessment</a:t>
              </a:r>
            </a:p>
          </p:txBody>
        </p:sp>
        <p:sp>
          <p:nvSpPr>
            <p:cNvPr id="9" name="Rectangle 8">
              <a:extLst>
                <a:ext uri="{FF2B5EF4-FFF2-40B4-BE49-F238E27FC236}">
                  <a16:creationId xmlns:a16="http://schemas.microsoft.com/office/drawing/2014/main" id="{25FFA60A-B642-E3F6-CCA8-CC4A2B30BB4B}"/>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Nuclear projects must carefully assess and mitigate their environmental impact to ensure regulatory compliance and public trust. Deloitte provides comprehensive environmental impact assessments, helping nuclear power players identify potential risks, evaluate sustainability, and implement strategies to minimize environmental effects while adhering to regulatory standards.</a:t>
              </a:r>
            </a:p>
          </p:txBody>
        </p:sp>
      </p:grpSp>
      <p:grpSp>
        <p:nvGrpSpPr>
          <p:cNvPr id="10" name="Group 9">
            <a:extLst>
              <a:ext uri="{FF2B5EF4-FFF2-40B4-BE49-F238E27FC236}">
                <a16:creationId xmlns:a16="http://schemas.microsoft.com/office/drawing/2014/main" id="{3A442EB2-ACAC-5950-0AB1-8523B5F79BD5}"/>
              </a:ext>
            </a:extLst>
          </p:cNvPr>
          <p:cNvGrpSpPr/>
          <p:nvPr/>
        </p:nvGrpSpPr>
        <p:grpSpPr>
          <a:xfrm>
            <a:off x="8369683" y="4621757"/>
            <a:ext cx="3289962" cy="1444628"/>
            <a:chOff x="8113534" y="2821032"/>
            <a:chExt cx="3289962" cy="1444628"/>
          </a:xfrm>
        </p:grpSpPr>
        <p:sp>
          <p:nvSpPr>
            <p:cNvPr id="11" name="Rectangle 10">
              <a:extLst>
                <a:ext uri="{FF2B5EF4-FFF2-40B4-BE49-F238E27FC236}">
                  <a16:creationId xmlns:a16="http://schemas.microsoft.com/office/drawing/2014/main" id="{C6FE3204-497F-A3C5-820F-C2168B740440}"/>
                </a:ext>
              </a:extLst>
            </p:cNvPr>
            <p:cNvSpPr/>
            <p:nvPr/>
          </p:nvSpPr>
          <p:spPr bwMode="gray">
            <a:xfrm>
              <a:off x="8113534" y="2821032"/>
              <a:ext cx="3260405"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Community Engagement </a:t>
              </a:r>
            </a:p>
          </p:txBody>
        </p:sp>
        <p:sp>
          <p:nvSpPr>
            <p:cNvPr id="12" name="Rectangle 11">
              <a:extLst>
                <a:ext uri="{FF2B5EF4-FFF2-40B4-BE49-F238E27FC236}">
                  <a16:creationId xmlns:a16="http://schemas.microsoft.com/office/drawing/2014/main" id="{A92ACE3B-1E17-5FB2-2AAB-BAF46CA64385}"/>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Building and maintaining positive relationships with local communities is vital for the long-term success of nuclear power projects. Deloitte supports nuclear power players in community engagement efforts, offering strategies for transparent communication, addressing public concerns, and fostering partnerships that promote mutual understanding and support for nuclear operations.</a:t>
              </a:r>
            </a:p>
          </p:txBody>
        </p:sp>
      </p:grpSp>
    </p:spTree>
    <p:extLst>
      <p:ext uri="{BB962C8B-B14F-4D97-AF65-F5344CB8AC3E}">
        <p14:creationId xmlns:p14="http://schemas.microsoft.com/office/powerpoint/2010/main" val="28079260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A578C-6452-D78B-68AD-E11ED6C5E7A3}"/>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AAC250B8-EAED-3797-042E-C5296585E336}"/>
              </a:ext>
            </a:extLst>
          </p:cNvPr>
          <p:cNvGrpSpPr/>
          <p:nvPr/>
        </p:nvGrpSpPr>
        <p:grpSpPr>
          <a:xfrm>
            <a:off x="-22" y="0"/>
            <a:ext cx="12192001" cy="2566464"/>
            <a:chOff x="-22" y="0"/>
            <a:chExt cx="12192001" cy="2566464"/>
          </a:xfrm>
        </p:grpSpPr>
        <p:pic>
          <p:nvPicPr>
            <p:cNvPr id="45" name="Picture 44">
              <a:extLst>
                <a:ext uri="{FF2B5EF4-FFF2-40B4-BE49-F238E27FC236}">
                  <a16:creationId xmlns:a16="http://schemas.microsoft.com/office/drawing/2014/main" id="{1188C5BA-C709-94F9-A353-86FC6598A397}"/>
                </a:ext>
              </a:extLst>
            </p:cNvPr>
            <p:cNvPicPr>
              <a:picLocks noChangeAspect="1"/>
            </p:cNvPicPr>
            <p:nvPr/>
          </p:nvPicPr>
          <p:blipFill>
            <a:blip r:embed="rId3"/>
            <a:srcRect l="-71172" t="20104" r="16978" b="31160"/>
            <a:stretch>
              <a:fillRect/>
            </a:stretch>
          </p:blipFill>
          <p:spPr>
            <a:xfrm>
              <a:off x="-20" y="0"/>
              <a:ext cx="12191999" cy="2566463"/>
            </a:xfrm>
            <a:prstGeom prst="rect">
              <a:avLst/>
            </a:prstGeom>
          </p:spPr>
        </p:pic>
        <p:sp>
          <p:nvSpPr>
            <p:cNvPr id="47" name="Rectangle 46">
              <a:extLst>
                <a:ext uri="{FF2B5EF4-FFF2-40B4-BE49-F238E27FC236}">
                  <a16:creationId xmlns:a16="http://schemas.microsoft.com/office/drawing/2014/main" id="{56885752-55A8-12B4-C8DE-BAC59E012AB5}"/>
                </a:ext>
              </a:extLst>
            </p:cNvPr>
            <p:cNvSpPr/>
            <p:nvPr/>
          </p:nvSpPr>
          <p:spPr bwMode="gray">
            <a:xfrm>
              <a:off x="-22" y="0"/>
              <a:ext cx="5636324" cy="2566464"/>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5" name="Text Placeholder 4">
            <a:extLst>
              <a:ext uri="{FF2B5EF4-FFF2-40B4-BE49-F238E27FC236}">
                <a16:creationId xmlns:a16="http://schemas.microsoft.com/office/drawing/2014/main" id="{137FE499-4776-3209-4493-8E677F483EE3}"/>
              </a:ext>
            </a:extLst>
          </p:cNvPr>
          <p:cNvSpPr>
            <a:spLocks noGrp="1"/>
          </p:cNvSpPr>
          <p:nvPr>
            <p:ph type="body" sz="quarter" idx="13"/>
          </p:nvPr>
        </p:nvSpPr>
        <p:spPr>
          <a:xfrm>
            <a:off x="477257" y="684903"/>
            <a:ext cx="5754793" cy="696825"/>
          </a:xfrm>
        </p:spPr>
        <p:txBody>
          <a:bodyPr lIns="0"/>
          <a:lstStyle/>
          <a:p>
            <a:r>
              <a:rPr lang="en-US" sz="1400">
                <a:solidFill>
                  <a:schemeClr val="bg1"/>
                </a:solidFill>
              </a:rPr>
              <a:t>Like the energy industry at large, nuclear developers and operators are facing a wave of retirements; Companies need a workforce strategy to ensure their plants have cost-effective and competent operators</a:t>
            </a:r>
          </a:p>
          <a:p>
            <a:endParaRPr lang="en-US">
              <a:solidFill>
                <a:schemeClr val="bg1"/>
              </a:solidFill>
            </a:endParaRPr>
          </a:p>
        </p:txBody>
      </p:sp>
      <p:sp>
        <p:nvSpPr>
          <p:cNvPr id="3" name="Title 2">
            <a:extLst>
              <a:ext uri="{FF2B5EF4-FFF2-40B4-BE49-F238E27FC236}">
                <a16:creationId xmlns:a16="http://schemas.microsoft.com/office/drawing/2014/main" id="{6A996B75-B21C-696C-9309-1CEF1D562957}"/>
              </a:ext>
            </a:extLst>
          </p:cNvPr>
          <p:cNvSpPr>
            <a:spLocks noGrp="1"/>
          </p:cNvSpPr>
          <p:nvPr>
            <p:ph type="title"/>
          </p:nvPr>
        </p:nvSpPr>
        <p:spPr>
          <a:xfrm>
            <a:off x="477257" y="238607"/>
            <a:ext cx="5754793" cy="365760"/>
          </a:xfrm>
        </p:spPr>
        <p:txBody>
          <a:bodyPr lIns="0"/>
          <a:lstStyle/>
          <a:p>
            <a:r>
              <a:rPr lang="en-US" sz="2800">
                <a:solidFill>
                  <a:schemeClr val="bg1"/>
                </a:solidFill>
              </a:rPr>
              <a:t>Workforce</a:t>
            </a:r>
          </a:p>
        </p:txBody>
      </p:sp>
      <p:grpSp>
        <p:nvGrpSpPr>
          <p:cNvPr id="1034" name="Group 1033">
            <a:extLst>
              <a:ext uri="{FF2B5EF4-FFF2-40B4-BE49-F238E27FC236}">
                <a16:creationId xmlns:a16="http://schemas.microsoft.com/office/drawing/2014/main" id="{8CC6C684-2D0F-801E-6AA8-2CC08302AF9E}"/>
              </a:ext>
            </a:extLst>
          </p:cNvPr>
          <p:cNvGrpSpPr/>
          <p:nvPr/>
        </p:nvGrpSpPr>
        <p:grpSpPr>
          <a:xfrm>
            <a:off x="469899" y="2814959"/>
            <a:ext cx="4664458" cy="1450701"/>
            <a:chOff x="469899" y="1402567"/>
            <a:chExt cx="5905639" cy="1450701"/>
          </a:xfrm>
        </p:grpSpPr>
        <p:sp>
          <p:nvSpPr>
            <p:cNvPr id="1038" name="Rectangle 1037">
              <a:extLst>
                <a:ext uri="{FF2B5EF4-FFF2-40B4-BE49-F238E27FC236}">
                  <a16:creationId xmlns:a16="http://schemas.microsoft.com/office/drawing/2014/main" id="{325958C2-A787-C9B8-E411-5823A60F2FA6}"/>
                </a:ext>
              </a:extLst>
            </p:cNvPr>
            <p:cNvSpPr/>
            <p:nvPr/>
          </p:nvSpPr>
          <p:spPr bwMode="gray">
            <a:xfrm>
              <a:off x="469899" y="1402567"/>
              <a:ext cx="210111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THE CHALLENGE</a:t>
              </a:r>
            </a:p>
          </p:txBody>
        </p:sp>
        <p:sp>
          <p:nvSpPr>
            <p:cNvPr id="1036" name="Rectangle 1035">
              <a:extLst>
                <a:ext uri="{FF2B5EF4-FFF2-40B4-BE49-F238E27FC236}">
                  <a16:creationId xmlns:a16="http://schemas.microsoft.com/office/drawing/2014/main" id="{D15193F8-4BD9-D0AC-18D3-A8F085BB577A}"/>
                </a:ext>
              </a:extLst>
            </p:cNvPr>
            <p:cNvSpPr/>
            <p:nvPr/>
          </p:nvSpPr>
          <p:spPr bwMode="gray">
            <a:xfrm>
              <a:off x="477258" y="1654387"/>
              <a:ext cx="5898280" cy="1198881"/>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An aging workforce and limited new talent pipeline present a significant capacity challenge across engineering, operations, and regulatory functions. Specialized nuclear skills are in decline due to decades of underinvestment in workforce development. Labor constraints affect both current plant operations and future project feasibility.</a:t>
              </a:r>
            </a:p>
          </p:txBody>
        </p:sp>
      </p:grpSp>
      <p:grpSp>
        <p:nvGrpSpPr>
          <p:cNvPr id="1039" name="Group 1038">
            <a:extLst>
              <a:ext uri="{FF2B5EF4-FFF2-40B4-BE49-F238E27FC236}">
                <a16:creationId xmlns:a16="http://schemas.microsoft.com/office/drawing/2014/main" id="{307DE5FC-6ACA-90FE-3387-F9B44A9F9DD1}"/>
              </a:ext>
            </a:extLst>
          </p:cNvPr>
          <p:cNvGrpSpPr/>
          <p:nvPr/>
        </p:nvGrpSpPr>
        <p:grpSpPr>
          <a:xfrm>
            <a:off x="469900" y="4897040"/>
            <a:ext cx="4664456" cy="1188569"/>
            <a:chOff x="469900" y="1402567"/>
            <a:chExt cx="5905637" cy="1188569"/>
          </a:xfrm>
        </p:grpSpPr>
        <p:sp>
          <p:nvSpPr>
            <p:cNvPr id="1040" name="Rectangle 1039">
              <a:extLst>
                <a:ext uri="{FF2B5EF4-FFF2-40B4-BE49-F238E27FC236}">
                  <a16:creationId xmlns:a16="http://schemas.microsoft.com/office/drawing/2014/main" id="{37F1E517-3D29-6B3F-6F14-6CF608081A4B}"/>
                </a:ext>
              </a:extLst>
            </p:cNvPr>
            <p:cNvSpPr/>
            <p:nvPr/>
          </p:nvSpPr>
          <p:spPr bwMode="gray">
            <a:xfrm>
              <a:off x="469900" y="1402567"/>
              <a:ext cx="165457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KEY ISSUES</a:t>
              </a:r>
            </a:p>
          </p:txBody>
        </p:sp>
        <p:sp>
          <p:nvSpPr>
            <p:cNvPr id="1041" name="Rectangle 1040">
              <a:extLst>
                <a:ext uri="{FF2B5EF4-FFF2-40B4-BE49-F238E27FC236}">
                  <a16:creationId xmlns:a16="http://schemas.microsoft.com/office/drawing/2014/main" id="{EC78C50A-87E5-B4E0-500D-478427A0E13A}"/>
                </a:ext>
              </a:extLst>
            </p:cNvPr>
            <p:cNvSpPr/>
            <p:nvPr/>
          </p:nvSpPr>
          <p:spPr bwMode="gray">
            <a:xfrm>
              <a:off x="477257" y="1654388"/>
              <a:ext cx="5898280" cy="936748"/>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The “Retirement Wave”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Weak Talent Pipeline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Regulatory Bottlenecks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Training Deficits</a:t>
              </a:r>
            </a:p>
          </p:txBody>
        </p:sp>
      </p:grpSp>
      <p:sp>
        <p:nvSpPr>
          <p:cNvPr id="1045" name="Text Placeholder 4">
            <a:extLst>
              <a:ext uri="{FF2B5EF4-FFF2-40B4-BE49-F238E27FC236}">
                <a16:creationId xmlns:a16="http://schemas.microsoft.com/office/drawing/2014/main" id="{65A5E9A6-7873-E3DD-309A-E45E1487981D}"/>
              </a:ext>
            </a:extLst>
          </p:cNvPr>
          <p:cNvSpPr txBox="1">
            <a:spLocks/>
          </p:cNvSpPr>
          <p:nvPr/>
        </p:nvSpPr>
        <p:spPr>
          <a:xfrm>
            <a:off x="477257" y="1502611"/>
            <a:ext cx="5754793" cy="696825"/>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400" b="1"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rPr>
              <a:t>Key Players: </a:t>
            </a:r>
            <a:r>
              <a:rPr kumimoji="0" lang="en-US"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Utilities, Nuclear Innovators, E&amp;C Firms, Nuclear Fuel Firms, Universities</a:t>
            </a:r>
            <a:endParaRPr kumimoji="0" lang="en-US"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200"/>
              </a:spcBef>
              <a:spcAft>
                <a:spcPts val="1333"/>
              </a:spcAft>
              <a:buClrTx/>
              <a:buSzPct val="100000"/>
              <a:buFontTx/>
              <a:buNone/>
              <a:tabLst/>
              <a:defRPr/>
            </a:pPr>
            <a:endParaRPr kumimoji="0" lang="en-US" sz="12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042" name="Group 1041">
            <a:extLst>
              <a:ext uri="{FF2B5EF4-FFF2-40B4-BE49-F238E27FC236}">
                <a16:creationId xmlns:a16="http://schemas.microsoft.com/office/drawing/2014/main" id="{DB2BFC46-B1D2-ED11-D9A5-F28AC2C093E7}"/>
              </a:ext>
            </a:extLst>
          </p:cNvPr>
          <p:cNvGrpSpPr/>
          <p:nvPr/>
        </p:nvGrpSpPr>
        <p:grpSpPr>
          <a:xfrm>
            <a:off x="5431155" y="2814959"/>
            <a:ext cx="2538701" cy="2353807"/>
            <a:chOff x="469899" y="1402567"/>
            <a:chExt cx="3214232" cy="2353807"/>
          </a:xfrm>
        </p:grpSpPr>
        <p:sp>
          <p:nvSpPr>
            <p:cNvPr id="1043" name="Rectangle 1042">
              <a:extLst>
                <a:ext uri="{FF2B5EF4-FFF2-40B4-BE49-F238E27FC236}">
                  <a16:creationId xmlns:a16="http://schemas.microsoft.com/office/drawing/2014/main" id="{8AFBC777-B503-A608-CF1C-CF126AAA51E0}"/>
                </a:ext>
              </a:extLst>
            </p:cNvPr>
            <p:cNvSpPr/>
            <p:nvPr/>
          </p:nvSpPr>
          <p:spPr bwMode="gray">
            <a:xfrm>
              <a:off x="469899" y="1402567"/>
              <a:ext cx="2374518"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OUR CAPABILITIES</a:t>
              </a:r>
            </a:p>
          </p:txBody>
        </p:sp>
        <p:sp>
          <p:nvSpPr>
            <p:cNvPr id="1044" name="Rectangle 1043">
              <a:extLst>
                <a:ext uri="{FF2B5EF4-FFF2-40B4-BE49-F238E27FC236}">
                  <a16:creationId xmlns:a16="http://schemas.microsoft.com/office/drawing/2014/main" id="{98930DF3-A6E1-A3B2-500A-FE4DE5F2B901}"/>
                </a:ext>
              </a:extLst>
            </p:cNvPr>
            <p:cNvSpPr/>
            <p:nvPr/>
          </p:nvSpPr>
          <p:spPr bwMode="gray">
            <a:xfrm>
              <a:off x="477258" y="1654388"/>
              <a:ext cx="3206873" cy="2101986"/>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Workforce Planning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AI Recruitment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Skills Assessment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Personalized OHS Training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Human Equity Development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Learning &amp; Development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Shift Planning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Talent Strategy</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DEI Planning</a:t>
              </a:r>
            </a:p>
          </p:txBody>
        </p:sp>
      </p:grpSp>
      <p:grpSp>
        <p:nvGrpSpPr>
          <p:cNvPr id="7" name="Group 6">
            <a:extLst>
              <a:ext uri="{FF2B5EF4-FFF2-40B4-BE49-F238E27FC236}">
                <a16:creationId xmlns:a16="http://schemas.microsoft.com/office/drawing/2014/main" id="{109D80AA-8963-A8BD-09D2-410A05E81599}"/>
              </a:ext>
            </a:extLst>
          </p:cNvPr>
          <p:cNvGrpSpPr/>
          <p:nvPr/>
        </p:nvGrpSpPr>
        <p:grpSpPr>
          <a:xfrm>
            <a:off x="8369683" y="2821032"/>
            <a:ext cx="3289962" cy="1444628"/>
            <a:chOff x="8113534" y="2821032"/>
            <a:chExt cx="3289962" cy="1444628"/>
          </a:xfrm>
        </p:grpSpPr>
        <p:sp>
          <p:nvSpPr>
            <p:cNvPr id="8" name="Rectangle 7">
              <a:extLst>
                <a:ext uri="{FF2B5EF4-FFF2-40B4-BE49-F238E27FC236}">
                  <a16:creationId xmlns:a16="http://schemas.microsoft.com/office/drawing/2014/main" id="{963340A0-DC1D-841C-F27D-E26A178E8DE8}"/>
                </a:ext>
              </a:extLst>
            </p:cNvPr>
            <p:cNvSpPr/>
            <p:nvPr/>
          </p:nvSpPr>
          <p:spPr bwMode="gray">
            <a:xfrm>
              <a:off x="8113534" y="2821032"/>
              <a:ext cx="2661731"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Workforce Planning</a:t>
              </a:r>
            </a:p>
          </p:txBody>
        </p:sp>
        <p:sp>
          <p:nvSpPr>
            <p:cNvPr id="9" name="Rectangle 8">
              <a:extLst>
                <a:ext uri="{FF2B5EF4-FFF2-40B4-BE49-F238E27FC236}">
                  <a16:creationId xmlns:a16="http://schemas.microsoft.com/office/drawing/2014/main" id="{4E395985-CA5E-6718-4B21-D9A4FCDCB9C7}"/>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Effective workforce planning is crucial in the nuclear sector to ensure the right skills are available at the right time to meet operational demands and regulatory requirements. Deloitte assists nuclear power players in developing robust workforce strategies, optimizing talent acquisition, succession planning, and resource allocation.</a:t>
              </a:r>
            </a:p>
          </p:txBody>
        </p:sp>
      </p:grpSp>
      <p:grpSp>
        <p:nvGrpSpPr>
          <p:cNvPr id="10" name="Group 9">
            <a:extLst>
              <a:ext uri="{FF2B5EF4-FFF2-40B4-BE49-F238E27FC236}">
                <a16:creationId xmlns:a16="http://schemas.microsoft.com/office/drawing/2014/main" id="{BE83B698-C23C-5C3E-1D41-6E05831AC960}"/>
              </a:ext>
            </a:extLst>
          </p:cNvPr>
          <p:cNvGrpSpPr/>
          <p:nvPr/>
        </p:nvGrpSpPr>
        <p:grpSpPr>
          <a:xfrm>
            <a:off x="8369683" y="4621757"/>
            <a:ext cx="3289962" cy="1444628"/>
            <a:chOff x="8113534" y="2821032"/>
            <a:chExt cx="3289962" cy="1444628"/>
          </a:xfrm>
        </p:grpSpPr>
        <p:sp>
          <p:nvSpPr>
            <p:cNvPr id="11" name="Rectangle 10">
              <a:extLst>
                <a:ext uri="{FF2B5EF4-FFF2-40B4-BE49-F238E27FC236}">
                  <a16:creationId xmlns:a16="http://schemas.microsoft.com/office/drawing/2014/main" id="{FCF6E538-58EF-6C74-24D1-3A4E1185F03B}"/>
                </a:ext>
              </a:extLst>
            </p:cNvPr>
            <p:cNvSpPr/>
            <p:nvPr/>
          </p:nvSpPr>
          <p:spPr bwMode="gray">
            <a:xfrm>
              <a:off x="8113534" y="2821032"/>
              <a:ext cx="3260405"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Learning &amp; Development</a:t>
              </a:r>
            </a:p>
          </p:txBody>
        </p:sp>
        <p:sp>
          <p:nvSpPr>
            <p:cNvPr id="12" name="Rectangle 11">
              <a:extLst>
                <a:ext uri="{FF2B5EF4-FFF2-40B4-BE49-F238E27FC236}">
                  <a16:creationId xmlns:a16="http://schemas.microsoft.com/office/drawing/2014/main" id="{324A4174-E426-18E9-EC97-14B40A5A50CA}"/>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As the nuclear industry evolves, continuous training and development are essential to maintain a skilled, knowledgeable workforce. Deloitte offers tailored learning and development programs, focusing on industry-specific competencies, safety standards, and leadership capabilities, empowering nuclear power players to foster a culture of continuous improvement and drive workforce excellence.</a:t>
              </a:r>
            </a:p>
          </p:txBody>
        </p:sp>
      </p:grpSp>
    </p:spTree>
    <p:extLst>
      <p:ext uri="{BB962C8B-B14F-4D97-AF65-F5344CB8AC3E}">
        <p14:creationId xmlns:p14="http://schemas.microsoft.com/office/powerpoint/2010/main" val="39399676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BBF12-94E0-6926-8C41-7E2A5D74311E}"/>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44408D78-D3E5-99BA-8945-2456CE831D95}"/>
              </a:ext>
            </a:extLst>
          </p:cNvPr>
          <p:cNvGrpSpPr/>
          <p:nvPr/>
        </p:nvGrpSpPr>
        <p:grpSpPr>
          <a:xfrm>
            <a:off x="-22" y="0"/>
            <a:ext cx="12192001" cy="2566464"/>
            <a:chOff x="-22" y="0"/>
            <a:chExt cx="12192001" cy="2566464"/>
          </a:xfrm>
        </p:grpSpPr>
        <p:pic>
          <p:nvPicPr>
            <p:cNvPr id="45" name="Picture 44">
              <a:extLst>
                <a:ext uri="{FF2B5EF4-FFF2-40B4-BE49-F238E27FC236}">
                  <a16:creationId xmlns:a16="http://schemas.microsoft.com/office/drawing/2014/main" id="{DD3AB403-9C3C-A024-DA66-4A735E7293A3}"/>
                </a:ext>
              </a:extLst>
            </p:cNvPr>
            <p:cNvPicPr>
              <a:picLocks noChangeAspect="1"/>
            </p:cNvPicPr>
            <p:nvPr/>
          </p:nvPicPr>
          <p:blipFill>
            <a:blip r:embed="rId4"/>
            <a:srcRect l="-71172" t="20104" r="16978" b="31160"/>
            <a:stretch>
              <a:fillRect/>
            </a:stretch>
          </p:blipFill>
          <p:spPr>
            <a:xfrm>
              <a:off x="-20" y="0"/>
              <a:ext cx="12191999" cy="2566463"/>
            </a:xfrm>
            <a:prstGeom prst="rect">
              <a:avLst/>
            </a:prstGeom>
          </p:spPr>
        </p:pic>
        <p:sp>
          <p:nvSpPr>
            <p:cNvPr id="47" name="Rectangle 46">
              <a:extLst>
                <a:ext uri="{FF2B5EF4-FFF2-40B4-BE49-F238E27FC236}">
                  <a16:creationId xmlns:a16="http://schemas.microsoft.com/office/drawing/2014/main" id="{F84BA45E-4D0D-8C77-5EA8-2BDC8E6371E8}"/>
                </a:ext>
              </a:extLst>
            </p:cNvPr>
            <p:cNvSpPr/>
            <p:nvPr/>
          </p:nvSpPr>
          <p:spPr bwMode="gray">
            <a:xfrm>
              <a:off x="-22" y="0"/>
              <a:ext cx="5636324" cy="2566464"/>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5" name="Text Placeholder 4">
            <a:extLst>
              <a:ext uri="{FF2B5EF4-FFF2-40B4-BE49-F238E27FC236}">
                <a16:creationId xmlns:a16="http://schemas.microsoft.com/office/drawing/2014/main" id="{3F4B99CA-C96B-E8F6-5838-7FF2EABCB721}"/>
              </a:ext>
            </a:extLst>
          </p:cNvPr>
          <p:cNvSpPr>
            <a:spLocks noGrp="1"/>
          </p:cNvSpPr>
          <p:nvPr>
            <p:ph type="body" sz="quarter" idx="13"/>
          </p:nvPr>
        </p:nvSpPr>
        <p:spPr>
          <a:xfrm>
            <a:off x="477257" y="684903"/>
            <a:ext cx="5754793" cy="696825"/>
          </a:xfrm>
        </p:spPr>
        <p:txBody>
          <a:bodyPr lIns="0"/>
          <a:lstStyle/>
          <a:p>
            <a:r>
              <a:rPr lang="en-US" sz="1400">
                <a:solidFill>
                  <a:schemeClr val="bg1"/>
                </a:solidFill>
              </a:rPr>
              <a:t>Adding nuclear power to the nation’s energy portfolio will require companies across the value chain to integrate new, highly-regulated assets with significant data challenges</a:t>
            </a:r>
          </a:p>
          <a:p>
            <a:endParaRPr lang="en-US">
              <a:solidFill>
                <a:schemeClr val="bg1"/>
              </a:solidFill>
            </a:endParaRPr>
          </a:p>
        </p:txBody>
      </p:sp>
      <p:sp>
        <p:nvSpPr>
          <p:cNvPr id="3" name="Title 2">
            <a:extLst>
              <a:ext uri="{FF2B5EF4-FFF2-40B4-BE49-F238E27FC236}">
                <a16:creationId xmlns:a16="http://schemas.microsoft.com/office/drawing/2014/main" id="{056AFAC6-4CA1-4EA9-C357-CF8B2B8B00D9}"/>
              </a:ext>
            </a:extLst>
          </p:cNvPr>
          <p:cNvSpPr>
            <a:spLocks noGrp="1"/>
          </p:cNvSpPr>
          <p:nvPr>
            <p:ph type="title"/>
          </p:nvPr>
        </p:nvSpPr>
        <p:spPr>
          <a:xfrm>
            <a:off x="477257" y="238607"/>
            <a:ext cx="5754793" cy="365760"/>
          </a:xfrm>
        </p:spPr>
        <p:txBody>
          <a:bodyPr lIns="0"/>
          <a:lstStyle/>
          <a:p>
            <a:r>
              <a:rPr lang="en-US" sz="2800">
                <a:solidFill>
                  <a:schemeClr val="bg1"/>
                </a:solidFill>
              </a:rPr>
              <a:t>Technology Strategy</a:t>
            </a:r>
          </a:p>
        </p:txBody>
      </p:sp>
      <p:grpSp>
        <p:nvGrpSpPr>
          <p:cNvPr id="1034" name="Group 1033">
            <a:extLst>
              <a:ext uri="{FF2B5EF4-FFF2-40B4-BE49-F238E27FC236}">
                <a16:creationId xmlns:a16="http://schemas.microsoft.com/office/drawing/2014/main" id="{C61F5096-04A5-9AAB-B00B-C46A89AF2DD2}"/>
              </a:ext>
            </a:extLst>
          </p:cNvPr>
          <p:cNvGrpSpPr/>
          <p:nvPr/>
        </p:nvGrpSpPr>
        <p:grpSpPr>
          <a:xfrm>
            <a:off x="469899" y="2814959"/>
            <a:ext cx="4664458" cy="1450701"/>
            <a:chOff x="469899" y="1402567"/>
            <a:chExt cx="5905639" cy="1450701"/>
          </a:xfrm>
        </p:grpSpPr>
        <p:sp>
          <p:nvSpPr>
            <p:cNvPr id="1038" name="Rectangle 1037">
              <a:extLst>
                <a:ext uri="{FF2B5EF4-FFF2-40B4-BE49-F238E27FC236}">
                  <a16:creationId xmlns:a16="http://schemas.microsoft.com/office/drawing/2014/main" id="{1688922D-7163-39EF-FC24-FD084F25BC57}"/>
                </a:ext>
              </a:extLst>
            </p:cNvPr>
            <p:cNvSpPr/>
            <p:nvPr/>
          </p:nvSpPr>
          <p:spPr bwMode="gray">
            <a:xfrm>
              <a:off x="469899" y="1402567"/>
              <a:ext cx="210111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THE CHALLENGE</a:t>
              </a:r>
            </a:p>
          </p:txBody>
        </p:sp>
        <p:sp>
          <p:nvSpPr>
            <p:cNvPr id="1036" name="Rectangle 1035">
              <a:extLst>
                <a:ext uri="{FF2B5EF4-FFF2-40B4-BE49-F238E27FC236}">
                  <a16:creationId xmlns:a16="http://schemas.microsoft.com/office/drawing/2014/main" id="{CB9E214C-E921-8F75-2059-2061E854560E}"/>
                </a:ext>
              </a:extLst>
            </p:cNvPr>
            <p:cNvSpPr/>
            <p:nvPr/>
          </p:nvSpPr>
          <p:spPr bwMode="gray">
            <a:xfrm>
              <a:off x="477258" y="1654387"/>
              <a:ext cx="5898280" cy="1198881"/>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Nuclear operators face aging digital infrastructure and fragmented IT systems. Modernizing enterprise platforms such as asset management and real-time analytics is difficult due to regulatory constraints, legacy investments, and lack of standardization. These challenges hinder efficiency, visibility, and long-term digital scalability across the enterprise. </a:t>
              </a:r>
              <a:endParaRPr kumimoji="0" lang="en-US" sz="1200" b="0" i="0" u="none" strike="noStrike" kern="1200" cap="none" spc="0" normalizeH="0" baseline="0" noProof="0">
                <a:ln>
                  <a:noFill/>
                </a:ln>
                <a:solidFill>
                  <a:srgbClr val="C00000"/>
                </a:solidFill>
                <a:effectLst/>
                <a:uLnTx/>
                <a:uFillTx/>
                <a:latin typeface="Open Sans"/>
                <a:ea typeface="+mn-ea"/>
                <a:cs typeface="+mn-cs"/>
              </a:endParaRPr>
            </a:p>
          </p:txBody>
        </p:sp>
      </p:grpSp>
      <p:grpSp>
        <p:nvGrpSpPr>
          <p:cNvPr id="1039" name="Group 1038">
            <a:extLst>
              <a:ext uri="{FF2B5EF4-FFF2-40B4-BE49-F238E27FC236}">
                <a16:creationId xmlns:a16="http://schemas.microsoft.com/office/drawing/2014/main" id="{432A1759-7023-3B08-28CF-E81F821CFE86}"/>
              </a:ext>
            </a:extLst>
          </p:cNvPr>
          <p:cNvGrpSpPr/>
          <p:nvPr/>
        </p:nvGrpSpPr>
        <p:grpSpPr>
          <a:xfrm>
            <a:off x="469900" y="4897040"/>
            <a:ext cx="4664456" cy="1450701"/>
            <a:chOff x="469900" y="1402567"/>
            <a:chExt cx="5905637" cy="1450701"/>
          </a:xfrm>
        </p:grpSpPr>
        <p:sp>
          <p:nvSpPr>
            <p:cNvPr id="1040" name="Rectangle 1039">
              <a:extLst>
                <a:ext uri="{FF2B5EF4-FFF2-40B4-BE49-F238E27FC236}">
                  <a16:creationId xmlns:a16="http://schemas.microsoft.com/office/drawing/2014/main" id="{D4782AA1-F96B-66C3-D58D-161AAAEB0D66}"/>
                </a:ext>
              </a:extLst>
            </p:cNvPr>
            <p:cNvSpPr/>
            <p:nvPr/>
          </p:nvSpPr>
          <p:spPr bwMode="gray">
            <a:xfrm>
              <a:off x="469900" y="1402567"/>
              <a:ext cx="165457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KEY ISSUES</a:t>
              </a:r>
            </a:p>
          </p:txBody>
        </p:sp>
        <p:sp>
          <p:nvSpPr>
            <p:cNvPr id="1041" name="Rectangle 1040">
              <a:extLst>
                <a:ext uri="{FF2B5EF4-FFF2-40B4-BE49-F238E27FC236}">
                  <a16:creationId xmlns:a16="http://schemas.microsoft.com/office/drawing/2014/main" id="{2C6A9970-21E2-5847-6CD9-E0A5EC1943DC}"/>
                </a:ext>
              </a:extLst>
            </p:cNvPr>
            <p:cNvSpPr/>
            <p:nvPr/>
          </p:nvSpPr>
          <p:spPr bwMode="gray">
            <a:xfrm>
              <a:off x="477257" y="1654387"/>
              <a:ext cx="5898280" cy="1198881"/>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6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Legacy IT Systems</a:t>
              </a:r>
            </a:p>
            <a:p>
              <a:pPr marL="171450" marR="0" lvl="0" indent="-171450" algn="l" defTabSz="914400" rtl="0" eaLnBrk="1" fontAlgn="auto" latinLnBrk="0" hangingPunct="1">
                <a:lnSpc>
                  <a:spcPct val="106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IT Fragmentation</a:t>
              </a:r>
            </a:p>
            <a:p>
              <a:pPr marL="171450" marR="0" lvl="0" indent="-171450" algn="l" defTabSz="914400" rtl="0" eaLnBrk="1" fontAlgn="auto" latinLnBrk="0" hangingPunct="1">
                <a:lnSpc>
                  <a:spcPct val="106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Data Silos</a:t>
              </a:r>
            </a:p>
            <a:p>
              <a:pPr marL="171450" marR="0" lvl="0" indent="-171450" algn="l" defTabSz="914400" rtl="0" eaLnBrk="1" fontAlgn="auto" latinLnBrk="0" hangingPunct="1">
                <a:lnSpc>
                  <a:spcPct val="106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Limited Automation</a:t>
              </a:r>
            </a:p>
            <a:p>
              <a:pPr marL="171450" marR="0" lvl="0" indent="-171450" algn="l" defTabSz="914400" rtl="0" eaLnBrk="1" fontAlgn="auto" latinLnBrk="0" hangingPunct="1">
                <a:lnSpc>
                  <a:spcPct val="106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Data Governance </a:t>
              </a:r>
            </a:p>
          </p:txBody>
        </p:sp>
      </p:grpSp>
      <p:grpSp>
        <p:nvGrpSpPr>
          <p:cNvPr id="1042" name="Group 1041">
            <a:extLst>
              <a:ext uri="{FF2B5EF4-FFF2-40B4-BE49-F238E27FC236}">
                <a16:creationId xmlns:a16="http://schemas.microsoft.com/office/drawing/2014/main" id="{39EAAC70-84B9-F40E-4337-FE4DD7B9E97B}"/>
              </a:ext>
            </a:extLst>
          </p:cNvPr>
          <p:cNvGrpSpPr/>
          <p:nvPr/>
        </p:nvGrpSpPr>
        <p:grpSpPr>
          <a:xfrm>
            <a:off x="5431155" y="2814959"/>
            <a:ext cx="2538701" cy="2540430"/>
            <a:chOff x="469899" y="1402567"/>
            <a:chExt cx="3214232" cy="2540430"/>
          </a:xfrm>
        </p:grpSpPr>
        <p:sp>
          <p:nvSpPr>
            <p:cNvPr id="1043" name="Rectangle 1042">
              <a:extLst>
                <a:ext uri="{FF2B5EF4-FFF2-40B4-BE49-F238E27FC236}">
                  <a16:creationId xmlns:a16="http://schemas.microsoft.com/office/drawing/2014/main" id="{8B3065DC-7D1C-313B-EFA3-B33C2DA723B7}"/>
                </a:ext>
              </a:extLst>
            </p:cNvPr>
            <p:cNvSpPr/>
            <p:nvPr/>
          </p:nvSpPr>
          <p:spPr bwMode="gray">
            <a:xfrm>
              <a:off x="469899" y="1402567"/>
              <a:ext cx="2472010"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OUR CAPABILITIES</a:t>
              </a:r>
            </a:p>
          </p:txBody>
        </p:sp>
        <p:sp>
          <p:nvSpPr>
            <p:cNvPr id="1044" name="Rectangle 1043">
              <a:extLst>
                <a:ext uri="{FF2B5EF4-FFF2-40B4-BE49-F238E27FC236}">
                  <a16:creationId xmlns:a16="http://schemas.microsoft.com/office/drawing/2014/main" id="{1EBF8FE8-1B05-3993-17CF-F38532C81A14}"/>
                </a:ext>
              </a:extLst>
            </p:cNvPr>
            <p:cNvSpPr/>
            <p:nvPr/>
          </p:nvSpPr>
          <p:spPr bwMode="gray">
            <a:xfrm>
              <a:off x="477258" y="1654387"/>
              <a:ext cx="3206873" cy="2288610"/>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Digital Transformation</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Cloud Managed Services</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IT Service Management</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Digital Twin Simulations</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highlight>
                    <a:srgbClr val="FFFF00"/>
                  </a:highlight>
                  <a:uLnTx/>
                  <a:uFillTx/>
                  <a:latin typeface="Open Sans"/>
                  <a:ea typeface="+mn-ea"/>
                  <a:cs typeface="+mn-cs"/>
                </a:rPr>
                <a:t>Predictive Maintenance</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Data Science &amp; Analytics</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AI Digital Assistants</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Application Management Services</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Technology &amp; Innovation Planning</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Regulatory Tech Enablement</a:t>
              </a:r>
            </a:p>
          </p:txBody>
        </p:sp>
      </p:grpSp>
      <p:sp>
        <p:nvSpPr>
          <p:cNvPr id="1045" name="Text Placeholder 4">
            <a:extLst>
              <a:ext uri="{FF2B5EF4-FFF2-40B4-BE49-F238E27FC236}">
                <a16:creationId xmlns:a16="http://schemas.microsoft.com/office/drawing/2014/main" id="{DBA929BD-DB87-14E9-7DA7-7BA5161859A2}"/>
              </a:ext>
            </a:extLst>
          </p:cNvPr>
          <p:cNvSpPr txBox="1">
            <a:spLocks/>
          </p:cNvSpPr>
          <p:nvPr/>
        </p:nvSpPr>
        <p:spPr>
          <a:xfrm>
            <a:off x="477257" y="1502611"/>
            <a:ext cx="5754793" cy="696825"/>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400" b="1"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rPr>
              <a:t>Key Players: </a:t>
            </a:r>
            <a:r>
              <a:rPr kumimoji="0" lang="en-US"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Utilities, Nuclear Innovators, Nuclear Fuel, E&amp;C Firms </a:t>
            </a:r>
            <a:endParaRPr kumimoji="0" lang="en-US"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200"/>
              </a:spcBef>
              <a:spcAft>
                <a:spcPts val="1333"/>
              </a:spcAft>
              <a:buClrTx/>
              <a:buSzPct val="100000"/>
              <a:buFontTx/>
              <a:buNone/>
              <a:tabLst/>
              <a:defRPr/>
            </a:pPr>
            <a:endParaRPr kumimoji="0" lang="en-US" sz="12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8" name="Group 7">
            <a:extLst>
              <a:ext uri="{FF2B5EF4-FFF2-40B4-BE49-F238E27FC236}">
                <a16:creationId xmlns:a16="http://schemas.microsoft.com/office/drawing/2014/main" id="{E621C63C-D50D-42F7-8841-570CF902458B}"/>
              </a:ext>
            </a:extLst>
          </p:cNvPr>
          <p:cNvGrpSpPr/>
          <p:nvPr/>
        </p:nvGrpSpPr>
        <p:grpSpPr>
          <a:xfrm>
            <a:off x="8369683" y="2821032"/>
            <a:ext cx="3289962" cy="1444628"/>
            <a:chOff x="8113534" y="2821032"/>
            <a:chExt cx="3289962" cy="1444628"/>
          </a:xfrm>
        </p:grpSpPr>
        <p:sp>
          <p:nvSpPr>
            <p:cNvPr id="9" name="Rectangle 8">
              <a:extLst>
                <a:ext uri="{FF2B5EF4-FFF2-40B4-BE49-F238E27FC236}">
                  <a16:creationId xmlns:a16="http://schemas.microsoft.com/office/drawing/2014/main" id="{B10A620A-422E-D02A-BAC1-616CC091E3F2}"/>
                </a:ext>
              </a:extLst>
            </p:cNvPr>
            <p:cNvSpPr/>
            <p:nvPr/>
          </p:nvSpPr>
          <p:spPr bwMode="gray">
            <a:xfrm>
              <a:off x="8113534" y="2821032"/>
              <a:ext cx="2661731"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Digital Transformation</a:t>
              </a:r>
            </a:p>
          </p:txBody>
        </p:sp>
        <p:sp>
          <p:nvSpPr>
            <p:cNvPr id="10" name="Rectangle 9">
              <a:extLst>
                <a:ext uri="{FF2B5EF4-FFF2-40B4-BE49-F238E27FC236}">
                  <a16:creationId xmlns:a16="http://schemas.microsoft.com/office/drawing/2014/main" id="{5A79FDB5-2432-CE2A-D31A-4FF7329339C0}"/>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Deloitte addresses digital challenges by guiding nuclear clients through strategic digital transformation initiatives, leveraging proprietary frameworks like Deloitte’s Digital Maturity Model and cloud-based solutions to modernize operations, enhance safety, and optimize performance across their entire value chain.</a:t>
              </a:r>
            </a:p>
          </p:txBody>
        </p:sp>
      </p:grpSp>
      <p:grpSp>
        <p:nvGrpSpPr>
          <p:cNvPr id="11" name="Group 10">
            <a:extLst>
              <a:ext uri="{FF2B5EF4-FFF2-40B4-BE49-F238E27FC236}">
                <a16:creationId xmlns:a16="http://schemas.microsoft.com/office/drawing/2014/main" id="{25D3DA74-C1C6-6720-07A5-05EB97ABC68E}"/>
              </a:ext>
            </a:extLst>
          </p:cNvPr>
          <p:cNvGrpSpPr/>
          <p:nvPr/>
        </p:nvGrpSpPr>
        <p:grpSpPr>
          <a:xfrm>
            <a:off x="8369684" y="4621757"/>
            <a:ext cx="3289961" cy="1444628"/>
            <a:chOff x="8113535" y="2821032"/>
            <a:chExt cx="3289961" cy="1444628"/>
          </a:xfrm>
        </p:grpSpPr>
        <p:sp>
          <p:nvSpPr>
            <p:cNvPr id="12" name="Rectangle 11">
              <a:extLst>
                <a:ext uri="{FF2B5EF4-FFF2-40B4-BE49-F238E27FC236}">
                  <a16:creationId xmlns:a16="http://schemas.microsoft.com/office/drawing/2014/main" id="{0B6D8717-4A1E-07A5-304A-C7F1999DDF92}"/>
                </a:ext>
              </a:extLst>
            </p:cNvPr>
            <p:cNvSpPr/>
            <p:nvPr/>
          </p:nvSpPr>
          <p:spPr bwMode="gray">
            <a:xfrm>
              <a:off x="8113535" y="2821032"/>
              <a:ext cx="2350868"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Data Science &amp; Analytics</a:t>
              </a:r>
            </a:p>
          </p:txBody>
        </p:sp>
        <p:sp>
          <p:nvSpPr>
            <p:cNvPr id="13" name="Rectangle 12">
              <a:extLst>
                <a:ext uri="{FF2B5EF4-FFF2-40B4-BE49-F238E27FC236}">
                  <a16:creationId xmlns:a16="http://schemas.microsoft.com/office/drawing/2014/main" id="{4532AA78-3D2F-C96A-E01A-93223F34D705}"/>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Deloitte provides advanced data science and analytics capabilities—including AI-driven predictive maintenance models and Deloitte's </a:t>
              </a:r>
              <a:r>
                <a:rPr kumimoji="0" lang="en-US" sz="1100" b="0" i="0" u="none" strike="noStrike" kern="1200" cap="none" spc="0" normalizeH="0" baseline="0" noProof="0" err="1">
                  <a:ln>
                    <a:noFill/>
                  </a:ln>
                  <a:solidFill>
                    <a:prstClr val="black"/>
                  </a:solidFill>
                  <a:effectLst/>
                  <a:uLnTx/>
                  <a:uFillTx/>
                  <a:latin typeface="Open Sans"/>
                  <a:ea typeface="+mn-ea"/>
                  <a:cs typeface="+mn-cs"/>
                </a:rPr>
                <a:t>CortexAI</a:t>
              </a:r>
              <a:r>
                <a:rPr kumimoji="0" lang="en-US" sz="1100" b="0" i="0" u="none" strike="noStrike" kern="1200" cap="none" spc="0" normalizeH="0" baseline="0" noProof="0">
                  <a:ln>
                    <a:noFill/>
                  </a:ln>
                  <a:solidFill>
                    <a:prstClr val="black"/>
                  </a:solidFill>
                  <a:effectLst/>
                  <a:uLnTx/>
                  <a:uFillTx/>
                  <a:latin typeface="Open Sans"/>
                  <a:ea typeface="+mn-ea"/>
                  <a:cs typeface="+mn-cs"/>
                </a:rPr>
                <a:t>™ platform—to help nuclear companies proactively manage equipment reliability, streamline regulatory compliance, and improve overall operational decision-making.</a:t>
              </a:r>
            </a:p>
          </p:txBody>
        </p:sp>
      </p:grpSp>
    </p:spTree>
    <p:extLst>
      <p:ext uri="{BB962C8B-B14F-4D97-AF65-F5344CB8AC3E}">
        <p14:creationId xmlns:p14="http://schemas.microsoft.com/office/powerpoint/2010/main" val="606705398"/>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E717D-4BE3-D42A-336D-C2E05942A2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81F7FE-020E-B3EF-961B-0FDB87F94E8C}"/>
              </a:ext>
            </a:extLst>
          </p:cNvPr>
          <p:cNvSpPr>
            <a:spLocks noGrp="1"/>
          </p:cNvSpPr>
          <p:nvPr>
            <p:ph type="title"/>
          </p:nvPr>
        </p:nvSpPr>
        <p:spPr/>
        <p:txBody>
          <a:bodyPr/>
          <a:lstStyle/>
          <a:p>
            <a:r>
              <a:rPr lang="en-US" sz="2800"/>
              <a:t>Executive Summary</a:t>
            </a:r>
          </a:p>
        </p:txBody>
      </p:sp>
      <p:sp>
        <p:nvSpPr>
          <p:cNvPr id="2" name="Rectangle 1">
            <a:extLst>
              <a:ext uri="{FF2B5EF4-FFF2-40B4-BE49-F238E27FC236}">
                <a16:creationId xmlns:a16="http://schemas.microsoft.com/office/drawing/2014/main" id="{28F9FA57-58C4-3459-4215-83679945BC0A}"/>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9" name="Rectangle 8">
            <a:extLst>
              <a:ext uri="{FF2B5EF4-FFF2-40B4-BE49-F238E27FC236}">
                <a16:creationId xmlns:a16="http://schemas.microsoft.com/office/drawing/2014/main" id="{4466AC86-6F71-728E-5412-B6C1538B033F}"/>
              </a:ext>
            </a:extLst>
          </p:cNvPr>
          <p:cNvSpPr/>
          <p:nvPr/>
        </p:nvSpPr>
        <p:spPr bwMode="gray">
          <a:xfrm>
            <a:off x="477256" y="5029496"/>
            <a:ext cx="11244843" cy="1297460"/>
          </a:xfrm>
          <a:prstGeom prst="rect">
            <a:avLst/>
          </a:prstGeom>
          <a:solidFill>
            <a:schemeClr val="accent1">
              <a:lumMod val="20000"/>
              <a:lumOff val="80000"/>
            </a:schemeClr>
          </a:solidFill>
          <a:ln w="19050" algn="ctr">
            <a:noFill/>
            <a:miter lim="800000"/>
            <a:headEnd/>
            <a:tailEnd/>
          </a:ln>
        </p:spPr>
        <p:txBody>
          <a:bodyPr wrap="square" lIns="274320" tIns="182880" rIns="274320" bIns="182880" rtlCol="0" anchor="ctr"/>
          <a:lstStyle/>
          <a:p>
            <a:pPr>
              <a:lnSpc>
                <a:spcPct val="106000"/>
              </a:lnSpc>
              <a:buFont typeface="Wingdings 2" pitchFamily="18" charset="2"/>
              <a:buNone/>
            </a:pPr>
            <a:r>
              <a:rPr lang="en-US" sz="1400"/>
              <a:t>By providing services to organizations across the nuclear value chain, </a:t>
            </a:r>
            <a:r>
              <a:rPr lang="en-US" sz="1400" b="1"/>
              <a:t>Deloitte will establish a footprint in an industry primed for significant growth </a:t>
            </a:r>
            <a:r>
              <a:rPr lang="en-US" sz="1400"/>
              <a:t>in the coming years. Nuclear companies will become leaders in the U.S. energy industry, and </a:t>
            </a:r>
            <a:r>
              <a:rPr lang="en-US" sz="1400" b="1"/>
              <a:t>Deloitte can become their trusted partner for decades to come </a:t>
            </a:r>
            <a:r>
              <a:rPr lang="en-US" sz="1400"/>
              <a:t>if we establish these relationships today.</a:t>
            </a:r>
          </a:p>
        </p:txBody>
      </p:sp>
      <p:sp>
        <p:nvSpPr>
          <p:cNvPr id="10" name="TextBox 9">
            <a:extLst>
              <a:ext uri="{FF2B5EF4-FFF2-40B4-BE49-F238E27FC236}">
                <a16:creationId xmlns:a16="http://schemas.microsoft.com/office/drawing/2014/main" id="{01063438-9B4F-C3CA-4F61-4994B9B96A7B}"/>
              </a:ext>
            </a:extLst>
          </p:cNvPr>
          <p:cNvSpPr txBox="1"/>
          <p:nvPr/>
        </p:nvSpPr>
        <p:spPr>
          <a:xfrm>
            <a:off x="633431" y="856034"/>
            <a:ext cx="10932494" cy="4134465"/>
          </a:xfrm>
          <a:prstGeom prst="rect">
            <a:avLst/>
          </a:prstGeom>
          <a:noFill/>
        </p:spPr>
        <p:txBody>
          <a:bodyPr vert="horz" wrap="square" lIns="0" tIns="0" rIns="0" bIns="0" rtlCol="0">
            <a:spAutoFit/>
          </a:bodyPr>
          <a:lstStyle/>
          <a:p>
            <a:pPr>
              <a:spcBef>
                <a:spcPts val="200"/>
              </a:spcBef>
              <a:buSzPct val="100000"/>
            </a:pPr>
            <a:r>
              <a:rPr lang="en-US" sz="1400"/>
              <a:t>The United States is the world’s largest provider of nuclear power. Yet, we are behind. Our energy needs are beginning to outpace our energy infrastructure, and to avoid a crisis, the U.S. needs to adapt. The nation’s response is taking myriad forms across the private and public sectors, but a shift towards nuclear power could alleviate our power needs for generations to come. Utilities, regulators, engineering firms, and nuclear power and fuel startups are investing billions to make nuclear power a clean and commercially-viable power solution, but as they approach full-scale deployment, they’re facing a series of problem that no one of these organizations can solve. </a:t>
            </a:r>
            <a:r>
              <a:rPr lang="en-US" sz="1400" b="1"/>
              <a:t>To bring nuclear power to market, companies need an energy partner. They need Deloitte.</a:t>
            </a:r>
          </a:p>
          <a:p>
            <a:pPr>
              <a:spcBef>
                <a:spcPts val="200"/>
              </a:spcBef>
              <a:buSzPct val="100000"/>
            </a:pPr>
            <a:endParaRPr lang="en-US" sz="1400" b="1"/>
          </a:p>
          <a:p>
            <a:pPr>
              <a:spcBef>
                <a:spcPts val="200"/>
              </a:spcBef>
              <a:buSzPct val="100000"/>
            </a:pPr>
            <a:endParaRPr lang="en-US" sz="1400"/>
          </a:p>
          <a:p>
            <a:pPr>
              <a:spcBef>
                <a:spcPts val="200"/>
              </a:spcBef>
              <a:buSzPct val="100000"/>
            </a:pPr>
            <a:endParaRPr lang="en-US" sz="1400"/>
          </a:p>
          <a:p>
            <a:pPr>
              <a:spcBef>
                <a:spcPts val="200"/>
              </a:spcBef>
              <a:buSzPct val="100000"/>
            </a:pPr>
            <a:endParaRPr lang="en-US" sz="1400"/>
          </a:p>
          <a:p>
            <a:pPr>
              <a:spcBef>
                <a:spcPts val="200"/>
              </a:spcBef>
              <a:buSzPct val="100000"/>
            </a:pPr>
            <a:endParaRPr lang="en-US" sz="1400"/>
          </a:p>
          <a:p>
            <a:pPr>
              <a:spcBef>
                <a:spcPts val="200"/>
              </a:spcBef>
              <a:buSzPct val="100000"/>
            </a:pPr>
            <a:endParaRPr lang="en-US" sz="1400"/>
          </a:p>
          <a:p>
            <a:pPr>
              <a:spcBef>
                <a:spcPts val="200"/>
              </a:spcBef>
              <a:buSzPct val="100000"/>
            </a:pPr>
            <a:endParaRPr lang="en-US" sz="1400"/>
          </a:p>
          <a:p>
            <a:pPr>
              <a:spcBef>
                <a:spcPts val="200"/>
              </a:spcBef>
              <a:buSzPct val="100000"/>
            </a:pPr>
            <a:endParaRPr lang="en-US" sz="1400"/>
          </a:p>
          <a:p>
            <a:pPr>
              <a:spcBef>
                <a:spcPts val="200"/>
              </a:spcBef>
              <a:buSzPct val="100000"/>
            </a:pPr>
            <a:endParaRPr lang="en-US" sz="600"/>
          </a:p>
          <a:p>
            <a:pPr>
              <a:spcBef>
                <a:spcPts val="200"/>
              </a:spcBef>
              <a:buSzPct val="100000"/>
            </a:pPr>
            <a:r>
              <a:rPr lang="en-US" sz="1400"/>
              <a:t>This presentation provides an overview of the nuclear value chain along with its key players and challenges. It also includes proposed solutions, capabilities, quals, and eminence that Deloitte’s commercial Energy, Resources, and Industrials (ER&amp;I) practice can provide to clients to address the nuclear industry’s greatest challenges.</a:t>
            </a:r>
          </a:p>
        </p:txBody>
      </p:sp>
      <p:grpSp>
        <p:nvGrpSpPr>
          <p:cNvPr id="234" name="Group 233">
            <a:extLst>
              <a:ext uri="{FF2B5EF4-FFF2-40B4-BE49-F238E27FC236}">
                <a16:creationId xmlns:a16="http://schemas.microsoft.com/office/drawing/2014/main" id="{8727566D-FA20-EAAA-E53C-0E182F81048A}"/>
              </a:ext>
            </a:extLst>
          </p:cNvPr>
          <p:cNvGrpSpPr/>
          <p:nvPr/>
        </p:nvGrpSpPr>
        <p:grpSpPr>
          <a:xfrm>
            <a:off x="1107741" y="2306386"/>
            <a:ext cx="4844107" cy="1660554"/>
            <a:chOff x="681390" y="2295949"/>
            <a:chExt cx="4844107" cy="1660554"/>
          </a:xfrm>
        </p:grpSpPr>
        <p:grpSp>
          <p:nvGrpSpPr>
            <p:cNvPr id="119" name="Group 118">
              <a:extLst>
                <a:ext uri="{FF2B5EF4-FFF2-40B4-BE49-F238E27FC236}">
                  <a16:creationId xmlns:a16="http://schemas.microsoft.com/office/drawing/2014/main" id="{5B72FFCF-9AF8-D829-8BA9-1E0A63F2C7B8}"/>
                </a:ext>
              </a:extLst>
            </p:cNvPr>
            <p:cNvGrpSpPr/>
            <p:nvPr/>
          </p:nvGrpSpPr>
          <p:grpSpPr>
            <a:xfrm>
              <a:off x="681390" y="2295949"/>
              <a:ext cx="4714218" cy="262133"/>
              <a:chOff x="681390" y="2262393"/>
              <a:chExt cx="4714218" cy="262133"/>
            </a:xfrm>
          </p:grpSpPr>
          <p:cxnSp>
            <p:nvCxnSpPr>
              <p:cNvPr id="109" name="Straight Connector 108">
                <a:extLst>
                  <a:ext uri="{FF2B5EF4-FFF2-40B4-BE49-F238E27FC236}">
                    <a16:creationId xmlns:a16="http://schemas.microsoft.com/office/drawing/2014/main" id="{E7B9DA20-4052-4633-9CC7-5AAF16116114}"/>
                  </a:ext>
                </a:extLst>
              </p:cNvPr>
              <p:cNvCxnSpPr>
                <a:cxnSpLocks/>
              </p:cNvCxnSpPr>
              <p:nvPr/>
            </p:nvCxnSpPr>
            <p:spPr>
              <a:xfrm>
                <a:off x="681390" y="2393459"/>
                <a:ext cx="4714218" cy="0"/>
              </a:xfrm>
              <a:prstGeom prst="line">
                <a:avLst/>
              </a:prstGeom>
              <a:ln w="12700">
                <a:solidFill>
                  <a:srgbClr val="DA291C"/>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D962952-C268-D36B-9F5E-942A4377B5F5}"/>
                  </a:ext>
                </a:extLst>
              </p:cNvPr>
              <p:cNvSpPr/>
              <p:nvPr/>
            </p:nvSpPr>
            <p:spPr bwMode="gray">
              <a:xfrm>
                <a:off x="2379641" y="2262393"/>
                <a:ext cx="1317716" cy="262133"/>
              </a:xfrm>
              <a:prstGeom prst="rect">
                <a:avLst/>
              </a:prstGeom>
              <a:solidFill>
                <a:schemeClr val="bg1"/>
              </a:solidFill>
              <a:ln w="19050" algn="ctr">
                <a:noFill/>
                <a:miter lim="800000"/>
                <a:headEnd/>
                <a:tailEnd/>
              </a:ln>
            </p:spPr>
            <p:txBody>
              <a:bodyPr wrap="square" lIns="0" tIns="0" rIns="0" bIns="0" rtlCol="0" anchor="ctr"/>
              <a:lstStyle/>
              <a:p>
                <a:pPr algn="ctr">
                  <a:lnSpc>
                    <a:spcPct val="106000"/>
                  </a:lnSpc>
                  <a:buFont typeface="Wingdings 2" pitchFamily="18" charset="2"/>
                  <a:buNone/>
                </a:pPr>
                <a:r>
                  <a:rPr lang="en-US" sz="1400">
                    <a:solidFill>
                      <a:srgbClr val="DA291C"/>
                    </a:solidFill>
                    <a:latin typeface="Open Sans Extrabold" panose="020B0906030804020204" pitchFamily="34" charset="0"/>
                    <a:ea typeface="Open Sans Extrabold" panose="020B0906030804020204" pitchFamily="34" charset="0"/>
                    <a:cs typeface="Open Sans Extrabold" panose="020B0906030804020204" pitchFamily="34" charset="0"/>
                  </a:rPr>
                  <a:t>CHALLENGES</a:t>
                </a:r>
              </a:p>
            </p:txBody>
          </p:sp>
        </p:grpSp>
        <p:grpSp>
          <p:nvGrpSpPr>
            <p:cNvPr id="233" name="Group 232">
              <a:extLst>
                <a:ext uri="{FF2B5EF4-FFF2-40B4-BE49-F238E27FC236}">
                  <a16:creationId xmlns:a16="http://schemas.microsoft.com/office/drawing/2014/main" id="{CF20ED26-C119-D7C9-D5C9-905994A165D7}"/>
                </a:ext>
              </a:extLst>
            </p:cNvPr>
            <p:cNvGrpSpPr/>
            <p:nvPr/>
          </p:nvGrpSpPr>
          <p:grpSpPr>
            <a:xfrm>
              <a:off x="706743" y="2607996"/>
              <a:ext cx="4818754" cy="1348507"/>
              <a:chOff x="706743" y="2607996"/>
              <a:chExt cx="4818754" cy="1348507"/>
            </a:xfrm>
          </p:grpSpPr>
          <p:sp>
            <p:nvSpPr>
              <p:cNvPr id="13" name="Rectangle 12">
                <a:extLst>
                  <a:ext uri="{FF2B5EF4-FFF2-40B4-BE49-F238E27FC236}">
                    <a16:creationId xmlns:a16="http://schemas.microsoft.com/office/drawing/2014/main" id="{328118B0-6325-826F-5024-EFF84B104004}"/>
                  </a:ext>
                </a:extLst>
              </p:cNvPr>
              <p:cNvSpPr/>
              <p:nvPr/>
            </p:nvSpPr>
            <p:spPr bwMode="gray">
              <a:xfrm>
                <a:off x="1008190" y="2607996"/>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Financing</a:t>
                </a:r>
              </a:p>
            </p:txBody>
          </p:sp>
          <p:grpSp>
            <p:nvGrpSpPr>
              <p:cNvPr id="19" name="Graphic 4">
                <a:extLst>
                  <a:ext uri="{FF2B5EF4-FFF2-40B4-BE49-F238E27FC236}">
                    <a16:creationId xmlns:a16="http://schemas.microsoft.com/office/drawing/2014/main" id="{4EFDC185-E609-C511-DCDC-1543F30F7508}"/>
                  </a:ext>
                </a:extLst>
              </p:cNvPr>
              <p:cNvGrpSpPr/>
              <p:nvPr/>
            </p:nvGrpSpPr>
            <p:grpSpPr>
              <a:xfrm>
                <a:off x="713551" y="2640083"/>
                <a:ext cx="182880" cy="182880"/>
                <a:chOff x="8239823" y="3339623"/>
                <a:chExt cx="361670" cy="361333"/>
              </a:xfrm>
              <a:solidFill>
                <a:srgbClr val="FF5353"/>
              </a:solidFill>
            </p:grpSpPr>
            <p:sp>
              <p:nvSpPr>
                <p:cNvPr id="20" name="Graphic 4">
                  <a:extLst>
                    <a:ext uri="{FF2B5EF4-FFF2-40B4-BE49-F238E27FC236}">
                      <a16:creationId xmlns:a16="http://schemas.microsoft.com/office/drawing/2014/main" id="{EE20620F-43B5-D731-0FE5-9D14CA3618BF}"/>
                    </a:ext>
                  </a:extLst>
                </p:cNvPr>
                <p:cNvSpPr/>
                <p:nvPr/>
              </p:nvSpPr>
              <p:spPr>
                <a:xfrm>
                  <a:off x="8327365" y="3430276"/>
                  <a:ext cx="118853" cy="42134"/>
                </a:xfrm>
                <a:custGeom>
                  <a:avLst/>
                  <a:gdLst>
                    <a:gd name="connsiteX0" fmla="*/ 59427 w 118853"/>
                    <a:gd name="connsiteY0" fmla="*/ 42134 h 42134"/>
                    <a:gd name="connsiteX1" fmla="*/ 118853 w 118853"/>
                    <a:gd name="connsiteY1" fmla="*/ 21067 h 42134"/>
                    <a:gd name="connsiteX2" fmla="*/ 59427 w 118853"/>
                    <a:gd name="connsiteY2" fmla="*/ 0 h 42134"/>
                    <a:gd name="connsiteX3" fmla="*/ 0 w 118853"/>
                    <a:gd name="connsiteY3" fmla="*/ 21067 h 42134"/>
                    <a:gd name="connsiteX4" fmla="*/ 59427 w 118853"/>
                    <a:gd name="connsiteY4" fmla="*/ 42134 h 42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3" h="42134">
                      <a:moveTo>
                        <a:pt x="59427" y="42134"/>
                      </a:moveTo>
                      <a:cubicBezTo>
                        <a:pt x="96489" y="42134"/>
                        <a:pt x="118853" y="30005"/>
                        <a:pt x="118853" y="21067"/>
                      </a:cubicBezTo>
                      <a:cubicBezTo>
                        <a:pt x="118853" y="12768"/>
                        <a:pt x="95849" y="0"/>
                        <a:pt x="59427" y="0"/>
                      </a:cubicBezTo>
                      <a:cubicBezTo>
                        <a:pt x="23004" y="0"/>
                        <a:pt x="0" y="12768"/>
                        <a:pt x="0" y="21067"/>
                      </a:cubicBezTo>
                      <a:cubicBezTo>
                        <a:pt x="0" y="30005"/>
                        <a:pt x="23004" y="42134"/>
                        <a:pt x="59427" y="42134"/>
                      </a:cubicBezTo>
                      <a:close/>
                    </a:path>
                  </a:pathLst>
                </a:custGeom>
                <a:grpFill/>
                <a:ln w="6390" cap="flat">
                  <a:noFill/>
                  <a:prstDash val="solid"/>
                  <a:miter/>
                </a:ln>
              </p:spPr>
              <p:txBody>
                <a:bodyPr rtlCol="0" anchor="ctr"/>
                <a:lstStyle/>
                <a:p>
                  <a:endParaRPr lang="en-US"/>
                </a:p>
              </p:txBody>
            </p:sp>
            <p:sp>
              <p:nvSpPr>
                <p:cNvPr id="21" name="Graphic 4">
                  <a:extLst>
                    <a:ext uri="{FF2B5EF4-FFF2-40B4-BE49-F238E27FC236}">
                      <a16:creationId xmlns:a16="http://schemas.microsoft.com/office/drawing/2014/main" id="{D56558F4-7BBB-01D0-B39F-3A665C5CBC6D}"/>
                    </a:ext>
                  </a:extLst>
                </p:cNvPr>
                <p:cNvSpPr/>
                <p:nvPr/>
              </p:nvSpPr>
              <p:spPr>
                <a:xfrm>
                  <a:off x="8407879" y="3492201"/>
                  <a:ext cx="118852" cy="118741"/>
                </a:xfrm>
                <a:custGeom>
                  <a:avLst/>
                  <a:gdLst>
                    <a:gd name="connsiteX0" fmla="*/ 59426 w 118852"/>
                    <a:gd name="connsiteY0" fmla="*/ 0 h 118741"/>
                    <a:gd name="connsiteX1" fmla="*/ 0 w 118852"/>
                    <a:gd name="connsiteY1" fmla="*/ 59371 h 118741"/>
                    <a:gd name="connsiteX2" fmla="*/ 59426 w 118852"/>
                    <a:gd name="connsiteY2" fmla="*/ 118742 h 118741"/>
                    <a:gd name="connsiteX3" fmla="*/ 118853 w 118852"/>
                    <a:gd name="connsiteY3" fmla="*/ 59371 h 118741"/>
                    <a:gd name="connsiteX4" fmla="*/ 59426 w 118852"/>
                    <a:gd name="connsiteY4" fmla="*/ 0 h 118741"/>
                    <a:gd name="connsiteX5" fmla="*/ 59426 w 118852"/>
                    <a:gd name="connsiteY5" fmla="*/ 52987 h 118741"/>
                    <a:gd name="connsiteX6" fmla="*/ 82430 w 118852"/>
                    <a:gd name="connsiteY6" fmla="*/ 75969 h 118741"/>
                    <a:gd name="connsiteX7" fmla="*/ 65816 w 118852"/>
                    <a:gd name="connsiteY7" fmla="*/ 97675 h 118741"/>
                    <a:gd name="connsiteX8" fmla="*/ 65816 w 118852"/>
                    <a:gd name="connsiteY8" fmla="*/ 103420 h 118741"/>
                    <a:gd name="connsiteX9" fmla="*/ 59426 w 118852"/>
                    <a:gd name="connsiteY9" fmla="*/ 109804 h 118741"/>
                    <a:gd name="connsiteX10" fmla="*/ 53036 w 118852"/>
                    <a:gd name="connsiteY10" fmla="*/ 103420 h 118741"/>
                    <a:gd name="connsiteX11" fmla="*/ 53036 w 118852"/>
                    <a:gd name="connsiteY11" fmla="*/ 97675 h 118741"/>
                    <a:gd name="connsiteX12" fmla="*/ 36422 w 118852"/>
                    <a:gd name="connsiteY12" fmla="*/ 75969 h 118741"/>
                    <a:gd name="connsiteX13" fmla="*/ 42812 w 118852"/>
                    <a:gd name="connsiteY13" fmla="*/ 69585 h 118741"/>
                    <a:gd name="connsiteX14" fmla="*/ 49202 w 118852"/>
                    <a:gd name="connsiteY14" fmla="*/ 75969 h 118741"/>
                    <a:gd name="connsiteX15" fmla="*/ 59426 w 118852"/>
                    <a:gd name="connsiteY15" fmla="*/ 86184 h 118741"/>
                    <a:gd name="connsiteX16" fmla="*/ 69650 w 118852"/>
                    <a:gd name="connsiteY16" fmla="*/ 75969 h 118741"/>
                    <a:gd name="connsiteX17" fmla="*/ 59426 w 118852"/>
                    <a:gd name="connsiteY17" fmla="*/ 65755 h 118741"/>
                    <a:gd name="connsiteX18" fmla="*/ 36422 w 118852"/>
                    <a:gd name="connsiteY18" fmla="*/ 42772 h 118741"/>
                    <a:gd name="connsiteX19" fmla="*/ 53036 w 118852"/>
                    <a:gd name="connsiteY19" fmla="*/ 21067 h 118741"/>
                    <a:gd name="connsiteX20" fmla="*/ 53036 w 118852"/>
                    <a:gd name="connsiteY20" fmla="*/ 15321 h 118741"/>
                    <a:gd name="connsiteX21" fmla="*/ 59426 w 118852"/>
                    <a:gd name="connsiteY21" fmla="*/ 8937 h 118741"/>
                    <a:gd name="connsiteX22" fmla="*/ 65816 w 118852"/>
                    <a:gd name="connsiteY22" fmla="*/ 15321 h 118741"/>
                    <a:gd name="connsiteX23" fmla="*/ 65816 w 118852"/>
                    <a:gd name="connsiteY23" fmla="*/ 21067 h 118741"/>
                    <a:gd name="connsiteX24" fmla="*/ 82430 w 118852"/>
                    <a:gd name="connsiteY24" fmla="*/ 42772 h 118741"/>
                    <a:gd name="connsiteX25" fmla="*/ 76040 w 118852"/>
                    <a:gd name="connsiteY25" fmla="*/ 49156 h 118741"/>
                    <a:gd name="connsiteX26" fmla="*/ 69650 w 118852"/>
                    <a:gd name="connsiteY26" fmla="*/ 42772 h 118741"/>
                    <a:gd name="connsiteX27" fmla="*/ 59426 w 118852"/>
                    <a:gd name="connsiteY27" fmla="*/ 32558 h 118741"/>
                    <a:gd name="connsiteX28" fmla="*/ 49202 w 118852"/>
                    <a:gd name="connsiteY28" fmla="*/ 42772 h 118741"/>
                    <a:gd name="connsiteX29" fmla="*/ 59426 w 118852"/>
                    <a:gd name="connsiteY29" fmla="*/ 52987 h 1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8852" h="118741">
                      <a:moveTo>
                        <a:pt x="59426" y="0"/>
                      </a:moveTo>
                      <a:cubicBezTo>
                        <a:pt x="26837" y="0"/>
                        <a:pt x="0" y="26812"/>
                        <a:pt x="0" y="59371"/>
                      </a:cubicBezTo>
                      <a:cubicBezTo>
                        <a:pt x="0" y="91929"/>
                        <a:pt x="26837" y="118742"/>
                        <a:pt x="59426" y="118742"/>
                      </a:cubicBezTo>
                      <a:cubicBezTo>
                        <a:pt x="92014" y="118742"/>
                        <a:pt x="118853" y="91929"/>
                        <a:pt x="118853" y="59371"/>
                      </a:cubicBezTo>
                      <a:cubicBezTo>
                        <a:pt x="118853" y="26812"/>
                        <a:pt x="92014" y="0"/>
                        <a:pt x="59426" y="0"/>
                      </a:cubicBezTo>
                      <a:close/>
                      <a:moveTo>
                        <a:pt x="59426" y="52987"/>
                      </a:moveTo>
                      <a:cubicBezTo>
                        <a:pt x="72206" y="52987"/>
                        <a:pt x="82430" y="63201"/>
                        <a:pt x="82430" y="75969"/>
                      </a:cubicBezTo>
                      <a:cubicBezTo>
                        <a:pt x="82430" y="86184"/>
                        <a:pt x="75401" y="95121"/>
                        <a:pt x="65816" y="97675"/>
                      </a:cubicBezTo>
                      <a:lnTo>
                        <a:pt x="65816" y="103420"/>
                      </a:lnTo>
                      <a:cubicBezTo>
                        <a:pt x="65816" y="107251"/>
                        <a:pt x="63260" y="109804"/>
                        <a:pt x="59426" y="109804"/>
                      </a:cubicBezTo>
                      <a:cubicBezTo>
                        <a:pt x="55592" y="109804"/>
                        <a:pt x="53036" y="107251"/>
                        <a:pt x="53036" y="103420"/>
                      </a:cubicBezTo>
                      <a:lnTo>
                        <a:pt x="53036" y="97675"/>
                      </a:lnTo>
                      <a:cubicBezTo>
                        <a:pt x="43451" y="95121"/>
                        <a:pt x="36422" y="86184"/>
                        <a:pt x="36422" y="75969"/>
                      </a:cubicBezTo>
                      <a:cubicBezTo>
                        <a:pt x="36422" y="72139"/>
                        <a:pt x="38978" y="69585"/>
                        <a:pt x="42812" y="69585"/>
                      </a:cubicBezTo>
                      <a:cubicBezTo>
                        <a:pt x="46646" y="69585"/>
                        <a:pt x="49202" y="72139"/>
                        <a:pt x="49202" y="75969"/>
                      </a:cubicBezTo>
                      <a:cubicBezTo>
                        <a:pt x="49202" y="81715"/>
                        <a:pt x="53675" y="86184"/>
                        <a:pt x="59426" y="86184"/>
                      </a:cubicBezTo>
                      <a:cubicBezTo>
                        <a:pt x="65177" y="86184"/>
                        <a:pt x="69650" y="81715"/>
                        <a:pt x="69650" y="75969"/>
                      </a:cubicBezTo>
                      <a:cubicBezTo>
                        <a:pt x="69650" y="70224"/>
                        <a:pt x="65177" y="65755"/>
                        <a:pt x="59426" y="65755"/>
                      </a:cubicBezTo>
                      <a:cubicBezTo>
                        <a:pt x="46646" y="65755"/>
                        <a:pt x="36422" y="55540"/>
                        <a:pt x="36422" y="42772"/>
                      </a:cubicBezTo>
                      <a:cubicBezTo>
                        <a:pt x="36422" y="32558"/>
                        <a:pt x="43451" y="23620"/>
                        <a:pt x="53036" y="21067"/>
                      </a:cubicBezTo>
                      <a:lnTo>
                        <a:pt x="53036" y="15321"/>
                      </a:lnTo>
                      <a:cubicBezTo>
                        <a:pt x="53036" y="11491"/>
                        <a:pt x="55592" y="8937"/>
                        <a:pt x="59426" y="8937"/>
                      </a:cubicBezTo>
                      <a:cubicBezTo>
                        <a:pt x="63260" y="8937"/>
                        <a:pt x="65816" y="11491"/>
                        <a:pt x="65816" y="15321"/>
                      </a:cubicBezTo>
                      <a:lnTo>
                        <a:pt x="65816" y="21067"/>
                      </a:lnTo>
                      <a:cubicBezTo>
                        <a:pt x="75401" y="23620"/>
                        <a:pt x="82430" y="32558"/>
                        <a:pt x="82430" y="42772"/>
                      </a:cubicBezTo>
                      <a:cubicBezTo>
                        <a:pt x="82430" y="46603"/>
                        <a:pt x="79874" y="49156"/>
                        <a:pt x="76040" y="49156"/>
                      </a:cubicBezTo>
                      <a:cubicBezTo>
                        <a:pt x="72206" y="49156"/>
                        <a:pt x="69650" y="46603"/>
                        <a:pt x="69650" y="42772"/>
                      </a:cubicBezTo>
                      <a:cubicBezTo>
                        <a:pt x="69650" y="37027"/>
                        <a:pt x="65177" y="32558"/>
                        <a:pt x="59426" y="32558"/>
                      </a:cubicBezTo>
                      <a:cubicBezTo>
                        <a:pt x="53675" y="32558"/>
                        <a:pt x="49202" y="37027"/>
                        <a:pt x="49202" y="42772"/>
                      </a:cubicBezTo>
                      <a:cubicBezTo>
                        <a:pt x="49202" y="48518"/>
                        <a:pt x="53675" y="52987"/>
                        <a:pt x="59426" y="52987"/>
                      </a:cubicBezTo>
                      <a:close/>
                    </a:path>
                  </a:pathLst>
                </a:custGeom>
                <a:grpFill/>
                <a:ln w="6390" cap="flat">
                  <a:noFill/>
                  <a:prstDash val="solid"/>
                  <a:miter/>
                </a:ln>
              </p:spPr>
              <p:txBody>
                <a:bodyPr rtlCol="0" anchor="ctr"/>
                <a:lstStyle/>
                <a:p>
                  <a:endParaRPr lang="en-US"/>
                </a:p>
              </p:txBody>
            </p:sp>
            <p:sp>
              <p:nvSpPr>
                <p:cNvPr id="22" name="Graphic 4">
                  <a:extLst>
                    <a:ext uri="{FF2B5EF4-FFF2-40B4-BE49-F238E27FC236}">
                      <a16:creationId xmlns:a16="http://schemas.microsoft.com/office/drawing/2014/main" id="{3EA20F79-EC71-87B9-3EA8-C13B56AD52C1}"/>
                    </a:ext>
                  </a:extLst>
                </p:cNvPr>
                <p:cNvSpPr/>
                <p:nvPr/>
              </p:nvSpPr>
              <p:spPr>
                <a:xfrm>
                  <a:off x="8239823" y="333962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41856 w 361670"/>
                    <a:gd name="connsiteY5" fmla="*/ 187689 h 361333"/>
                    <a:gd name="connsiteX6" fmla="*/ 148246 w 361670"/>
                    <a:gd name="connsiteY6" fmla="*/ 194073 h 361333"/>
                    <a:gd name="connsiteX7" fmla="*/ 141856 w 361670"/>
                    <a:gd name="connsiteY7" fmla="*/ 200457 h 361333"/>
                    <a:gd name="connsiteX8" fmla="*/ 141856 w 361670"/>
                    <a:gd name="connsiteY8" fmla="*/ 200457 h 361333"/>
                    <a:gd name="connsiteX9" fmla="*/ 88181 w 361670"/>
                    <a:gd name="connsiteY9" fmla="*/ 186412 h 361333"/>
                    <a:gd name="connsiteX10" fmla="*/ 88181 w 361670"/>
                    <a:gd name="connsiteY10" fmla="*/ 194073 h 361333"/>
                    <a:gd name="connsiteX11" fmla="*/ 142496 w 361670"/>
                    <a:gd name="connsiteY11" fmla="*/ 215140 h 361333"/>
                    <a:gd name="connsiteX12" fmla="*/ 148886 w 361670"/>
                    <a:gd name="connsiteY12" fmla="*/ 221524 h 361333"/>
                    <a:gd name="connsiteX13" fmla="*/ 142496 w 361670"/>
                    <a:gd name="connsiteY13" fmla="*/ 227908 h 361333"/>
                    <a:gd name="connsiteX14" fmla="*/ 142496 w 361670"/>
                    <a:gd name="connsiteY14" fmla="*/ 227908 h 361333"/>
                    <a:gd name="connsiteX15" fmla="*/ 88820 w 361670"/>
                    <a:gd name="connsiteY15" fmla="*/ 213863 h 361333"/>
                    <a:gd name="connsiteX16" fmla="*/ 88820 w 361670"/>
                    <a:gd name="connsiteY16" fmla="*/ 221524 h 361333"/>
                    <a:gd name="connsiteX17" fmla="*/ 148246 w 361670"/>
                    <a:gd name="connsiteY17" fmla="*/ 242591 h 361333"/>
                    <a:gd name="connsiteX18" fmla="*/ 154636 w 361670"/>
                    <a:gd name="connsiteY18" fmla="*/ 248975 h 361333"/>
                    <a:gd name="connsiteX19" fmla="*/ 148246 w 361670"/>
                    <a:gd name="connsiteY19" fmla="*/ 255359 h 361333"/>
                    <a:gd name="connsiteX20" fmla="*/ 76040 w 361670"/>
                    <a:gd name="connsiteY20" fmla="*/ 221524 h 361333"/>
                    <a:gd name="connsiteX21" fmla="*/ 76040 w 361670"/>
                    <a:gd name="connsiteY21" fmla="*/ 111720 h 361333"/>
                    <a:gd name="connsiteX22" fmla="*/ 148246 w 361670"/>
                    <a:gd name="connsiteY22" fmla="*/ 77885 h 361333"/>
                    <a:gd name="connsiteX23" fmla="*/ 220453 w 361670"/>
                    <a:gd name="connsiteY23" fmla="*/ 111720 h 361333"/>
                    <a:gd name="connsiteX24" fmla="*/ 148246 w 361670"/>
                    <a:gd name="connsiteY24" fmla="*/ 145555 h 361333"/>
                    <a:gd name="connsiteX25" fmla="*/ 88820 w 361670"/>
                    <a:gd name="connsiteY25" fmla="*/ 131510 h 361333"/>
                    <a:gd name="connsiteX26" fmla="*/ 88820 w 361670"/>
                    <a:gd name="connsiteY26" fmla="*/ 139171 h 361333"/>
                    <a:gd name="connsiteX27" fmla="*/ 148246 w 361670"/>
                    <a:gd name="connsiteY27" fmla="*/ 160238 h 361333"/>
                    <a:gd name="connsiteX28" fmla="*/ 154636 w 361670"/>
                    <a:gd name="connsiteY28" fmla="*/ 166622 h 361333"/>
                    <a:gd name="connsiteX29" fmla="*/ 148246 w 361670"/>
                    <a:gd name="connsiteY29" fmla="*/ 173006 h 361333"/>
                    <a:gd name="connsiteX30" fmla="*/ 88820 w 361670"/>
                    <a:gd name="connsiteY30" fmla="*/ 158961 h 361333"/>
                    <a:gd name="connsiteX31" fmla="*/ 88820 w 361670"/>
                    <a:gd name="connsiteY31" fmla="*/ 166622 h 361333"/>
                    <a:gd name="connsiteX32" fmla="*/ 141856 w 361670"/>
                    <a:gd name="connsiteY32" fmla="*/ 187689 h 361333"/>
                    <a:gd name="connsiteX33" fmla="*/ 227482 w 361670"/>
                    <a:gd name="connsiteY33" fmla="*/ 284087 h 361333"/>
                    <a:gd name="connsiteX34" fmla="*/ 155276 w 361670"/>
                    <a:gd name="connsiteY34" fmla="*/ 211948 h 361333"/>
                    <a:gd name="connsiteX35" fmla="*/ 227482 w 361670"/>
                    <a:gd name="connsiteY35" fmla="*/ 139809 h 361333"/>
                    <a:gd name="connsiteX36" fmla="*/ 299688 w 361670"/>
                    <a:gd name="connsiteY36" fmla="*/ 211948 h 361333"/>
                    <a:gd name="connsiteX37" fmla="*/ 227482 w 361670"/>
                    <a:gd name="connsiteY37" fmla="*/ 284087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1670" h="361333">
                      <a:moveTo>
                        <a:pt x="180836" y="0"/>
                      </a:moveTo>
                      <a:cubicBezTo>
                        <a:pt x="80513" y="0"/>
                        <a:pt x="0" y="81077"/>
                        <a:pt x="0" y="180667"/>
                      </a:cubicBezTo>
                      <a:cubicBezTo>
                        <a:pt x="0" y="280257"/>
                        <a:pt x="81152" y="361333"/>
                        <a:pt x="180836" y="361333"/>
                      </a:cubicBezTo>
                      <a:cubicBezTo>
                        <a:pt x="281157" y="361333"/>
                        <a:pt x="361670" y="280257"/>
                        <a:pt x="361670" y="180667"/>
                      </a:cubicBezTo>
                      <a:cubicBezTo>
                        <a:pt x="361670" y="81077"/>
                        <a:pt x="281157" y="0"/>
                        <a:pt x="180836" y="0"/>
                      </a:cubicBezTo>
                      <a:close/>
                      <a:moveTo>
                        <a:pt x="141856" y="187689"/>
                      </a:moveTo>
                      <a:cubicBezTo>
                        <a:pt x="145691" y="187689"/>
                        <a:pt x="148246" y="190881"/>
                        <a:pt x="148246" y="194073"/>
                      </a:cubicBezTo>
                      <a:cubicBezTo>
                        <a:pt x="148246" y="197265"/>
                        <a:pt x="145051" y="200457"/>
                        <a:pt x="141856" y="200457"/>
                      </a:cubicBezTo>
                      <a:cubicBezTo>
                        <a:pt x="141856" y="200457"/>
                        <a:pt x="141856" y="200457"/>
                        <a:pt x="141856" y="200457"/>
                      </a:cubicBezTo>
                      <a:cubicBezTo>
                        <a:pt x="118853" y="199819"/>
                        <a:pt x="99683" y="194711"/>
                        <a:pt x="88181" y="186412"/>
                      </a:cubicBezTo>
                      <a:lnTo>
                        <a:pt x="88181" y="194073"/>
                      </a:lnTo>
                      <a:cubicBezTo>
                        <a:pt x="88181" y="201734"/>
                        <a:pt x="107351" y="213863"/>
                        <a:pt x="142496" y="215140"/>
                      </a:cubicBezTo>
                      <a:cubicBezTo>
                        <a:pt x="146330" y="215140"/>
                        <a:pt x="148886" y="218332"/>
                        <a:pt x="148886" y="221524"/>
                      </a:cubicBezTo>
                      <a:cubicBezTo>
                        <a:pt x="148886" y="224716"/>
                        <a:pt x="145691" y="227908"/>
                        <a:pt x="142496" y="227908"/>
                      </a:cubicBezTo>
                      <a:cubicBezTo>
                        <a:pt x="142496" y="227908"/>
                        <a:pt x="142496" y="227908"/>
                        <a:pt x="142496" y="227908"/>
                      </a:cubicBezTo>
                      <a:cubicBezTo>
                        <a:pt x="119492" y="227270"/>
                        <a:pt x="100322" y="222163"/>
                        <a:pt x="88820" y="213863"/>
                      </a:cubicBezTo>
                      <a:lnTo>
                        <a:pt x="88820" y="221524"/>
                      </a:lnTo>
                      <a:cubicBezTo>
                        <a:pt x="88820" y="229823"/>
                        <a:pt x="111824" y="242591"/>
                        <a:pt x="148246" y="242591"/>
                      </a:cubicBezTo>
                      <a:cubicBezTo>
                        <a:pt x="152081" y="242591"/>
                        <a:pt x="154636" y="245145"/>
                        <a:pt x="154636" y="248975"/>
                      </a:cubicBezTo>
                      <a:cubicBezTo>
                        <a:pt x="154636" y="252806"/>
                        <a:pt x="152081" y="255359"/>
                        <a:pt x="148246" y="255359"/>
                      </a:cubicBezTo>
                      <a:cubicBezTo>
                        <a:pt x="113102" y="255359"/>
                        <a:pt x="76040" y="243868"/>
                        <a:pt x="76040" y="221524"/>
                      </a:cubicBezTo>
                      <a:lnTo>
                        <a:pt x="76040" y="111720"/>
                      </a:lnTo>
                      <a:cubicBezTo>
                        <a:pt x="76040" y="90014"/>
                        <a:pt x="113102" y="77885"/>
                        <a:pt x="148246" y="77885"/>
                      </a:cubicBezTo>
                      <a:cubicBezTo>
                        <a:pt x="183391" y="77885"/>
                        <a:pt x="220453" y="90014"/>
                        <a:pt x="220453" y="111720"/>
                      </a:cubicBezTo>
                      <a:cubicBezTo>
                        <a:pt x="220453" y="133425"/>
                        <a:pt x="183391" y="145555"/>
                        <a:pt x="148246" y="145555"/>
                      </a:cubicBezTo>
                      <a:cubicBezTo>
                        <a:pt x="125881" y="145555"/>
                        <a:pt x="102878" y="140448"/>
                        <a:pt x="88820" y="131510"/>
                      </a:cubicBezTo>
                      <a:lnTo>
                        <a:pt x="88820" y="139171"/>
                      </a:lnTo>
                      <a:cubicBezTo>
                        <a:pt x="88820" y="148108"/>
                        <a:pt x="111185" y="160238"/>
                        <a:pt x="148246" y="160238"/>
                      </a:cubicBezTo>
                      <a:cubicBezTo>
                        <a:pt x="152081" y="160238"/>
                        <a:pt x="154636" y="162792"/>
                        <a:pt x="154636" y="166622"/>
                      </a:cubicBezTo>
                      <a:cubicBezTo>
                        <a:pt x="154636" y="170452"/>
                        <a:pt x="152081" y="173006"/>
                        <a:pt x="148246" y="173006"/>
                      </a:cubicBezTo>
                      <a:cubicBezTo>
                        <a:pt x="125881" y="173006"/>
                        <a:pt x="102878" y="167899"/>
                        <a:pt x="88820" y="158961"/>
                      </a:cubicBezTo>
                      <a:lnTo>
                        <a:pt x="88820" y="166622"/>
                      </a:lnTo>
                      <a:cubicBezTo>
                        <a:pt x="87542" y="174921"/>
                        <a:pt x="107351" y="186412"/>
                        <a:pt x="141856" y="187689"/>
                      </a:cubicBezTo>
                      <a:close/>
                      <a:moveTo>
                        <a:pt x="227482" y="284087"/>
                      </a:moveTo>
                      <a:cubicBezTo>
                        <a:pt x="187864" y="284087"/>
                        <a:pt x="155276" y="251529"/>
                        <a:pt x="155276" y="211948"/>
                      </a:cubicBezTo>
                      <a:cubicBezTo>
                        <a:pt x="155276" y="172368"/>
                        <a:pt x="187864" y="139809"/>
                        <a:pt x="227482" y="139809"/>
                      </a:cubicBezTo>
                      <a:cubicBezTo>
                        <a:pt x="267100" y="139809"/>
                        <a:pt x="299688" y="172368"/>
                        <a:pt x="299688" y="211948"/>
                      </a:cubicBezTo>
                      <a:cubicBezTo>
                        <a:pt x="299688" y="251529"/>
                        <a:pt x="267100" y="284087"/>
                        <a:pt x="227482" y="284087"/>
                      </a:cubicBezTo>
                      <a:close/>
                    </a:path>
                  </a:pathLst>
                </a:custGeom>
                <a:grpFill/>
                <a:ln w="6390" cap="flat">
                  <a:noFill/>
                  <a:prstDash val="solid"/>
                  <a:miter/>
                </a:ln>
              </p:spPr>
              <p:txBody>
                <a:bodyPr rtlCol="0" anchor="ctr"/>
                <a:lstStyle/>
                <a:p>
                  <a:endParaRPr lang="en-US"/>
                </a:p>
              </p:txBody>
            </p:sp>
          </p:grpSp>
          <p:sp>
            <p:nvSpPr>
              <p:cNvPr id="14" name="Rectangle 13">
                <a:extLst>
                  <a:ext uri="{FF2B5EF4-FFF2-40B4-BE49-F238E27FC236}">
                    <a16:creationId xmlns:a16="http://schemas.microsoft.com/office/drawing/2014/main" id="{A2A72C63-A626-A092-B418-29E1AF87A847}"/>
                  </a:ext>
                </a:extLst>
              </p:cNvPr>
              <p:cNvSpPr/>
              <p:nvPr/>
            </p:nvSpPr>
            <p:spPr bwMode="gray">
              <a:xfrm>
                <a:off x="1008190" y="2879590"/>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Regulatory</a:t>
                </a:r>
              </a:p>
            </p:txBody>
          </p:sp>
          <p:sp>
            <p:nvSpPr>
              <p:cNvPr id="23" name="Graphic 4">
                <a:extLst>
                  <a:ext uri="{FF2B5EF4-FFF2-40B4-BE49-F238E27FC236}">
                    <a16:creationId xmlns:a16="http://schemas.microsoft.com/office/drawing/2014/main" id="{4A71D6C6-66CD-C867-FE4D-CFDD2AB299E6}"/>
                  </a:ext>
                </a:extLst>
              </p:cNvPr>
              <p:cNvSpPr>
                <a:spLocks noChangeAspect="1"/>
              </p:cNvSpPr>
              <p:nvPr/>
            </p:nvSpPr>
            <p:spPr>
              <a:xfrm>
                <a:off x="708075" y="2919216"/>
                <a:ext cx="183372" cy="182880"/>
              </a:xfrm>
              <a:custGeom>
                <a:avLst/>
                <a:gdLst>
                  <a:gd name="connsiteX0" fmla="*/ 138022 w 362948"/>
                  <a:gd name="connsiteY0" fmla="*/ 148747 h 361975"/>
                  <a:gd name="connsiteX1" fmla="*/ 224926 w 362948"/>
                  <a:gd name="connsiteY1" fmla="*/ 148747 h 361975"/>
                  <a:gd name="connsiteX2" fmla="*/ 163582 w 362948"/>
                  <a:gd name="connsiteY2" fmla="*/ 123211 h 361975"/>
                  <a:gd name="connsiteX3" fmla="*/ 138022 w 362948"/>
                  <a:gd name="connsiteY3" fmla="*/ 148747 h 361975"/>
                  <a:gd name="connsiteX4" fmla="*/ 283713 w 362948"/>
                  <a:gd name="connsiteY4" fmla="*/ 275150 h 361975"/>
                  <a:gd name="connsiteX5" fmla="*/ 277323 w 362948"/>
                  <a:gd name="connsiteY5" fmla="*/ 281534 h 361975"/>
                  <a:gd name="connsiteX6" fmla="*/ 85625 w 362948"/>
                  <a:gd name="connsiteY6" fmla="*/ 281534 h 361975"/>
                  <a:gd name="connsiteX7" fmla="*/ 79235 w 362948"/>
                  <a:gd name="connsiteY7" fmla="*/ 275150 h 361975"/>
                  <a:gd name="connsiteX8" fmla="*/ 85625 w 362948"/>
                  <a:gd name="connsiteY8" fmla="*/ 268766 h 361975"/>
                  <a:gd name="connsiteX9" fmla="*/ 100322 w 362948"/>
                  <a:gd name="connsiteY9" fmla="*/ 268766 h 361975"/>
                  <a:gd name="connsiteX10" fmla="*/ 100322 w 362948"/>
                  <a:gd name="connsiteY10" fmla="*/ 219609 h 361975"/>
                  <a:gd name="connsiteX11" fmla="*/ 106712 w 362948"/>
                  <a:gd name="connsiteY11" fmla="*/ 213225 h 361975"/>
                  <a:gd name="connsiteX12" fmla="*/ 113102 w 362948"/>
                  <a:gd name="connsiteY12" fmla="*/ 219609 h 361975"/>
                  <a:gd name="connsiteX13" fmla="*/ 113102 w 362948"/>
                  <a:gd name="connsiteY13" fmla="*/ 268766 h 361975"/>
                  <a:gd name="connsiteX14" fmla="*/ 137384 w 362948"/>
                  <a:gd name="connsiteY14" fmla="*/ 268766 h 361975"/>
                  <a:gd name="connsiteX15" fmla="*/ 137384 w 362948"/>
                  <a:gd name="connsiteY15" fmla="*/ 219609 h 361975"/>
                  <a:gd name="connsiteX16" fmla="*/ 143774 w 362948"/>
                  <a:gd name="connsiteY16" fmla="*/ 213225 h 361975"/>
                  <a:gd name="connsiteX17" fmla="*/ 150164 w 362948"/>
                  <a:gd name="connsiteY17" fmla="*/ 219609 h 361975"/>
                  <a:gd name="connsiteX18" fmla="*/ 150164 w 362948"/>
                  <a:gd name="connsiteY18" fmla="*/ 268766 h 361975"/>
                  <a:gd name="connsiteX19" fmla="*/ 174445 w 362948"/>
                  <a:gd name="connsiteY19" fmla="*/ 268766 h 361975"/>
                  <a:gd name="connsiteX20" fmla="*/ 174445 w 362948"/>
                  <a:gd name="connsiteY20" fmla="*/ 219609 h 361975"/>
                  <a:gd name="connsiteX21" fmla="*/ 180835 w 362948"/>
                  <a:gd name="connsiteY21" fmla="*/ 213225 h 361975"/>
                  <a:gd name="connsiteX22" fmla="*/ 187225 w 362948"/>
                  <a:gd name="connsiteY22" fmla="*/ 219609 h 361975"/>
                  <a:gd name="connsiteX23" fmla="*/ 187225 w 362948"/>
                  <a:gd name="connsiteY23" fmla="*/ 268766 h 361975"/>
                  <a:gd name="connsiteX24" fmla="*/ 211507 w 362948"/>
                  <a:gd name="connsiteY24" fmla="*/ 268766 h 361975"/>
                  <a:gd name="connsiteX25" fmla="*/ 211507 w 362948"/>
                  <a:gd name="connsiteY25" fmla="*/ 219609 h 361975"/>
                  <a:gd name="connsiteX26" fmla="*/ 217897 w 362948"/>
                  <a:gd name="connsiteY26" fmla="*/ 213225 h 361975"/>
                  <a:gd name="connsiteX27" fmla="*/ 224287 w 362948"/>
                  <a:gd name="connsiteY27" fmla="*/ 219609 h 361975"/>
                  <a:gd name="connsiteX28" fmla="*/ 224287 w 362948"/>
                  <a:gd name="connsiteY28" fmla="*/ 268766 h 361975"/>
                  <a:gd name="connsiteX29" fmla="*/ 248569 w 362948"/>
                  <a:gd name="connsiteY29" fmla="*/ 268766 h 361975"/>
                  <a:gd name="connsiteX30" fmla="*/ 248569 w 362948"/>
                  <a:gd name="connsiteY30" fmla="*/ 219609 h 361975"/>
                  <a:gd name="connsiteX31" fmla="*/ 254958 w 362948"/>
                  <a:gd name="connsiteY31" fmla="*/ 213225 h 361975"/>
                  <a:gd name="connsiteX32" fmla="*/ 261348 w 362948"/>
                  <a:gd name="connsiteY32" fmla="*/ 219609 h 361975"/>
                  <a:gd name="connsiteX33" fmla="*/ 261348 w 362948"/>
                  <a:gd name="connsiteY33" fmla="*/ 268766 h 361975"/>
                  <a:gd name="connsiteX34" fmla="*/ 277962 w 362948"/>
                  <a:gd name="connsiteY34" fmla="*/ 268766 h 361975"/>
                  <a:gd name="connsiteX35" fmla="*/ 283713 w 362948"/>
                  <a:gd name="connsiteY35" fmla="*/ 275150 h 361975"/>
                  <a:gd name="connsiteX36" fmla="*/ 273489 w 362948"/>
                  <a:gd name="connsiteY36" fmla="*/ 199819 h 361975"/>
                  <a:gd name="connsiteX37" fmla="*/ 267099 w 362948"/>
                  <a:gd name="connsiteY37" fmla="*/ 206203 h 361975"/>
                  <a:gd name="connsiteX38" fmla="*/ 95210 w 362948"/>
                  <a:gd name="connsiteY38" fmla="*/ 206203 h 361975"/>
                  <a:gd name="connsiteX39" fmla="*/ 88820 w 362948"/>
                  <a:gd name="connsiteY39" fmla="*/ 199819 h 361975"/>
                  <a:gd name="connsiteX40" fmla="*/ 95210 w 362948"/>
                  <a:gd name="connsiteY40" fmla="*/ 193435 h 361975"/>
                  <a:gd name="connsiteX41" fmla="*/ 122687 w 362948"/>
                  <a:gd name="connsiteY41" fmla="*/ 193435 h 361975"/>
                  <a:gd name="connsiteX42" fmla="*/ 122687 w 362948"/>
                  <a:gd name="connsiteY42" fmla="*/ 173644 h 361975"/>
                  <a:gd name="connsiteX43" fmla="*/ 129077 w 362948"/>
                  <a:gd name="connsiteY43" fmla="*/ 167260 h 361975"/>
                  <a:gd name="connsiteX44" fmla="*/ 135467 w 362948"/>
                  <a:gd name="connsiteY44" fmla="*/ 173644 h 361975"/>
                  <a:gd name="connsiteX45" fmla="*/ 135467 w 362948"/>
                  <a:gd name="connsiteY45" fmla="*/ 193435 h 361975"/>
                  <a:gd name="connsiteX46" fmla="*/ 157192 w 362948"/>
                  <a:gd name="connsiteY46" fmla="*/ 193435 h 361975"/>
                  <a:gd name="connsiteX47" fmla="*/ 157192 w 362948"/>
                  <a:gd name="connsiteY47" fmla="*/ 173644 h 361975"/>
                  <a:gd name="connsiteX48" fmla="*/ 163582 w 362948"/>
                  <a:gd name="connsiteY48" fmla="*/ 167260 h 361975"/>
                  <a:gd name="connsiteX49" fmla="*/ 169972 w 362948"/>
                  <a:gd name="connsiteY49" fmla="*/ 173644 h 361975"/>
                  <a:gd name="connsiteX50" fmla="*/ 169972 w 362948"/>
                  <a:gd name="connsiteY50" fmla="*/ 193435 h 361975"/>
                  <a:gd name="connsiteX51" fmla="*/ 191698 w 362948"/>
                  <a:gd name="connsiteY51" fmla="*/ 193435 h 361975"/>
                  <a:gd name="connsiteX52" fmla="*/ 191698 w 362948"/>
                  <a:gd name="connsiteY52" fmla="*/ 173644 h 361975"/>
                  <a:gd name="connsiteX53" fmla="*/ 198088 w 362948"/>
                  <a:gd name="connsiteY53" fmla="*/ 167260 h 361975"/>
                  <a:gd name="connsiteX54" fmla="*/ 204478 w 362948"/>
                  <a:gd name="connsiteY54" fmla="*/ 173644 h 361975"/>
                  <a:gd name="connsiteX55" fmla="*/ 204478 w 362948"/>
                  <a:gd name="connsiteY55" fmla="*/ 193435 h 361975"/>
                  <a:gd name="connsiteX56" fmla="*/ 226204 w 362948"/>
                  <a:gd name="connsiteY56" fmla="*/ 193435 h 361975"/>
                  <a:gd name="connsiteX57" fmla="*/ 226204 w 362948"/>
                  <a:gd name="connsiteY57" fmla="*/ 173644 h 361975"/>
                  <a:gd name="connsiteX58" fmla="*/ 232594 w 362948"/>
                  <a:gd name="connsiteY58" fmla="*/ 167260 h 361975"/>
                  <a:gd name="connsiteX59" fmla="*/ 238984 w 362948"/>
                  <a:gd name="connsiteY59" fmla="*/ 173644 h 361975"/>
                  <a:gd name="connsiteX60" fmla="*/ 238984 w 362948"/>
                  <a:gd name="connsiteY60" fmla="*/ 193435 h 361975"/>
                  <a:gd name="connsiteX61" fmla="*/ 266460 w 362948"/>
                  <a:gd name="connsiteY61" fmla="*/ 193435 h 361975"/>
                  <a:gd name="connsiteX62" fmla="*/ 273489 w 362948"/>
                  <a:gd name="connsiteY62" fmla="*/ 199819 h 361975"/>
                  <a:gd name="connsiteX63" fmla="*/ 253041 w 362948"/>
                  <a:gd name="connsiteY63" fmla="*/ 155131 h 361975"/>
                  <a:gd name="connsiteX64" fmla="*/ 246651 w 362948"/>
                  <a:gd name="connsiteY64" fmla="*/ 161515 h 361975"/>
                  <a:gd name="connsiteX65" fmla="*/ 116297 w 362948"/>
                  <a:gd name="connsiteY65" fmla="*/ 161515 h 361975"/>
                  <a:gd name="connsiteX66" fmla="*/ 109907 w 362948"/>
                  <a:gd name="connsiteY66" fmla="*/ 155131 h 361975"/>
                  <a:gd name="connsiteX67" fmla="*/ 116297 w 362948"/>
                  <a:gd name="connsiteY67" fmla="*/ 148747 h 361975"/>
                  <a:gd name="connsiteX68" fmla="*/ 124604 w 362948"/>
                  <a:gd name="connsiteY68" fmla="*/ 148747 h 361975"/>
                  <a:gd name="connsiteX69" fmla="*/ 175084 w 362948"/>
                  <a:gd name="connsiteY69" fmla="*/ 107889 h 361975"/>
                  <a:gd name="connsiteX70" fmla="*/ 175084 w 362948"/>
                  <a:gd name="connsiteY70" fmla="*/ 87461 h 361975"/>
                  <a:gd name="connsiteX71" fmla="*/ 181474 w 362948"/>
                  <a:gd name="connsiteY71" fmla="*/ 81077 h 361975"/>
                  <a:gd name="connsiteX72" fmla="*/ 187864 w 362948"/>
                  <a:gd name="connsiteY72" fmla="*/ 87461 h 361975"/>
                  <a:gd name="connsiteX73" fmla="*/ 187864 w 362948"/>
                  <a:gd name="connsiteY73" fmla="*/ 107889 h 361975"/>
                  <a:gd name="connsiteX74" fmla="*/ 238345 w 362948"/>
                  <a:gd name="connsiteY74" fmla="*/ 148747 h 361975"/>
                  <a:gd name="connsiteX75" fmla="*/ 246651 w 362948"/>
                  <a:gd name="connsiteY75" fmla="*/ 148747 h 361975"/>
                  <a:gd name="connsiteX76" fmla="*/ 253041 w 362948"/>
                  <a:gd name="connsiteY76" fmla="*/ 155131 h 361975"/>
                  <a:gd name="connsiteX77" fmla="*/ 362948 w 362948"/>
                  <a:gd name="connsiteY77" fmla="*/ 181305 h 361975"/>
                  <a:gd name="connsiteX78" fmla="*/ 181474 w 362948"/>
                  <a:gd name="connsiteY78" fmla="*/ 0 h 361975"/>
                  <a:gd name="connsiteX79" fmla="*/ 0 w 362948"/>
                  <a:gd name="connsiteY79" fmla="*/ 180667 h 361975"/>
                  <a:gd name="connsiteX80" fmla="*/ 181474 w 362948"/>
                  <a:gd name="connsiteY80" fmla="*/ 361972 h 361975"/>
                  <a:gd name="connsiteX81" fmla="*/ 181474 w 362948"/>
                  <a:gd name="connsiteY81" fmla="*/ 361972 h 361975"/>
                  <a:gd name="connsiteX82" fmla="*/ 362948 w 362948"/>
                  <a:gd name="connsiteY82" fmla="*/ 181305 h 361975"/>
                  <a:gd name="connsiteX83" fmla="*/ 362948 w 362948"/>
                  <a:gd name="connsiteY83" fmla="*/ 181305 h 3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62948" h="361975">
                    <a:moveTo>
                      <a:pt x="138022" y="148747"/>
                    </a:moveTo>
                    <a:lnTo>
                      <a:pt x="224926" y="148747"/>
                    </a:lnTo>
                    <a:cubicBezTo>
                      <a:pt x="214702" y="124488"/>
                      <a:pt x="187225" y="113635"/>
                      <a:pt x="163582" y="123211"/>
                    </a:cubicBezTo>
                    <a:cubicBezTo>
                      <a:pt x="151441" y="128318"/>
                      <a:pt x="142496" y="137256"/>
                      <a:pt x="138022" y="148747"/>
                    </a:cubicBezTo>
                    <a:moveTo>
                      <a:pt x="283713" y="275150"/>
                    </a:moveTo>
                    <a:cubicBezTo>
                      <a:pt x="283713" y="278980"/>
                      <a:pt x="281157" y="281534"/>
                      <a:pt x="277323" y="281534"/>
                    </a:cubicBezTo>
                    <a:lnTo>
                      <a:pt x="85625" y="281534"/>
                    </a:lnTo>
                    <a:cubicBezTo>
                      <a:pt x="81791" y="281534"/>
                      <a:pt x="79235" y="278980"/>
                      <a:pt x="79235" y="275150"/>
                    </a:cubicBezTo>
                    <a:cubicBezTo>
                      <a:pt x="79235" y="271319"/>
                      <a:pt x="81791" y="268766"/>
                      <a:pt x="85625" y="268766"/>
                    </a:cubicBezTo>
                    <a:lnTo>
                      <a:pt x="100322" y="268766"/>
                    </a:lnTo>
                    <a:lnTo>
                      <a:pt x="100322" y="219609"/>
                    </a:lnTo>
                    <a:cubicBezTo>
                      <a:pt x="100322" y="215779"/>
                      <a:pt x="102878" y="213225"/>
                      <a:pt x="106712" y="213225"/>
                    </a:cubicBezTo>
                    <a:cubicBezTo>
                      <a:pt x="110546" y="213225"/>
                      <a:pt x="113102" y="215779"/>
                      <a:pt x="113102" y="219609"/>
                    </a:cubicBezTo>
                    <a:lnTo>
                      <a:pt x="113102" y="268766"/>
                    </a:lnTo>
                    <a:lnTo>
                      <a:pt x="137384" y="268766"/>
                    </a:lnTo>
                    <a:lnTo>
                      <a:pt x="137384" y="219609"/>
                    </a:lnTo>
                    <a:cubicBezTo>
                      <a:pt x="137384" y="215779"/>
                      <a:pt x="139940" y="213225"/>
                      <a:pt x="143774" y="213225"/>
                    </a:cubicBezTo>
                    <a:cubicBezTo>
                      <a:pt x="147607" y="213225"/>
                      <a:pt x="150164" y="215779"/>
                      <a:pt x="150164" y="219609"/>
                    </a:cubicBezTo>
                    <a:lnTo>
                      <a:pt x="150164" y="268766"/>
                    </a:lnTo>
                    <a:lnTo>
                      <a:pt x="174445" y="268766"/>
                    </a:lnTo>
                    <a:lnTo>
                      <a:pt x="174445" y="219609"/>
                    </a:lnTo>
                    <a:cubicBezTo>
                      <a:pt x="174445" y="215779"/>
                      <a:pt x="177001" y="213225"/>
                      <a:pt x="180835" y="213225"/>
                    </a:cubicBezTo>
                    <a:cubicBezTo>
                      <a:pt x="184669" y="213225"/>
                      <a:pt x="187225" y="215779"/>
                      <a:pt x="187225" y="219609"/>
                    </a:cubicBezTo>
                    <a:lnTo>
                      <a:pt x="187225" y="268766"/>
                    </a:lnTo>
                    <a:lnTo>
                      <a:pt x="211507" y="268766"/>
                    </a:lnTo>
                    <a:lnTo>
                      <a:pt x="211507" y="219609"/>
                    </a:lnTo>
                    <a:cubicBezTo>
                      <a:pt x="211507" y="215779"/>
                      <a:pt x="214063" y="213225"/>
                      <a:pt x="217897" y="213225"/>
                    </a:cubicBezTo>
                    <a:cubicBezTo>
                      <a:pt x="221731" y="213225"/>
                      <a:pt x="224287" y="215779"/>
                      <a:pt x="224287" y="219609"/>
                    </a:cubicBezTo>
                    <a:lnTo>
                      <a:pt x="224287" y="268766"/>
                    </a:lnTo>
                    <a:lnTo>
                      <a:pt x="248569" y="268766"/>
                    </a:lnTo>
                    <a:lnTo>
                      <a:pt x="248569" y="219609"/>
                    </a:lnTo>
                    <a:cubicBezTo>
                      <a:pt x="248569" y="215779"/>
                      <a:pt x="251124" y="213225"/>
                      <a:pt x="254958" y="213225"/>
                    </a:cubicBezTo>
                    <a:cubicBezTo>
                      <a:pt x="258792" y="213225"/>
                      <a:pt x="261348" y="215779"/>
                      <a:pt x="261348" y="219609"/>
                    </a:cubicBezTo>
                    <a:lnTo>
                      <a:pt x="261348" y="268766"/>
                    </a:lnTo>
                    <a:lnTo>
                      <a:pt x="277962" y="268766"/>
                    </a:lnTo>
                    <a:cubicBezTo>
                      <a:pt x="280518" y="268766"/>
                      <a:pt x="283713" y="271958"/>
                      <a:pt x="283713" y="275150"/>
                    </a:cubicBezTo>
                    <a:moveTo>
                      <a:pt x="273489" y="199819"/>
                    </a:moveTo>
                    <a:cubicBezTo>
                      <a:pt x="273489" y="203649"/>
                      <a:pt x="270933" y="206203"/>
                      <a:pt x="267099" y="206203"/>
                    </a:cubicBezTo>
                    <a:lnTo>
                      <a:pt x="95210" y="206203"/>
                    </a:lnTo>
                    <a:cubicBezTo>
                      <a:pt x="91376" y="206203"/>
                      <a:pt x="88820" y="203649"/>
                      <a:pt x="88820" y="199819"/>
                    </a:cubicBezTo>
                    <a:cubicBezTo>
                      <a:pt x="88820" y="195988"/>
                      <a:pt x="91376" y="193435"/>
                      <a:pt x="95210" y="193435"/>
                    </a:cubicBezTo>
                    <a:lnTo>
                      <a:pt x="122687" y="193435"/>
                    </a:lnTo>
                    <a:lnTo>
                      <a:pt x="122687" y="173644"/>
                    </a:lnTo>
                    <a:cubicBezTo>
                      <a:pt x="122687" y="169814"/>
                      <a:pt x="125243" y="167260"/>
                      <a:pt x="129077" y="167260"/>
                    </a:cubicBezTo>
                    <a:cubicBezTo>
                      <a:pt x="132911" y="167260"/>
                      <a:pt x="135467" y="169814"/>
                      <a:pt x="135467" y="173644"/>
                    </a:cubicBezTo>
                    <a:lnTo>
                      <a:pt x="135467" y="193435"/>
                    </a:lnTo>
                    <a:lnTo>
                      <a:pt x="157192" y="193435"/>
                    </a:lnTo>
                    <a:lnTo>
                      <a:pt x="157192" y="173644"/>
                    </a:lnTo>
                    <a:cubicBezTo>
                      <a:pt x="157192" y="169814"/>
                      <a:pt x="159748" y="167260"/>
                      <a:pt x="163582" y="167260"/>
                    </a:cubicBezTo>
                    <a:cubicBezTo>
                      <a:pt x="167416" y="167260"/>
                      <a:pt x="169972" y="169814"/>
                      <a:pt x="169972" y="173644"/>
                    </a:cubicBezTo>
                    <a:lnTo>
                      <a:pt x="169972" y="193435"/>
                    </a:lnTo>
                    <a:lnTo>
                      <a:pt x="191698" y="193435"/>
                    </a:lnTo>
                    <a:lnTo>
                      <a:pt x="191698" y="173644"/>
                    </a:lnTo>
                    <a:cubicBezTo>
                      <a:pt x="191698" y="169814"/>
                      <a:pt x="194254" y="167260"/>
                      <a:pt x="198088" y="167260"/>
                    </a:cubicBezTo>
                    <a:cubicBezTo>
                      <a:pt x="201922" y="167260"/>
                      <a:pt x="204478" y="169814"/>
                      <a:pt x="204478" y="173644"/>
                    </a:cubicBezTo>
                    <a:lnTo>
                      <a:pt x="204478" y="193435"/>
                    </a:lnTo>
                    <a:lnTo>
                      <a:pt x="226204" y="193435"/>
                    </a:lnTo>
                    <a:lnTo>
                      <a:pt x="226204" y="173644"/>
                    </a:lnTo>
                    <a:cubicBezTo>
                      <a:pt x="226204" y="169814"/>
                      <a:pt x="228760" y="167260"/>
                      <a:pt x="232594" y="167260"/>
                    </a:cubicBezTo>
                    <a:cubicBezTo>
                      <a:pt x="236428" y="167260"/>
                      <a:pt x="238984" y="169814"/>
                      <a:pt x="238984" y="173644"/>
                    </a:cubicBezTo>
                    <a:lnTo>
                      <a:pt x="238984" y="193435"/>
                    </a:lnTo>
                    <a:lnTo>
                      <a:pt x="266460" y="193435"/>
                    </a:lnTo>
                    <a:cubicBezTo>
                      <a:pt x="270933" y="193435"/>
                      <a:pt x="273489" y="196627"/>
                      <a:pt x="273489" y="199819"/>
                    </a:cubicBezTo>
                    <a:moveTo>
                      <a:pt x="253041" y="155131"/>
                    </a:moveTo>
                    <a:cubicBezTo>
                      <a:pt x="253041" y="158961"/>
                      <a:pt x="250485" y="161515"/>
                      <a:pt x="246651" y="161515"/>
                    </a:cubicBezTo>
                    <a:lnTo>
                      <a:pt x="116297" y="161515"/>
                    </a:lnTo>
                    <a:cubicBezTo>
                      <a:pt x="112463" y="161515"/>
                      <a:pt x="109907" y="158961"/>
                      <a:pt x="109907" y="155131"/>
                    </a:cubicBezTo>
                    <a:cubicBezTo>
                      <a:pt x="109907" y="151300"/>
                      <a:pt x="112463" y="148747"/>
                      <a:pt x="116297" y="148747"/>
                    </a:cubicBezTo>
                    <a:lnTo>
                      <a:pt x="124604" y="148747"/>
                    </a:lnTo>
                    <a:cubicBezTo>
                      <a:pt x="131633" y="126403"/>
                      <a:pt x="151441" y="110443"/>
                      <a:pt x="175084" y="107889"/>
                    </a:cubicBezTo>
                    <a:lnTo>
                      <a:pt x="175084" y="87461"/>
                    </a:lnTo>
                    <a:cubicBezTo>
                      <a:pt x="175084" y="83630"/>
                      <a:pt x="177640" y="81077"/>
                      <a:pt x="181474" y="81077"/>
                    </a:cubicBezTo>
                    <a:cubicBezTo>
                      <a:pt x="185308" y="81077"/>
                      <a:pt x="187864" y="83630"/>
                      <a:pt x="187864" y="87461"/>
                    </a:cubicBezTo>
                    <a:lnTo>
                      <a:pt x="187864" y="107889"/>
                    </a:lnTo>
                    <a:cubicBezTo>
                      <a:pt x="211507" y="110443"/>
                      <a:pt x="230677" y="126403"/>
                      <a:pt x="238345" y="148747"/>
                    </a:cubicBezTo>
                    <a:lnTo>
                      <a:pt x="246651" y="148747"/>
                    </a:lnTo>
                    <a:cubicBezTo>
                      <a:pt x="249846" y="148747"/>
                      <a:pt x="253041" y="151939"/>
                      <a:pt x="253041" y="155131"/>
                    </a:cubicBezTo>
                    <a:moveTo>
                      <a:pt x="362948" y="181305"/>
                    </a:moveTo>
                    <a:cubicBezTo>
                      <a:pt x="362948" y="81077"/>
                      <a:pt x="281796" y="0"/>
                      <a:pt x="181474" y="0"/>
                    </a:cubicBezTo>
                    <a:cubicBezTo>
                      <a:pt x="81152" y="0"/>
                      <a:pt x="639" y="81077"/>
                      <a:pt x="0" y="180667"/>
                    </a:cubicBezTo>
                    <a:cubicBezTo>
                      <a:pt x="0" y="280895"/>
                      <a:pt x="81152" y="361972"/>
                      <a:pt x="181474" y="361972"/>
                    </a:cubicBezTo>
                    <a:cubicBezTo>
                      <a:pt x="181474" y="361972"/>
                      <a:pt x="181474" y="361972"/>
                      <a:pt x="181474" y="361972"/>
                    </a:cubicBezTo>
                    <a:cubicBezTo>
                      <a:pt x="281796" y="362610"/>
                      <a:pt x="362948" y="281534"/>
                      <a:pt x="362948" y="181305"/>
                    </a:cubicBezTo>
                    <a:cubicBezTo>
                      <a:pt x="362948" y="181944"/>
                      <a:pt x="362948" y="181305"/>
                      <a:pt x="362948" y="181305"/>
                    </a:cubicBezTo>
                  </a:path>
                </a:pathLst>
              </a:custGeom>
              <a:solidFill>
                <a:srgbClr val="FF5353"/>
              </a:solidFill>
              <a:ln w="6390" cap="flat">
                <a:noFill/>
                <a:prstDash val="solid"/>
                <a:miter/>
              </a:ln>
            </p:spPr>
            <p:txBody>
              <a:bodyPr rtlCol="0" anchor="ctr"/>
              <a:lstStyle/>
              <a:p>
                <a:endParaRPr lang="en-US"/>
              </a:p>
            </p:txBody>
          </p:sp>
          <p:sp>
            <p:nvSpPr>
              <p:cNvPr id="16" name="Rectangle 15">
                <a:extLst>
                  <a:ext uri="{FF2B5EF4-FFF2-40B4-BE49-F238E27FC236}">
                    <a16:creationId xmlns:a16="http://schemas.microsoft.com/office/drawing/2014/main" id="{3D158537-E9BD-5106-A2B6-8598908D7304}"/>
                  </a:ext>
                </a:extLst>
              </p:cNvPr>
              <p:cNvSpPr/>
              <p:nvPr/>
            </p:nvSpPr>
            <p:spPr bwMode="gray">
              <a:xfrm>
                <a:off x="1008190" y="3151184"/>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Public Perception</a:t>
                </a:r>
              </a:p>
            </p:txBody>
          </p:sp>
          <p:sp>
            <p:nvSpPr>
              <p:cNvPr id="24" name="Graphic 4">
                <a:extLst>
                  <a:ext uri="{FF2B5EF4-FFF2-40B4-BE49-F238E27FC236}">
                    <a16:creationId xmlns:a16="http://schemas.microsoft.com/office/drawing/2014/main" id="{1E65B483-2492-0716-2476-B2A8235C4DE1}"/>
                  </a:ext>
                </a:extLst>
              </p:cNvPr>
              <p:cNvSpPr>
                <a:spLocks noChangeAspect="1"/>
              </p:cNvSpPr>
              <p:nvPr/>
            </p:nvSpPr>
            <p:spPr>
              <a:xfrm>
                <a:off x="707003" y="3190810"/>
                <a:ext cx="183051" cy="182880"/>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09268 w 362309"/>
                  <a:gd name="connsiteY6" fmla="*/ 191519 h 361971"/>
                  <a:gd name="connsiteX7" fmla="*/ 111185 w 362309"/>
                  <a:gd name="connsiteY7" fmla="*/ 180028 h 361971"/>
                  <a:gd name="connsiteX8" fmla="*/ 118853 w 362309"/>
                  <a:gd name="connsiteY8" fmla="*/ 141724 h 361971"/>
                  <a:gd name="connsiteX9" fmla="*/ 103517 w 362309"/>
                  <a:gd name="connsiteY9" fmla="*/ 133425 h 361971"/>
                  <a:gd name="connsiteX10" fmla="*/ 88820 w 362309"/>
                  <a:gd name="connsiteY10" fmla="*/ 141724 h 361971"/>
                  <a:gd name="connsiteX11" fmla="*/ 93932 w 362309"/>
                  <a:gd name="connsiteY11" fmla="*/ 180028 h 361971"/>
                  <a:gd name="connsiteX12" fmla="*/ 95849 w 362309"/>
                  <a:gd name="connsiteY12" fmla="*/ 191519 h 361971"/>
                  <a:gd name="connsiteX13" fmla="*/ 80513 w 362309"/>
                  <a:gd name="connsiteY13" fmla="*/ 201734 h 361971"/>
                  <a:gd name="connsiteX14" fmla="*/ 70289 w 362309"/>
                  <a:gd name="connsiteY14" fmla="*/ 202372 h 361971"/>
                  <a:gd name="connsiteX15" fmla="*/ 65177 w 362309"/>
                  <a:gd name="connsiteY15" fmla="*/ 204926 h 361971"/>
                  <a:gd name="connsiteX16" fmla="*/ 58788 w 362309"/>
                  <a:gd name="connsiteY16" fmla="*/ 213225 h 361971"/>
                  <a:gd name="connsiteX17" fmla="*/ 53676 w 362309"/>
                  <a:gd name="connsiteY17" fmla="*/ 215779 h 361971"/>
                  <a:gd name="connsiteX18" fmla="*/ 49842 w 362309"/>
                  <a:gd name="connsiteY18" fmla="*/ 214502 h 361971"/>
                  <a:gd name="connsiteX19" fmla="*/ 48564 w 362309"/>
                  <a:gd name="connsiteY19" fmla="*/ 205564 h 361971"/>
                  <a:gd name="connsiteX20" fmla="*/ 48564 w 362309"/>
                  <a:gd name="connsiteY20" fmla="*/ 205564 h 361971"/>
                  <a:gd name="connsiteX21" fmla="*/ 54954 w 362309"/>
                  <a:gd name="connsiteY21" fmla="*/ 197265 h 361971"/>
                  <a:gd name="connsiteX22" fmla="*/ 69012 w 362309"/>
                  <a:gd name="connsiteY22" fmla="*/ 189604 h 361971"/>
                  <a:gd name="connsiteX23" fmla="*/ 79235 w 362309"/>
                  <a:gd name="connsiteY23" fmla="*/ 188966 h 361971"/>
                  <a:gd name="connsiteX24" fmla="*/ 83708 w 362309"/>
                  <a:gd name="connsiteY24" fmla="*/ 187051 h 361971"/>
                  <a:gd name="connsiteX25" fmla="*/ 77318 w 362309"/>
                  <a:gd name="connsiteY25" fmla="*/ 137256 h 361971"/>
                  <a:gd name="connsiteX26" fmla="*/ 104156 w 362309"/>
                  <a:gd name="connsiteY26" fmla="*/ 120657 h 361971"/>
                  <a:gd name="connsiteX27" fmla="*/ 131633 w 362309"/>
                  <a:gd name="connsiteY27" fmla="*/ 136617 h 361971"/>
                  <a:gd name="connsiteX28" fmla="*/ 123326 w 362309"/>
                  <a:gd name="connsiteY28" fmla="*/ 186412 h 361971"/>
                  <a:gd name="connsiteX29" fmla="*/ 127799 w 362309"/>
                  <a:gd name="connsiteY29" fmla="*/ 188327 h 361971"/>
                  <a:gd name="connsiteX30" fmla="*/ 138023 w 362309"/>
                  <a:gd name="connsiteY30" fmla="*/ 188966 h 361971"/>
                  <a:gd name="connsiteX31" fmla="*/ 143774 w 362309"/>
                  <a:gd name="connsiteY31" fmla="*/ 195988 h 361971"/>
                  <a:gd name="connsiteX32" fmla="*/ 136745 w 362309"/>
                  <a:gd name="connsiteY32" fmla="*/ 201734 h 361971"/>
                  <a:gd name="connsiteX33" fmla="*/ 126521 w 362309"/>
                  <a:gd name="connsiteY33" fmla="*/ 201095 h 361971"/>
                  <a:gd name="connsiteX34" fmla="*/ 109268 w 362309"/>
                  <a:gd name="connsiteY34" fmla="*/ 191519 h 361971"/>
                  <a:gd name="connsiteX35" fmla="*/ 109268 w 362309"/>
                  <a:gd name="connsiteY35" fmla="*/ 191519 h 361971"/>
                  <a:gd name="connsiteX36" fmla="*/ 248569 w 362309"/>
                  <a:gd name="connsiteY36" fmla="*/ 239399 h 361971"/>
                  <a:gd name="connsiteX37" fmla="*/ 244735 w 362309"/>
                  <a:gd name="connsiteY37" fmla="*/ 240676 h 361971"/>
                  <a:gd name="connsiteX38" fmla="*/ 239623 w 362309"/>
                  <a:gd name="connsiteY38" fmla="*/ 238122 h 361971"/>
                  <a:gd name="connsiteX39" fmla="*/ 231955 w 362309"/>
                  <a:gd name="connsiteY39" fmla="*/ 227908 h 361971"/>
                  <a:gd name="connsiteX40" fmla="*/ 224926 w 362309"/>
                  <a:gd name="connsiteY40" fmla="*/ 224078 h 361971"/>
                  <a:gd name="connsiteX41" fmla="*/ 212146 w 362309"/>
                  <a:gd name="connsiteY41" fmla="*/ 222801 h 361971"/>
                  <a:gd name="connsiteX42" fmla="*/ 194254 w 362309"/>
                  <a:gd name="connsiteY42" fmla="*/ 211310 h 361971"/>
                  <a:gd name="connsiteX43" fmla="*/ 196171 w 362309"/>
                  <a:gd name="connsiteY43" fmla="*/ 198542 h 361971"/>
                  <a:gd name="connsiteX44" fmla="*/ 203200 w 362309"/>
                  <a:gd name="connsiteY44" fmla="*/ 150024 h 361971"/>
                  <a:gd name="connsiteX45" fmla="*/ 183391 w 362309"/>
                  <a:gd name="connsiteY45" fmla="*/ 138533 h 361971"/>
                  <a:gd name="connsiteX46" fmla="*/ 162943 w 362309"/>
                  <a:gd name="connsiteY46" fmla="*/ 149385 h 361971"/>
                  <a:gd name="connsiteX47" fmla="*/ 172528 w 362309"/>
                  <a:gd name="connsiteY47" fmla="*/ 197903 h 361971"/>
                  <a:gd name="connsiteX48" fmla="*/ 174446 w 362309"/>
                  <a:gd name="connsiteY48" fmla="*/ 210671 h 361971"/>
                  <a:gd name="connsiteX49" fmla="*/ 156553 w 362309"/>
                  <a:gd name="connsiteY49" fmla="*/ 222163 h 361971"/>
                  <a:gd name="connsiteX50" fmla="*/ 143774 w 362309"/>
                  <a:gd name="connsiteY50" fmla="*/ 223439 h 361971"/>
                  <a:gd name="connsiteX51" fmla="*/ 136745 w 362309"/>
                  <a:gd name="connsiteY51" fmla="*/ 227270 h 361971"/>
                  <a:gd name="connsiteX52" fmla="*/ 129077 w 362309"/>
                  <a:gd name="connsiteY52" fmla="*/ 237484 h 361971"/>
                  <a:gd name="connsiteX53" fmla="*/ 120131 w 362309"/>
                  <a:gd name="connsiteY53" fmla="*/ 238761 h 361971"/>
                  <a:gd name="connsiteX54" fmla="*/ 118853 w 362309"/>
                  <a:gd name="connsiteY54" fmla="*/ 229823 h 361971"/>
                  <a:gd name="connsiteX55" fmla="*/ 118853 w 362309"/>
                  <a:gd name="connsiteY55" fmla="*/ 229823 h 361971"/>
                  <a:gd name="connsiteX56" fmla="*/ 126521 w 362309"/>
                  <a:gd name="connsiteY56" fmla="*/ 219609 h 361971"/>
                  <a:gd name="connsiteX57" fmla="*/ 143135 w 362309"/>
                  <a:gd name="connsiteY57" fmla="*/ 210671 h 361971"/>
                  <a:gd name="connsiteX58" fmla="*/ 155915 w 362309"/>
                  <a:gd name="connsiteY58" fmla="*/ 209395 h 361971"/>
                  <a:gd name="connsiteX59" fmla="*/ 162943 w 362309"/>
                  <a:gd name="connsiteY59" fmla="*/ 205564 h 361971"/>
                  <a:gd name="connsiteX60" fmla="*/ 152081 w 362309"/>
                  <a:gd name="connsiteY60" fmla="*/ 144278 h 361971"/>
                  <a:gd name="connsiteX61" fmla="*/ 184669 w 362309"/>
                  <a:gd name="connsiteY61" fmla="*/ 125126 h 361971"/>
                  <a:gd name="connsiteX62" fmla="*/ 216619 w 362309"/>
                  <a:gd name="connsiteY62" fmla="*/ 144916 h 361971"/>
                  <a:gd name="connsiteX63" fmla="*/ 207673 w 362309"/>
                  <a:gd name="connsiteY63" fmla="*/ 205564 h 361971"/>
                  <a:gd name="connsiteX64" fmla="*/ 214702 w 362309"/>
                  <a:gd name="connsiteY64" fmla="*/ 209395 h 361971"/>
                  <a:gd name="connsiteX65" fmla="*/ 227482 w 362309"/>
                  <a:gd name="connsiteY65" fmla="*/ 210671 h 361971"/>
                  <a:gd name="connsiteX66" fmla="*/ 244096 w 362309"/>
                  <a:gd name="connsiteY66" fmla="*/ 219609 h 361971"/>
                  <a:gd name="connsiteX67" fmla="*/ 251764 w 362309"/>
                  <a:gd name="connsiteY67" fmla="*/ 229823 h 361971"/>
                  <a:gd name="connsiteX68" fmla="*/ 248569 w 362309"/>
                  <a:gd name="connsiteY68" fmla="*/ 239399 h 361971"/>
                  <a:gd name="connsiteX69" fmla="*/ 248569 w 362309"/>
                  <a:gd name="connsiteY69" fmla="*/ 239399 h 361971"/>
                  <a:gd name="connsiteX70" fmla="*/ 309912 w 362309"/>
                  <a:gd name="connsiteY70" fmla="*/ 215779 h 361971"/>
                  <a:gd name="connsiteX71" fmla="*/ 304800 w 362309"/>
                  <a:gd name="connsiteY71" fmla="*/ 213225 h 361971"/>
                  <a:gd name="connsiteX72" fmla="*/ 298410 w 362309"/>
                  <a:gd name="connsiteY72" fmla="*/ 204926 h 361971"/>
                  <a:gd name="connsiteX73" fmla="*/ 293298 w 362309"/>
                  <a:gd name="connsiteY73" fmla="*/ 202372 h 361971"/>
                  <a:gd name="connsiteX74" fmla="*/ 283075 w 362309"/>
                  <a:gd name="connsiteY74" fmla="*/ 201734 h 361971"/>
                  <a:gd name="connsiteX75" fmla="*/ 267739 w 362309"/>
                  <a:gd name="connsiteY75" fmla="*/ 191519 h 361971"/>
                  <a:gd name="connsiteX76" fmla="*/ 269655 w 362309"/>
                  <a:gd name="connsiteY76" fmla="*/ 180028 h 361971"/>
                  <a:gd name="connsiteX77" fmla="*/ 274767 w 362309"/>
                  <a:gd name="connsiteY77" fmla="*/ 141724 h 361971"/>
                  <a:gd name="connsiteX78" fmla="*/ 260071 w 362309"/>
                  <a:gd name="connsiteY78" fmla="*/ 133425 h 361971"/>
                  <a:gd name="connsiteX79" fmla="*/ 244735 w 362309"/>
                  <a:gd name="connsiteY79" fmla="*/ 141724 h 361971"/>
                  <a:gd name="connsiteX80" fmla="*/ 252403 w 362309"/>
                  <a:gd name="connsiteY80" fmla="*/ 180028 h 361971"/>
                  <a:gd name="connsiteX81" fmla="*/ 254320 w 362309"/>
                  <a:gd name="connsiteY81" fmla="*/ 191519 h 361971"/>
                  <a:gd name="connsiteX82" fmla="*/ 238984 w 362309"/>
                  <a:gd name="connsiteY82" fmla="*/ 201095 h 361971"/>
                  <a:gd name="connsiteX83" fmla="*/ 228760 w 362309"/>
                  <a:gd name="connsiteY83" fmla="*/ 201734 h 361971"/>
                  <a:gd name="connsiteX84" fmla="*/ 221731 w 362309"/>
                  <a:gd name="connsiteY84" fmla="*/ 195988 h 361971"/>
                  <a:gd name="connsiteX85" fmla="*/ 221731 w 362309"/>
                  <a:gd name="connsiteY85" fmla="*/ 195988 h 361971"/>
                  <a:gd name="connsiteX86" fmla="*/ 227482 w 362309"/>
                  <a:gd name="connsiteY86" fmla="*/ 188966 h 361971"/>
                  <a:gd name="connsiteX87" fmla="*/ 237706 w 362309"/>
                  <a:gd name="connsiteY87" fmla="*/ 188327 h 361971"/>
                  <a:gd name="connsiteX88" fmla="*/ 242179 w 362309"/>
                  <a:gd name="connsiteY88" fmla="*/ 186412 h 361971"/>
                  <a:gd name="connsiteX89" fmla="*/ 233872 w 362309"/>
                  <a:gd name="connsiteY89" fmla="*/ 136617 h 361971"/>
                  <a:gd name="connsiteX90" fmla="*/ 261349 w 362309"/>
                  <a:gd name="connsiteY90" fmla="*/ 120657 h 361971"/>
                  <a:gd name="connsiteX91" fmla="*/ 288186 w 362309"/>
                  <a:gd name="connsiteY91" fmla="*/ 137256 h 361971"/>
                  <a:gd name="connsiteX92" fmla="*/ 281796 w 362309"/>
                  <a:gd name="connsiteY92" fmla="*/ 187051 h 361971"/>
                  <a:gd name="connsiteX93" fmla="*/ 286270 w 362309"/>
                  <a:gd name="connsiteY93" fmla="*/ 188966 h 361971"/>
                  <a:gd name="connsiteX94" fmla="*/ 296493 w 362309"/>
                  <a:gd name="connsiteY94" fmla="*/ 189604 h 361971"/>
                  <a:gd name="connsiteX95" fmla="*/ 310551 w 362309"/>
                  <a:gd name="connsiteY95" fmla="*/ 197265 h 361971"/>
                  <a:gd name="connsiteX96" fmla="*/ 316941 w 362309"/>
                  <a:gd name="connsiteY96" fmla="*/ 205564 h 361971"/>
                  <a:gd name="connsiteX97" fmla="*/ 315663 w 362309"/>
                  <a:gd name="connsiteY97" fmla="*/ 214502 h 361971"/>
                  <a:gd name="connsiteX98" fmla="*/ 315663 w 362309"/>
                  <a:gd name="connsiteY98" fmla="*/ 214502 h 361971"/>
                  <a:gd name="connsiteX99" fmla="*/ 309912 w 362309"/>
                  <a:gd name="connsiteY99" fmla="*/ 215779 h 361971"/>
                  <a:gd name="connsiteX100" fmla="*/ 309912 w 362309"/>
                  <a:gd name="connsiteY100" fmla="*/ 215779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lose/>
                    <a:moveTo>
                      <a:pt x="109268" y="191519"/>
                    </a:moveTo>
                    <a:cubicBezTo>
                      <a:pt x="107351" y="187689"/>
                      <a:pt x="107990" y="182582"/>
                      <a:pt x="111185" y="180028"/>
                    </a:cubicBezTo>
                    <a:cubicBezTo>
                      <a:pt x="114380" y="176836"/>
                      <a:pt x="123965" y="153854"/>
                      <a:pt x="118853" y="141724"/>
                    </a:cubicBezTo>
                    <a:cubicBezTo>
                      <a:pt x="117575" y="138533"/>
                      <a:pt x="114380" y="133425"/>
                      <a:pt x="103517" y="133425"/>
                    </a:cubicBezTo>
                    <a:cubicBezTo>
                      <a:pt x="97127" y="132787"/>
                      <a:pt x="91376" y="135979"/>
                      <a:pt x="88820" y="141724"/>
                    </a:cubicBezTo>
                    <a:cubicBezTo>
                      <a:pt x="83708" y="154492"/>
                      <a:pt x="91376" y="176836"/>
                      <a:pt x="93932" y="180028"/>
                    </a:cubicBezTo>
                    <a:cubicBezTo>
                      <a:pt x="97127" y="183220"/>
                      <a:pt x="97766" y="187689"/>
                      <a:pt x="95849" y="191519"/>
                    </a:cubicBezTo>
                    <a:cubicBezTo>
                      <a:pt x="92654" y="197265"/>
                      <a:pt x="86903" y="201095"/>
                      <a:pt x="80513" y="201734"/>
                    </a:cubicBezTo>
                    <a:lnTo>
                      <a:pt x="70289" y="202372"/>
                    </a:lnTo>
                    <a:cubicBezTo>
                      <a:pt x="68372" y="202372"/>
                      <a:pt x="66456" y="203649"/>
                      <a:pt x="65177" y="204926"/>
                    </a:cubicBezTo>
                    <a:lnTo>
                      <a:pt x="58788" y="213225"/>
                    </a:lnTo>
                    <a:cubicBezTo>
                      <a:pt x="57509" y="215140"/>
                      <a:pt x="55593" y="215779"/>
                      <a:pt x="53676" y="215779"/>
                    </a:cubicBezTo>
                    <a:cubicBezTo>
                      <a:pt x="52398" y="215779"/>
                      <a:pt x="51119" y="215140"/>
                      <a:pt x="49842" y="214502"/>
                    </a:cubicBezTo>
                    <a:cubicBezTo>
                      <a:pt x="47286" y="212587"/>
                      <a:pt x="46647" y="208118"/>
                      <a:pt x="48564" y="205564"/>
                    </a:cubicBezTo>
                    <a:cubicBezTo>
                      <a:pt x="48564" y="205564"/>
                      <a:pt x="48564" y="205564"/>
                      <a:pt x="48564" y="205564"/>
                    </a:cubicBezTo>
                    <a:lnTo>
                      <a:pt x="54954" y="197265"/>
                    </a:lnTo>
                    <a:cubicBezTo>
                      <a:pt x="58149" y="192796"/>
                      <a:pt x="63261" y="189604"/>
                      <a:pt x="69012" y="189604"/>
                    </a:cubicBezTo>
                    <a:lnTo>
                      <a:pt x="79235" y="188966"/>
                    </a:lnTo>
                    <a:cubicBezTo>
                      <a:pt x="80513" y="188966"/>
                      <a:pt x="82430" y="188327"/>
                      <a:pt x="83708" y="187051"/>
                    </a:cubicBezTo>
                    <a:cubicBezTo>
                      <a:pt x="77318" y="178113"/>
                      <a:pt x="70289" y="153854"/>
                      <a:pt x="77318" y="137256"/>
                    </a:cubicBezTo>
                    <a:cubicBezTo>
                      <a:pt x="81792" y="126403"/>
                      <a:pt x="92654" y="120019"/>
                      <a:pt x="104156" y="120657"/>
                    </a:cubicBezTo>
                    <a:cubicBezTo>
                      <a:pt x="121409" y="120657"/>
                      <a:pt x="128438" y="129595"/>
                      <a:pt x="131633" y="136617"/>
                    </a:cubicBezTo>
                    <a:cubicBezTo>
                      <a:pt x="138662" y="153216"/>
                      <a:pt x="129077" y="178113"/>
                      <a:pt x="123326" y="186412"/>
                    </a:cubicBezTo>
                    <a:cubicBezTo>
                      <a:pt x="124604" y="187689"/>
                      <a:pt x="125882" y="188327"/>
                      <a:pt x="127799" y="188327"/>
                    </a:cubicBezTo>
                    <a:lnTo>
                      <a:pt x="138023" y="188966"/>
                    </a:lnTo>
                    <a:cubicBezTo>
                      <a:pt x="141857" y="188966"/>
                      <a:pt x="144413" y="192158"/>
                      <a:pt x="143774" y="195988"/>
                    </a:cubicBezTo>
                    <a:cubicBezTo>
                      <a:pt x="143774" y="199819"/>
                      <a:pt x="140579" y="202372"/>
                      <a:pt x="136745" y="201734"/>
                    </a:cubicBezTo>
                    <a:lnTo>
                      <a:pt x="126521" y="201095"/>
                    </a:lnTo>
                    <a:cubicBezTo>
                      <a:pt x="118853" y="201095"/>
                      <a:pt x="113102" y="197265"/>
                      <a:pt x="109268" y="191519"/>
                    </a:cubicBezTo>
                    <a:lnTo>
                      <a:pt x="109268" y="191519"/>
                    </a:lnTo>
                    <a:close/>
                    <a:moveTo>
                      <a:pt x="248569" y="239399"/>
                    </a:moveTo>
                    <a:cubicBezTo>
                      <a:pt x="247291" y="240038"/>
                      <a:pt x="246013" y="240676"/>
                      <a:pt x="244735" y="240676"/>
                    </a:cubicBezTo>
                    <a:cubicBezTo>
                      <a:pt x="242818" y="240676"/>
                      <a:pt x="240901" y="240038"/>
                      <a:pt x="239623" y="238122"/>
                    </a:cubicBezTo>
                    <a:lnTo>
                      <a:pt x="231955" y="227908"/>
                    </a:lnTo>
                    <a:cubicBezTo>
                      <a:pt x="230038" y="225355"/>
                      <a:pt x="227482" y="224078"/>
                      <a:pt x="224926" y="224078"/>
                    </a:cubicBezTo>
                    <a:lnTo>
                      <a:pt x="212146" y="222801"/>
                    </a:lnTo>
                    <a:cubicBezTo>
                      <a:pt x="204478" y="222163"/>
                      <a:pt x="198088" y="217694"/>
                      <a:pt x="194254" y="211310"/>
                    </a:cubicBezTo>
                    <a:cubicBezTo>
                      <a:pt x="191698" y="206841"/>
                      <a:pt x="192337" y="201734"/>
                      <a:pt x="196171" y="198542"/>
                    </a:cubicBezTo>
                    <a:cubicBezTo>
                      <a:pt x="200005" y="194711"/>
                      <a:pt x="210229" y="167260"/>
                      <a:pt x="203200" y="150024"/>
                    </a:cubicBezTo>
                    <a:cubicBezTo>
                      <a:pt x="200005" y="142363"/>
                      <a:pt x="191698" y="137256"/>
                      <a:pt x="183391" y="138533"/>
                    </a:cubicBezTo>
                    <a:cubicBezTo>
                      <a:pt x="172528" y="138533"/>
                      <a:pt x="165500" y="142363"/>
                      <a:pt x="162943" y="149385"/>
                    </a:cubicBezTo>
                    <a:cubicBezTo>
                      <a:pt x="156553" y="165345"/>
                      <a:pt x="168056" y="194073"/>
                      <a:pt x="172528" y="197903"/>
                    </a:cubicBezTo>
                    <a:cubicBezTo>
                      <a:pt x="176363" y="201095"/>
                      <a:pt x="177001" y="206203"/>
                      <a:pt x="174446" y="210671"/>
                    </a:cubicBezTo>
                    <a:cubicBezTo>
                      <a:pt x="170611" y="217055"/>
                      <a:pt x="164221" y="221524"/>
                      <a:pt x="156553" y="222163"/>
                    </a:cubicBezTo>
                    <a:lnTo>
                      <a:pt x="143774" y="223439"/>
                    </a:lnTo>
                    <a:cubicBezTo>
                      <a:pt x="140579" y="223439"/>
                      <a:pt x="138023" y="225355"/>
                      <a:pt x="136745" y="227270"/>
                    </a:cubicBezTo>
                    <a:lnTo>
                      <a:pt x="129077" y="237484"/>
                    </a:lnTo>
                    <a:cubicBezTo>
                      <a:pt x="127160" y="240038"/>
                      <a:pt x="122687" y="240676"/>
                      <a:pt x="120131" y="238761"/>
                    </a:cubicBezTo>
                    <a:cubicBezTo>
                      <a:pt x="117575" y="236846"/>
                      <a:pt x="116936" y="232377"/>
                      <a:pt x="118853" y="229823"/>
                    </a:cubicBezTo>
                    <a:cubicBezTo>
                      <a:pt x="118853" y="229823"/>
                      <a:pt x="118853" y="229823"/>
                      <a:pt x="118853" y="229823"/>
                    </a:cubicBezTo>
                    <a:lnTo>
                      <a:pt x="126521" y="219609"/>
                    </a:lnTo>
                    <a:cubicBezTo>
                      <a:pt x="130355" y="214502"/>
                      <a:pt x="136745" y="210671"/>
                      <a:pt x="143135" y="210671"/>
                    </a:cubicBezTo>
                    <a:lnTo>
                      <a:pt x="155915" y="209395"/>
                    </a:lnTo>
                    <a:cubicBezTo>
                      <a:pt x="158471" y="209395"/>
                      <a:pt x="161027" y="208118"/>
                      <a:pt x="162943" y="205564"/>
                    </a:cubicBezTo>
                    <a:cubicBezTo>
                      <a:pt x="155915" y="195988"/>
                      <a:pt x="143774" y="165345"/>
                      <a:pt x="152081" y="144278"/>
                    </a:cubicBezTo>
                    <a:cubicBezTo>
                      <a:pt x="155276" y="135341"/>
                      <a:pt x="164221" y="125126"/>
                      <a:pt x="184669" y="125126"/>
                    </a:cubicBezTo>
                    <a:cubicBezTo>
                      <a:pt x="198727" y="123849"/>
                      <a:pt x="211507" y="131510"/>
                      <a:pt x="216619" y="144916"/>
                    </a:cubicBezTo>
                    <a:cubicBezTo>
                      <a:pt x="224926" y="165345"/>
                      <a:pt x="215341" y="195988"/>
                      <a:pt x="207673" y="205564"/>
                    </a:cubicBezTo>
                    <a:cubicBezTo>
                      <a:pt x="209590" y="207479"/>
                      <a:pt x="212146" y="208756"/>
                      <a:pt x="214702" y="209395"/>
                    </a:cubicBezTo>
                    <a:lnTo>
                      <a:pt x="227482" y="210671"/>
                    </a:lnTo>
                    <a:cubicBezTo>
                      <a:pt x="233872" y="211310"/>
                      <a:pt x="240262" y="214502"/>
                      <a:pt x="244096" y="219609"/>
                    </a:cubicBezTo>
                    <a:lnTo>
                      <a:pt x="251764" y="229823"/>
                    </a:lnTo>
                    <a:cubicBezTo>
                      <a:pt x="252403" y="233015"/>
                      <a:pt x="251764" y="237484"/>
                      <a:pt x="248569" y="239399"/>
                    </a:cubicBezTo>
                    <a:cubicBezTo>
                      <a:pt x="248569" y="239399"/>
                      <a:pt x="248569" y="239399"/>
                      <a:pt x="248569" y="239399"/>
                    </a:cubicBezTo>
                    <a:close/>
                    <a:moveTo>
                      <a:pt x="309912" y="215779"/>
                    </a:moveTo>
                    <a:cubicBezTo>
                      <a:pt x="307995" y="215779"/>
                      <a:pt x="306078" y="214502"/>
                      <a:pt x="304800" y="213225"/>
                    </a:cubicBezTo>
                    <a:lnTo>
                      <a:pt x="298410" y="204926"/>
                    </a:lnTo>
                    <a:cubicBezTo>
                      <a:pt x="297132" y="203011"/>
                      <a:pt x="295215" y="202372"/>
                      <a:pt x="293298" y="202372"/>
                    </a:cubicBezTo>
                    <a:lnTo>
                      <a:pt x="283075" y="201734"/>
                    </a:lnTo>
                    <a:cubicBezTo>
                      <a:pt x="276685" y="201095"/>
                      <a:pt x="270934" y="197265"/>
                      <a:pt x="267739" y="191519"/>
                    </a:cubicBezTo>
                    <a:cubicBezTo>
                      <a:pt x="265822" y="187689"/>
                      <a:pt x="266460" y="182582"/>
                      <a:pt x="269655" y="180028"/>
                    </a:cubicBezTo>
                    <a:cubicBezTo>
                      <a:pt x="272850" y="176836"/>
                      <a:pt x="280518" y="154492"/>
                      <a:pt x="274767" y="141724"/>
                    </a:cubicBezTo>
                    <a:cubicBezTo>
                      <a:pt x="272212" y="135979"/>
                      <a:pt x="266460" y="132787"/>
                      <a:pt x="260071" y="133425"/>
                    </a:cubicBezTo>
                    <a:cubicBezTo>
                      <a:pt x="249208" y="133425"/>
                      <a:pt x="246013" y="137894"/>
                      <a:pt x="244735" y="141724"/>
                    </a:cubicBezTo>
                    <a:cubicBezTo>
                      <a:pt x="239623" y="153854"/>
                      <a:pt x="248569" y="176836"/>
                      <a:pt x="252403" y="180028"/>
                    </a:cubicBezTo>
                    <a:cubicBezTo>
                      <a:pt x="255597" y="183220"/>
                      <a:pt x="256237" y="187689"/>
                      <a:pt x="254320" y="191519"/>
                    </a:cubicBezTo>
                    <a:cubicBezTo>
                      <a:pt x="251125" y="197265"/>
                      <a:pt x="245374" y="201095"/>
                      <a:pt x="238984" y="201095"/>
                    </a:cubicBezTo>
                    <a:lnTo>
                      <a:pt x="228760" y="201734"/>
                    </a:lnTo>
                    <a:cubicBezTo>
                      <a:pt x="224926" y="201734"/>
                      <a:pt x="222370" y="199180"/>
                      <a:pt x="221731" y="195988"/>
                    </a:cubicBezTo>
                    <a:cubicBezTo>
                      <a:pt x="221731" y="195988"/>
                      <a:pt x="221731" y="195988"/>
                      <a:pt x="221731" y="195988"/>
                    </a:cubicBezTo>
                    <a:cubicBezTo>
                      <a:pt x="221731" y="192796"/>
                      <a:pt x="224287" y="189604"/>
                      <a:pt x="227482" y="188966"/>
                    </a:cubicBezTo>
                    <a:lnTo>
                      <a:pt x="237706" y="188327"/>
                    </a:lnTo>
                    <a:cubicBezTo>
                      <a:pt x="238984" y="188327"/>
                      <a:pt x="240901" y="187689"/>
                      <a:pt x="242179" y="186412"/>
                    </a:cubicBezTo>
                    <a:cubicBezTo>
                      <a:pt x="235789" y="177475"/>
                      <a:pt x="226843" y="153216"/>
                      <a:pt x="233872" y="136617"/>
                    </a:cubicBezTo>
                    <a:cubicBezTo>
                      <a:pt x="237067" y="128957"/>
                      <a:pt x="244096" y="120657"/>
                      <a:pt x="261349" y="120657"/>
                    </a:cubicBezTo>
                    <a:cubicBezTo>
                      <a:pt x="272850" y="120019"/>
                      <a:pt x="283713" y="126403"/>
                      <a:pt x="288186" y="137256"/>
                    </a:cubicBezTo>
                    <a:cubicBezTo>
                      <a:pt x="294576" y="153854"/>
                      <a:pt x="287547" y="178113"/>
                      <a:pt x="281796" y="187051"/>
                    </a:cubicBezTo>
                    <a:cubicBezTo>
                      <a:pt x="283075" y="188327"/>
                      <a:pt x="284352" y="188966"/>
                      <a:pt x="286270" y="188966"/>
                    </a:cubicBezTo>
                    <a:lnTo>
                      <a:pt x="296493" y="189604"/>
                    </a:lnTo>
                    <a:cubicBezTo>
                      <a:pt x="302244" y="190243"/>
                      <a:pt x="307356" y="192796"/>
                      <a:pt x="310551" y="197265"/>
                    </a:cubicBezTo>
                    <a:lnTo>
                      <a:pt x="316941" y="205564"/>
                    </a:lnTo>
                    <a:cubicBezTo>
                      <a:pt x="318858" y="208118"/>
                      <a:pt x="318219" y="212587"/>
                      <a:pt x="315663" y="214502"/>
                    </a:cubicBezTo>
                    <a:cubicBezTo>
                      <a:pt x="315663" y="214502"/>
                      <a:pt x="315663" y="214502"/>
                      <a:pt x="315663" y="214502"/>
                    </a:cubicBezTo>
                    <a:cubicBezTo>
                      <a:pt x="312468" y="215140"/>
                      <a:pt x="311190" y="215779"/>
                      <a:pt x="309912" y="215779"/>
                    </a:cubicBezTo>
                    <a:lnTo>
                      <a:pt x="309912" y="215779"/>
                    </a:lnTo>
                    <a:close/>
                  </a:path>
                </a:pathLst>
              </a:custGeom>
              <a:solidFill>
                <a:srgbClr val="FF5353"/>
              </a:solidFill>
              <a:ln w="6390" cap="flat">
                <a:noFill/>
                <a:prstDash val="solid"/>
                <a:miter/>
              </a:ln>
            </p:spPr>
            <p:txBody>
              <a:bodyPr rtlCol="0" anchor="ctr"/>
              <a:lstStyle/>
              <a:p>
                <a:endParaRPr lang="en-US"/>
              </a:p>
            </p:txBody>
          </p:sp>
          <p:sp>
            <p:nvSpPr>
              <p:cNvPr id="17" name="Rectangle 16">
                <a:extLst>
                  <a:ext uri="{FF2B5EF4-FFF2-40B4-BE49-F238E27FC236}">
                    <a16:creationId xmlns:a16="http://schemas.microsoft.com/office/drawing/2014/main" id="{7E53C48E-FC8B-B033-B6F3-0E9A3EEAE320}"/>
                  </a:ext>
                </a:extLst>
              </p:cNvPr>
              <p:cNvSpPr/>
              <p:nvPr/>
            </p:nvSpPr>
            <p:spPr bwMode="gray">
              <a:xfrm>
                <a:off x="1008190" y="3422778"/>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Business Development</a:t>
                </a:r>
              </a:p>
            </p:txBody>
          </p:sp>
          <p:grpSp>
            <p:nvGrpSpPr>
              <p:cNvPr id="25" name="Graphic 4">
                <a:extLst>
                  <a:ext uri="{FF2B5EF4-FFF2-40B4-BE49-F238E27FC236}">
                    <a16:creationId xmlns:a16="http://schemas.microsoft.com/office/drawing/2014/main" id="{9504987B-479E-D74A-1225-95A1232AB1EF}"/>
                  </a:ext>
                </a:extLst>
              </p:cNvPr>
              <p:cNvGrpSpPr/>
              <p:nvPr/>
            </p:nvGrpSpPr>
            <p:grpSpPr>
              <a:xfrm>
                <a:off x="706914" y="3462404"/>
                <a:ext cx="182880" cy="182880"/>
                <a:chOff x="2998797" y="1893013"/>
                <a:chExt cx="362309" cy="361971"/>
              </a:xfrm>
              <a:solidFill>
                <a:srgbClr val="FF5353"/>
              </a:solidFill>
            </p:grpSpPr>
            <p:sp>
              <p:nvSpPr>
                <p:cNvPr id="26" name="Graphic 4">
                  <a:extLst>
                    <a:ext uri="{FF2B5EF4-FFF2-40B4-BE49-F238E27FC236}">
                      <a16:creationId xmlns:a16="http://schemas.microsoft.com/office/drawing/2014/main" id="{0BEB0911-0EBB-70BC-7F12-CF8BF0AD9A77}"/>
                    </a:ext>
                  </a:extLst>
                </p:cNvPr>
                <p:cNvSpPr/>
                <p:nvPr/>
              </p:nvSpPr>
              <p:spPr>
                <a:xfrm>
                  <a:off x="3237142" y="1981112"/>
                  <a:ext cx="53675" cy="81076"/>
                </a:xfrm>
                <a:custGeom>
                  <a:avLst/>
                  <a:gdLst>
                    <a:gd name="connsiteX0" fmla="*/ 26838 w 53675"/>
                    <a:gd name="connsiteY0" fmla="*/ 0 h 81076"/>
                    <a:gd name="connsiteX1" fmla="*/ 0 w 53675"/>
                    <a:gd name="connsiteY1" fmla="*/ 26813 h 81076"/>
                    <a:gd name="connsiteX2" fmla="*/ 26838 w 53675"/>
                    <a:gd name="connsiteY2" fmla="*/ 81076 h 81076"/>
                    <a:gd name="connsiteX3" fmla="*/ 53675 w 53675"/>
                    <a:gd name="connsiteY3" fmla="*/ 26813 h 81076"/>
                    <a:gd name="connsiteX4" fmla="*/ 26838 w 53675"/>
                    <a:gd name="connsiteY4" fmla="*/ 0 h 8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 h="81076">
                      <a:moveTo>
                        <a:pt x="26838" y="0"/>
                      </a:moveTo>
                      <a:cubicBezTo>
                        <a:pt x="12141" y="0"/>
                        <a:pt x="0" y="12130"/>
                        <a:pt x="0" y="26813"/>
                      </a:cubicBezTo>
                      <a:cubicBezTo>
                        <a:pt x="0" y="37027"/>
                        <a:pt x="14697" y="63201"/>
                        <a:pt x="26838" y="81076"/>
                      </a:cubicBezTo>
                      <a:cubicBezTo>
                        <a:pt x="38979" y="62563"/>
                        <a:pt x="53675" y="37027"/>
                        <a:pt x="53675" y="26813"/>
                      </a:cubicBezTo>
                      <a:cubicBezTo>
                        <a:pt x="53675" y="12130"/>
                        <a:pt x="41534" y="0"/>
                        <a:pt x="26838" y="0"/>
                      </a:cubicBezTo>
                      <a:close/>
                    </a:path>
                  </a:pathLst>
                </a:custGeom>
                <a:grpFill/>
                <a:ln w="6390" cap="flat">
                  <a:noFill/>
                  <a:prstDash val="solid"/>
                  <a:miter/>
                </a:ln>
              </p:spPr>
              <p:txBody>
                <a:bodyPr rtlCol="0" anchor="ctr"/>
                <a:lstStyle/>
                <a:p>
                  <a:endParaRPr lang="en-US"/>
                </a:p>
              </p:txBody>
            </p:sp>
            <p:sp>
              <p:nvSpPr>
                <p:cNvPr id="27" name="Graphic 4">
                  <a:extLst>
                    <a:ext uri="{FF2B5EF4-FFF2-40B4-BE49-F238E27FC236}">
                      <a16:creationId xmlns:a16="http://schemas.microsoft.com/office/drawing/2014/main" id="{E397B621-5C50-5784-ED70-488B67865320}"/>
                    </a:ext>
                  </a:extLst>
                </p:cNvPr>
                <p:cNvSpPr/>
                <p:nvPr/>
              </p:nvSpPr>
              <p:spPr>
                <a:xfrm>
                  <a:off x="2998797" y="1893013"/>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10 w 362309"/>
                    <a:gd name="connsiteY3" fmla="*/ 180667 h 361971"/>
                    <a:gd name="connsiteX4" fmla="*/ 180835 w 362309"/>
                    <a:gd name="connsiteY4" fmla="*/ 0 h 361971"/>
                    <a:gd name="connsiteX5" fmla="*/ 180835 w 362309"/>
                    <a:gd name="connsiteY5" fmla="*/ 0 h 361971"/>
                    <a:gd name="connsiteX6" fmla="*/ 270294 w 362309"/>
                    <a:gd name="connsiteY6" fmla="*/ 184497 h 361971"/>
                    <a:gd name="connsiteX7" fmla="*/ 267100 w 362309"/>
                    <a:gd name="connsiteY7" fmla="*/ 187051 h 361971"/>
                    <a:gd name="connsiteX8" fmla="*/ 263905 w 362309"/>
                    <a:gd name="connsiteY8" fmla="*/ 188327 h 361971"/>
                    <a:gd name="connsiteX9" fmla="*/ 187225 w 362309"/>
                    <a:gd name="connsiteY9" fmla="*/ 188327 h 361971"/>
                    <a:gd name="connsiteX10" fmla="*/ 168695 w 362309"/>
                    <a:gd name="connsiteY10" fmla="*/ 204926 h 361971"/>
                    <a:gd name="connsiteX11" fmla="*/ 185308 w 362309"/>
                    <a:gd name="connsiteY11" fmla="*/ 223439 h 361971"/>
                    <a:gd name="connsiteX12" fmla="*/ 187225 w 362309"/>
                    <a:gd name="connsiteY12" fmla="*/ 223439 h 361971"/>
                    <a:gd name="connsiteX13" fmla="*/ 231316 w 362309"/>
                    <a:gd name="connsiteY13" fmla="*/ 223439 h 361971"/>
                    <a:gd name="connsiteX14" fmla="*/ 259431 w 362309"/>
                    <a:gd name="connsiteY14" fmla="*/ 259190 h 361971"/>
                    <a:gd name="connsiteX15" fmla="*/ 231316 w 362309"/>
                    <a:gd name="connsiteY15" fmla="*/ 287279 h 361971"/>
                    <a:gd name="connsiteX16" fmla="*/ 99044 w 362309"/>
                    <a:gd name="connsiteY16" fmla="*/ 287279 h 361971"/>
                    <a:gd name="connsiteX17" fmla="*/ 95210 w 362309"/>
                    <a:gd name="connsiteY17" fmla="*/ 286003 h 361971"/>
                    <a:gd name="connsiteX18" fmla="*/ 92015 w 362309"/>
                    <a:gd name="connsiteY18" fmla="*/ 283449 h 361971"/>
                    <a:gd name="connsiteX19" fmla="*/ 57509 w 362309"/>
                    <a:gd name="connsiteY19" fmla="*/ 213863 h 361971"/>
                    <a:gd name="connsiteX20" fmla="*/ 97127 w 362309"/>
                    <a:gd name="connsiteY20" fmla="*/ 174283 h 361971"/>
                    <a:gd name="connsiteX21" fmla="*/ 136745 w 362309"/>
                    <a:gd name="connsiteY21" fmla="*/ 213863 h 361971"/>
                    <a:gd name="connsiteX22" fmla="*/ 107990 w 362309"/>
                    <a:gd name="connsiteY22" fmla="*/ 273873 h 361971"/>
                    <a:gd name="connsiteX23" fmla="*/ 230677 w 362309"/>
                    <a:gd name="connsiteY23" fmla="*/ 273873 h 361971"/>
                    <a:gd name="connsiteX24" fmla="*/ 246652 w 362309"/>
                    <a:gd name="connsiteY24" fmla="*/ 252167 h 361971"/>
                    <a:gd name="connsiteX25" fmla="*/ 230677 w 362309"/>
                    <a:gd name="connsiteY25" fmla="*/ 236207 h 361971"/>
                    <a:gd name="connsiteX26" fmla="*/ 186586 w 362309"/>
                    <a:gd name="connsiteY26" fmla="*/ 236207 h 361971"/>
                    <a:gd name="connsiteX27" fmla="*/ 154637 w 362309"/>
                    <a:gd name="connsiteY27" fmla="*/ 207479 h 361971"/>
                    <a:gd name="connsiteX28" fmla="*/ 183391 w 362309"/>
                    <a:gd name="connsiteY28" fmla="*/ 175560 h 361971"/>
                    <a:gd name="connsiteX29" fmla="*/ 185947 w 362309"/>
                    <a:gd name="connsiteY29" fmla="*/ 175560 h 361971"/>
                    <a:gd name="connsiteX30" fmla="*/ 253681 w 362309"/>
                    <a:gd name="connsiteY30" fmla="*/ 175560 h 361971"/>
                    <a:gd name="connsiteX31" fmla="*/ 225565 w 362309"/>
                    <a:gd name="connsiteY31" fmla="*/ 115550 h 361971"/>
                    <a:gd name="connsiteX32" fmla="*/ 269016 w 362309"/>
                    <a:gd name="connsiteY32" fmla="*/ 79800 h 361971"/>
                    <a:gd name="connsiteX33" fmla="*/ 304800 w 362309"/>
                    <a:gd name="connsiteY33" fmla="*/ 116189 h 361971"/>
                    <a:gd name="connsiteX34" fmla="*/ 270294 w 362309"/>
                    <a:gd name="connsiteY34" fmla="*/ 184497 h 361971"/>
                    <a:gd name="connsiteX35" fmla="*/ 270294 w 362309"/>
                    <a:gd name="connsiteY35" fmla="*/ 184497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2309" h="361971">
                      <a:moveTo>
                        <a:pt x="180835" y="0"/>
                      </a:moveTo>
                      <a:cubicBezTo>
                        <a:pt x="80513" y="0"/>
                        <a:pt x="0" y="81077"/>
                        <a:pt x="0" y="181305"/>
                      </a:cubicBezTo>
                      <a:cubicBezTo>
                        <a:pt x="0" y="281534"/>
                        <a:pt x="81152" y="361972"/>
                        <a:pt x="181474" y="361972"/>
                      </a:cubicBezTo>
                      <a:cubicBezTo>
                        <a:pt x="281157" y="361972"/>
                        <a:pt x="362310" y="280895"/>
                        <a:pt x="362310" y="180667"/>
                      </a:cubicBezTo>
                      <a:cubicBezTo>
                        <a:pt x="362310" y="81077"/>
                        <a:pt x="281157" y="0"/>
                        <a:pt x="180835" y="0"/>
                      </a:cubicBezTo>
                      <a:cubicBezTo>
                        <a:pt x="180835" y="0"/>
                        <a:pt x="180835" y="0"/>
                        <a:pt x="180835" y="0"/>
                      </a:cubicBezTo>
                      <a:close/>
                      <a:moveTo>
                        <a:pt x="270294" y="184497"/>
                      </a:moveTo>
                      <a:cubicBezTo>
                        <a:pt x="269655" y="185774"/>
                        <a:pt x="268377" y="186412"/>
                        <a:pt x="267100" y="187051"/>
                      </a:cubicBezTo>
                      <a:cubicBezTo>
                        <a:pt x="265821" y="187689"/>
                        <a:pt x="265182" y="188327"/>
                        <a:pt x="263905" y="188327"/>
                      </a:cubicBezTo>
                      <a:lnTo>
                        <a:pt x="187225" y="188327"/>
                      </a:lnTo>
                      <a:cubicBezTo>
                        <a:pt x="177640" y="187689"/>
                        <a:pt x="169333" y="195350"/>
                        <a:pt x="168695" y="204926"/>
                      </a:cubicBezTo>
                      <a:cubicBezTo>
                        <a:pt x="168055" y="214502"/>
                        <a:pt x="175723" y="222801"/>
                        <a:pt x="185308" y="223439"/>
                      </a:cubicBezTo>
                      <a:cubicBezTo>
                        <a:pt x="185947" y="223439"/>
                        <a:pt x="186586" y="223439"/>
                        <a:pt x="187225" y="223439"/>
                      </a:cubicBezTo>
                      <a:lnTo>
                        <a:pt x="231316" y="223439"/>
                      </a:lnTo>
                      <a:cubicBezTo>
                        <a:pt x="248569" y="225355"/>
                        <a:pt x="261349" y="241315"/>
                        <a:pt x="259431" y="259190"/>
                      </a:cubicBezTo>
                      <a:cubicBezTo>
                        <a:pt x="257515" y="273873"/>
                        <a:pt x="246013" y="285364"/>
                        <a:pt x="231316" y="287279"/>
                      </a:cubicBezTo>
                      <a:lnTo>
                        <a:pt x="99044" y="287279"/>
                      </a:lnTo>
                      <a:cubicBezTo>
                        <a:pt x="97766" y="287279"/>
                        <a:pt x="96488" y="286641"/>
                        <a:pt x="95210" y="286003"/>
                      </a:cubicBezTo>
                      <a:cubicBezTo>
                        <a:pt x="93932" y="285364"/>
                        <a:pt x="92654" y="284726"/>
                        <a:pt x="92015" y="283449"/>
                      </a:cubicBezTo>
                      <a:cubicBezTo>
                        <a:pt x="88820" y="278342"/>
                        <a:pt x="57509" y="233654"/>
                        <a:pt x="57509" y="213863"/>
                      </a:cubicBezTo>
                      <a:cubicBezTo>
                        <a:pt x="57509" y="192158"/>
                        <a:pt x="75401" y="174283"/>
                        <a:pt x="97127" y="174283"/>
                      </a:cubicBezTo>
                      <a:cubicBezTo>
                        <a:pt x="118853" y="174283"/>
                        <a:pt x="136745" y="192158"/>
                        <a:pt x="136745" y="213863"/>
                      </a:cubicBezTo>
                      <a:cubicBezTo>
                        <a:pt x="136745" y="229185"/>
                        <a:pt x="118214" y="258551"/>
                        <a:pt x="107990" y="273873"/>
                      </a:cubicBezTo>
                      <a:lnTo>
                        <a:pt x="230677" y="273873"/>
                      </a:lnTo>
                      <a:cubicBezTo>
                        <a:pt x="240901" y="271958"/>
                        <a:pt x="248569" y="262382"/>
                        <a:pt x="246652" y="252167"/>
                      </a:cubicBezTo>
                      <a:cubicBezTo>
                        <a:pt x="245374" y="243868"/>
                        <a:pt x="238984" y="237484"/>
                        <a:pt x="230677" y="236207"/>
                      </a:cubicBezTo>
                      <a:lnTo>
                        <a:pt x="186586" y="236207"/>
                      </a:lnTo>
                      <a:cubicBezTo>
                        <a:pt x="169972" y="236846"/>
                        <a:pt x="155915" y="224078"/>
                        <a:pt x="154637" y="207479"/>
                      </a:cubicBezTo>
                      <a:cubicBezTo>
                        <a:pt x="153998" y="190881"/>
                        <a:pt x="166777" y="176836"/>
                        <a:pt x="183391" y="175560"/>
                      </a:cubicBezTo>
                      <a:cubicBezTo>
                        <a:pt x="184030" y="175560"/>
                        <a:pt x="185308" y="175560"/>
                        <a:pt x="185947" y="175560"/>
                      </a:cubicBezTo>
                      <a:lnTo>
                        <a:pt x="253681" y="175560"/>
                      </a:lnTo>
                      <a:cubicBezTo>
                        <a:pt x="243457" y="160238"/>
                        <a:pt x="225565" y="130872"/>
                        <a:pt x="225565" y="115550"/>
                      </a:cubicBezTo>
                      <a:cubicBezTo>
                        <a:pt x="227482" y="93845"/>
                        <a:pt x="247291" y="77246"/>
                        <a:pt x="269016" y="79800"/>
                      </a:cubicBezTo>
                      <a:cubicBezTo>
                        <a:pt x="288186" y="81715"/>
                        <a:pt x="303522" y="97037"/>
                        <a:pt x="304800" y="116189"/>
                      </a:cubicBezTo>
                      <a:cubicBezTo>
                        <a:pt x="304800" y="135341"/>
                        <a:pt x="273489" y="179390"/>
                        <a:pt x="270294" y="184497"/>
                      </a:cubicBezTo>
                      <a:lnTo>
                        <a:pt x="270294" y="184497"/>
                      </a:lnTo>
                      <a:close/>
                    </a:path>
                  </a:pathLst>
                </a:custGeom>
                <a:grpFill/>
                <a:ln w="6390" cap="flat">
                  <a:noFill/>
                  <a:prstDash val="solid"/>
                  <a:miter/>
                </a:ln>
              </p:spPr>
              <p:txBody>
                <a:bodyPr rtlCol="0" anchor="ctr"/>
                <a:lstStyle/>
                <a:p>
                  <a:endParaRPr lang="en-US"/>
                </a:p>
              </p:txBody>
            </p:sp>
            <p:sp>
              <p:nvSpPr>
                <p:cNvPr id="28" name="Graphic 4">
                  <a:extLst>
                    <a:ext uri="{FF2B5EF4-FFF2-40B4-BE49-F238E27FC236}">
                      <a16:creationId xmlns:a16="http://schemas.microsoft.com/office/drawing/2014/main" id="{26F1649D-0401-91A0-F006-8408DD7633BF}"/>
                    </a:ext>
                  </a:extLst>
                </p:cNvPr>
                <p:cNvSpPr/>
                <p:nvPr/>
              </p:nvSpPr>
              <p:spPr>
                <a:xfrm>
                  <a:off x="3069086" y="2079425"/>
                  <a:ext cx="53675" cy="81076"/>
                </a:xfrm>
                <a:custGeom>
                  <a:avLst/>
                  <a:gdLst>
                    <a:gd name="connsiteX0" fmla="*/ 53676 w 53675"/>
                    <a:gd name="connsiteY0" fmla="*/ 26813 h 81076"/>
                    <a:gd name="connsiteX1" fmla="*/ 26838 w 53675"/>
                    <a:gd name="connsiteY1" fmla="*/ 0 h 81076"/>
                    <a:gd name="connsiteX2" fmla="*/ 0 w 53675"/>
                    <a:gd name="connsiteY2" fmla="*/ 26813 h 81076"/>
                    <a:gd name="connsiteX3" fmla="*/ 0 w 53675"/>
                    <a:gd name="connsiteY3" fmla="*/ 26813 h 81076"/>
                    <a:gd name="connsiteX4" fmla="*/ 26838 w 53675"/>
                    <a:gd name="connsiteY4" fmla="*/ 81076 h 81076"/>
                    <a:gd name="connsiteX5" fmla="*/ 53676 w 53675"/>
                    <a:gd name="connsiteY5" fmla="*/ 26813 h 81076"/>
                    <a:gd name="connsiteX6" fmla="*/ 4473 w 53675"/>
                    <a:gd name="connsiteY6" fmla="*/ 28089 h 81076"/>
                    <a:gd name="connsiteX7" fmla="*/ 26199 w 53675"/>
                    <a:gd name="connsiteY7" fmla="*/ 6384 h 81076"/>
                    <a:gd name="connsiteX8" fmla="*/ 47925 w 53675"/>
                    <a:gd name="connsiteY8" fmla="*/ 28089 h 81076"/>
                    <a:gd name="connsiteX9" fmla="*/ 26199 w 53675"/>
                    <a:gd name="connsiteY9" fmla="*/ 49795 h 81076"/>
                    <a:gd name="connsiteX10" fmla="*/ 26199 w 53675"/>
                    <a:gd name="connsiteY10" fmla="*/ 49795 h 81076"/>
                    <a:gd name="connsiteX11" fmla="*/ 4473 w 53675"/>
                    <a:gd name="connsiteY11" fmla="*/ 28089 h 8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75" h="81076">
                      <a:moveTo>
                        <a:pt x="53676" y="26813"/>
                      </a:moveTo>
                      <a:cubicBezTo>
                        <a:pt x="53676" y="12130"/>
                        <a:pt x="41535" y="0"/>
                        <a:pt x="26838" y="0"/>
                      </a:cubicBezTo>
                      <a:cubicBezTo>
                        <a:pt x="12141" y="0"/>
                        <a:pt x="0" y="12130"/>
                        <a:pt x="0" y="26813"/>
                      </a:cubicBezTo>
                      <a:lnTo>
                        <a:pt x="0" y="26813"/>
                      </a:lnTo>
                      <a:cubicBezTo>
                        <a:pt x="0" y="37027"/>
                        <a:pt x="14697" y="63201"/>
                        <a:pt x="26838" y="81076"/>
                      </a:cubicBezTo>
                      <a:cubicBezTo>
                        <a:pt x="38979" y="63201"/>
                        <a:pt x="53676" y="37665"/>
                        <a:pt x="53676" y="26813"/>
                      </a:cubicBezTo>
                      <a:close/>
                      <a:moveTo>
                        <a:pt x="4473" y="28089"/>
                      </a:moveTo>
                      <a:cubicBezTo>
                        <a:pt x="4473" y="15960"/>
                        <a:pt x="14058" y="6384"/>
                        <a:pt x="26199" y="6384"/>
                      </a:cubicBezTo>
                      <a:cubicBezTo>
                        <a:pt x="38340" y="6384"/>
                        <a:pt x="47925" y="15960"/>
                        <a:pt x="47925" y="28089"/>
                      </a:cubicBezTo>
                      <a:cubicBezTo>
                        <a:pt x="47925" y="40219"/>
                        <a:pt x="38340" y="49795"/>
                        <a:pt x="26199" y="49795"/>
                      </a:cubicBezTo>
                      <a:cubicBezTo>
                        <a:pt x="26199" y="49795"/>
                        <a:pt x="26199" y="49795"/>
                        <a:pt x="26199" y="49795"/>
                      </a:cubicBezTo>
                      <a:cubicBezTo>
                        <a:pt x="14697" y="49795"/>
                        <a:pt x="5112" y="39581"/>
                        <a:pt x="4473" y="28089"/>
                      </a:cubicBezTo>
                      <a:close/>
                    </a:path>
                  </a:pathLst>
                </a:custGeom>
                <a:grpFill/>
                <a:ln w="6390" cap="flat">
                  <a:noFill/>
                  <a:prstDash val="solid"/>
                  <a:miter/>
                </a:ln>
              </p:spPr>
              <p:txBody>
                <a:bodyPr rtlCol="0" anchor="ctr"/>
                <a:lstStyle/>
                <a:p>
                  <a:endParaRPr lang="en-US"/>
                </a:p>
              </p:txBody>
            </p:sp>
            <p:sp>
              <p:nvSpPr>
                <p:cNvPr id="29" name="Graphic 4">
                  <a:extLst>
                    <a:ext uri="{FF2B5EF4-FFF2-40B4-BE49-F238E27FC236}">
                      <a16:creationId xmlns:a16="http://schemas.microsoft.com/office/drawing/2014/main" id="{359060A9-4E34-862E-EA6D-6BD75408BB52}"/>
                    </a:ext>
                  </a:extLst>
                </p:cNvPr>
                <p:cNvSpPr/>
                <p:nvPr/>
              </p:nvSpPr>
              <p:spPr>
                <a:xfrm>
                  <a:off x="3086978" y="2098577"/>
                  <a:ext cx="17891" cy="17875"/>
                </a:xfrm>
                <a:custGeom>
                  <a:avLst/>
                  <a:gdLst>
                    <a:gd name="connsiteX0" fmla="*/ 17892 w 17891"/>
                    <a:gd name="connsiteY0" fmla="*/ 8938 h 17875"/>
                    <a:gd name="connsiteX1" fmla="*/ 8946 w 17891"/>
                    <a:gd name="connsiteY1" fmla="*/ 0 h 17875"/>
                    <a:gd name="connsiteX2" fmla="*/ 0 w 17891"/>
                    <a:gd name="connsiteY2" fmla="*/ 8938 h 17875"/>
                    <a:gd name="connsiteX3" fmla="*/ 8946 w 17891"/>
                    <a:gd name="connsiteY3" fmla="*/ 17875 h 17875"/>
                    <a:gd name="connsiteX4" fmla="*/ 8946 w 17891"/>
                    <a:gd name="connsiteY4" fmla="*/ 17875 h 17875"/>
                    <a:gd name="connsiteX5" fmla="*/ 17892 w 17891"/>
                    <a:gd name="connsiteY5" fmla="*/ 8938 h 1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91" h="17875">
                      <a:moveTo>
                        <a:pt x="17892" y="8938"/>
                      </a:moveTo>
                      <a:cubicBezTo>
                        <a:pt x="17892" y="3830"/>
                        <a:pt x="14058" y="0"/>
                        <a:pt x="8946" y="0"/>
                      </a:cubicBezTo>
                      <a:cubicBezTo>
                        <a:pt x="3834" y="0"/>
                        <a:pt x="0" y="3830"/>
                        <a:pt x="0" y="8938"/>
                      </a:cubicBezTo>
                      <a:cubicBezTo>
                        <a:pt x="0" y="14045"/>
                        <a:pt x="3834" y="17875"/>
                        <a:pt x="8946" y="17875"/>
                      </a:cubicBezTo>
                      <a:cubicBezTo>
                        <a:pt x="8946" y="17875"/>
                        <a:pt x="8946" y="17875"/>
                        <a:pt x="8946" y="17875"/>
                      </a:cubicBezTo>
                      <a:cubicBezTo>
                        <a:pt x="13419" y="17875"/>
                        <a:pt x="17892" y="13406"/>
                        <a:pt x="17892" y="8938"/>
                      </a:cubicBezTo>
                      <a:close/>
                    </a:path>
                  </a:pathLst>
                </a:custGeom>
                <a:grpFill/>
                <a:ln w="6390" cap="flat">
                  <a:noFill/>
                  <a:prstDash val="solid"/>
                  <a:miter/>
                </a:ln>
              </p:spPr>
              <p:txBody>
                <a:bodyPr rtlCol="0" anchor="ctr"/>
                <a:lstStyle/>
                <a:p>
                  <a:endParaRPr lang="en-US"/>
                </a:p>
              </p:txBody>
            </p:sp>
          </p:grpSp>
          <p:sp>
            <p:nvSpPr>
              <p:cNvPr id="18" name="Rectangle 17">
                <a:extLst>
                  <a:ext uri="{FF2B5EF4-FFF2-40B4-BE49-F238E27FC236}">
                    <a16:creationId xmlns:a16="http://schemas.microsoft.com/office/drawing/2014/main" id="{46A55BE0-BECF-4F7F-3E9F-E4AED81C2B9D}"/>
                  </a:ext>
                </a:extLst>
              </p:cNvPr>
              <p:cNvSpPr/>
              <p:nvPr/>
            </p:nvSpPr>
            <p:spPr bwMode="gray">
              <a:xfrm>
                <a:off x="1008190" y="3694370"/>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Supply Chain &amp; Sourcing</a:t>
                </a:r>
              </a:p>
            </p:txBody>
          </p:sp>
          <p:grpSp>
            <p:nvGrpSpPr>
              <p:cNvPr id="30" name="Graphic 4">
                <a:extLst>
                  <a:ext uri="{FF2B5EF4-FFF2-40B4-BE49-F238E27FC236}">
                    <a16:creationId xmlns:a16="http://schemas.microsoft.com/office/drawing/2014/main" id="{9EEAAB04-C3C8-BE86-9622-8D361DFD8703}"/>
                  </a:ext>
                </a:extLst>
              </p:cNvPr>
              <p:cNvGrpSpPr>
                <a:grpSpLocks noChangeAspect="1"/>
              </p:cNvGrpSpPr>
              <p:nvPr/>
            </p:nvGrpSpPr>
            <p:grpSpPr>
              <a:xfrm>
                <a:off x="706743" y="3733996"/>
                <a:ext cx="183051" cy="182880"/>
                <a:chOff x="5099169" y="4793256"/>
                <a:chExt cx="362309" cy="361971"/>
              </a:xfrm>
              <a:solidFill>
                <a:srgbClr val="FF5353"/>
              </a:solidFill>
            </p:grpSpPr>
            <p:sp>
              <p:nvSpPr>
                <p:cNvPr id="31" name="Graphic 4">
                  <a:extLst>
                    <a:ext uri="{FF2B5EF4-FFF2-40B4-BE49-F238E27FC236}">
                      <a16:creationId xmlns:a16="http://schemas.microsoft.com/office/drawing/2014/main" id="{E236BED2-D506-0118-79A7-750B21C6FA56}"/>
                    </a:ext>
                  </a:extLst>
                </p:cNvPr>
                <p:cNvSpPr/>
                <p:nvPr/>
              </p:nvSpPr>
              <p:spPr>
                <a:xfrm>
                  <a:off x="5274893"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4" y="11491"/>
                        <a:pt x="0" y="8919"/>
                        <a:pt x="0" y="5746"/>
                      </a:cubicBezTo>
                      <a:cubicBezTo>
                        <a:pt x="0" y="2572"/>
                        <a:pt x="2574" y="0"/>
                        <a:pt x="5751" y="0"/>
                      </a:cubicBezTo>
                      <a:cubicBezTo>
                        <a:pt x="8927" y="0"/>
                        <a:pt x="11502" y="2572"/>
                        <a:pt x="11502" y="5746"/>
                      </a:cubicBezTo>
                      <a:close/>
                    </a:path>
                  </a:pathLst>
                </a:custGeom>
                <a:grpFill/>
                <a:ln w="6390" cap="flat">
                  <a:noFill/>
                  <a:prstDash val="solid"/>
                  <a:miter/>
                </a:ln>
              </p:spPr>
              <p:txBody>
                <a:bodyPr rtlCol="0" anchor="ctr"/>
                <a:lstStyle/>
                <a:p>
                  <a:endParaRPr lang="en-US"/>
                </a:p>
              </p:txBody>
            </p:sp>
            <p:sp>
              <p:nvSpPr>
                <p:cNvPr id="32" name="Graphic 4">
                  <a:extLst>
                    <a:ext uri="{FF2B5EF4-FFF2-40B4-BE49-F238E27FC236}">
                      <a16:creationId xmlns:a16="http://schemas.microsoft.com/office/drawing/2014/main" id="{E5F4D485-E380-45B0-68D7-B467824ABE22}"/>
                    </a:ext>
                  </a:extLst>
                </p:cNvPr>
                <p:cNvSpPr/>
                <p:nvPr/>
              </p:nvSpPr>
              <p:spPr>
                <a:xfrm>
                  <a:off x="5317705"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5" y="11491"/>
                        <a:pt x="0" y="8919"/>
                        <a:pt x="0" y="5746"/>
                      </a:cubicBezTo>
                      <a:cubicBezTo>
                        <a:pt x="0" y="2572"/>
                        <a:pt x="2575" y="0"/>
                        <a:pt x="5751" y="0"/>
                      </a:cubicBezTo>
                      <a:cubicBezTo>
                        <a:pt x="8927" y="0"/>
                        <a:pt x="11502" y="2572"/>
                        <a:pt x="11502" y="5746"/>
                      </a:cubicBezTo>
                      <a:close/>
                    </a:path>
                  </a:pathLst>
                </a:custGeom>
                <a:grpFill/>
                <a:ln w="6390" cap="flat">
                  <a:noFill/>
                  <a:prstDash val="solid"/>
                  <a:miter/>
                </a:ln>
              </p:spPr>
              <p:txBody>
                <a:bodyPr rtlCol="0" anchor="ctr"/>
                <a:lstStyle/>
                <a:p>
                  <a:endParaRPr lang="en-US"/>
                </a:p>
              </p:txBody>
            </p:sp>
            <p:sp>
              <p:nvSpPr>
                <p:cNvPr id="33" name="Graphic 4">
                  <a:extLst>
                    <a:ext uri="{FF2B5EF4-FFF2-40B4-BE49-F238E27FC236}">
                      <a16:creationId xmlns:a16="http://schemas.microsoft.com/office/drawing/2014/main" id="{C0FD7F9A-4902-A6E8-A795-60DD1216A23E}"/>
                    </a:ext>
                  </a:extLst>
                </p:cNvPr>
                <p:cNvSpPr/>
                <p:nvPr/>
              </p:nvSpPr>
              <p:spPr>
                <a:xfrm>
                  <a:off x="5232080"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4" y="11491"/>
                        <a:pt x="0" y="8919"/>
                        <a:pt x="0" y="5746"/>
                      </a:cubicBezTo>
                      <a:cubicBezTo>
                        <a:pt x="0" y="2572"/>
                        <a:pt x="2574" y="0"/>
                        <a:pt x="5751" y="0"/>
                      </a:cubicBezTo>
                      <a:cubicBezTo>
                        <a:pt x="8927" y="0"/>
                        <a:pt x="11502" y="2572"/>
                        <a:pt x="11502" y="5746"/>
                      </a:cubicBezTo>
                      <a:close/>
                    </a:path>
                  </a:pathLst>
                </a:custGeom>
                <a:grpFill/>
                <a:ln w="6390" cap="flat">
                  <a:noFill/>
                  <a:prstDash val="solid"/>
                  <a:miter/>
                </a:ln>
              </p:spPr>
              <p:txBody>
                <a:bodyPr rtlCol="0" anchor="ctr"/>
                <a:lstStyle/>
                <a:p>
                  <a:endParaRPr lang="en-US"/>
                </a:p>
              </p:txBody>
            </p:sp>
            <p:sp>
              <p:nvSpPr>
                <p:cNvPr id="34" name="Graphic 4">
                  <a:extLst>
                    <a:ext uri="{FF2B5EF4-FFF2-40B4-BE49-F238E27FC236}">
                      <a16:creationId xmlns:a16="http://schemas.microsoft.com/office/drawing/2014/main" id="{D848DE55-2BB9-2E4E-4DB2-CAFBE5327FD0}"/>
                    </a:ext>
                  </a:extLst>
                </p:cNvPr>
                <p:cNvSpPr/>
                <p:nvPr/>
              </p:nvSpPr>
              <p:spPr>
                <a:xfrm>
                  <a:off x="5189267"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5" y="11491"/>
                        <a:pt x="0" y="8919"/>
                        <a:pt x="0" y="5746"/>
                      </a:cubicBezTo>
                      <a:cubicBezTo>
                        <a:pt x="0" y="2572"/>
                        <a:pt x="2575" y="0"/>
                        <a:pt x="5751" y="0"/>
                      </a:cubicBezTo>
                      <a:cubicBezTo>
                        <a:pt x="8927" y="0"/>
                        <a:pt x="11502" y="2572"/>
                        <a:pt x="11502" y="5746"/>
                      </a:cubicBezTo>
                      <a:close/>
                    </a:path>
                  </a:pathLst>
                </a:custGeom>
                <a:grpFill/>
                <a:ln w="6390" cap="flat">
                  <a:noFill/>
                  <a:prstDash val="solid"/>
                  <a:miter/>
                </a:ln>
              </p:spPr>
              <p:txBody>
                <a:bodyPr rtlCol="0" anchor="ctr"/>
                <a:lstStyle/>
                <a:p>
                  <a:endParaRPr lang="en-US"/>
                </a:p>
              </p:txBody>
            </p:sp>
            <p:sp>
              <p:nvSpPr>
                <p:cNvPr id="35" name="Graphic 4">
                  <a:extLst>
                    <a:ext uri="{FF2B5EF4-FFF2-40B4-BE49-F238E27FC236}">
                      <a16:creationId xmlns:a16="http://schemas.microsoft.com/office/drawing/2014/main" id="{F50AD1A6-8BDF-38F6-F18A-00A9DCF9E970}"/>
                    </a:ext>
                  </a:extLst>
                </p:cNvPr>
                <p:cNvSpPr/>
                <p:nvPr/>
              </p:nvSpPr>
              <p:spPr>
                <a:xfrm>
                  <a:off x="5360518" y="5009574"/>
                  <a:ext cx="11501" cy="10951"/>
                </a:xfrm>
                <a:custGeom>
                  <a:avLst/>
                  <a:gdLst>
                    <a:gd name="connsiteX0" fmla="*/ 5751 w 11501"/>
                    <a:gd name="connsiteY0" fmla="*/ 98 h 10951"/>
                    <a:gd name="connsiteX1" fmla="*/ 0 w 11501"/>
                    <a:gd name="connsiteY1" fmla="*/ 5206 h 10951"/>
                    <a:gd name="connsiteX2" fmla="*/ 5112 w 11501"/>
                    <a:gd name="connsiteY2" fmla="*/ 10951 h 10951"/>
                    <a:gd name="connsiteX3" fmla="*/ 6390 w 11501"/>
                    <a:gd name="connsiteY3" fmla="*/ 10951 h 10951"/>
                    <a:gd name="connsiteX4" fmla="*/ 11502 w 11501"/>
                    <a:gd name="connsiteY4" fmla="*/ 5844 h 10951"/>
                    <a:gd name="connsiteX5" fmla="*/ 5751 w 11501"/>
                    <a:gd name="connsiteY5" fmla="*/ 98 h 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1" h="10951">
                      <a:moveTo>
                        <a:pt x="5751" y="98"/>
                      </a:moveTo>
                      <a:cubicBezTo>
                        <a:pt x="2556" y="-540"/>
                        <a:pt x="0" y="2014"/>
                        <a:pt x="0" y="5206"/>
                      </a:cubicBezTo>
                      <a:cubicBezTo>
                        <a:pt x="0" y="8398"/>
                        <a:pt x="1917" y="10951"/>
                        <a:pt x="5112" y="10951"/>
                      </a:cubicBezTo>
                      <a:cubicBezTo>
                        <a:pt x="5751" y="10951"/>
                        <a:pt x="5751" y="10951"/>
                        <a:pt x="6390" y="10951"/>
                      </a:cubicBezTo>
                      <a:cubicBezTo>
                        <a:pt x="9585" y="10951"/>
                        <a:pt x="11502" y="8398"/>
                        <a:pt x="11502" y="5844"/>
                      </a:cubicBezTo>
                      <a:cubicBezTo>
                        <a:pt x="10863" y="2652"/>
                        <a:pt x="8307" y="98"/>
                        <a:pt x="5751" y="98"/>
                      </a:cubicBezTo>
                      <a:close/>
                    </a:path>
                  </a:pathLst>
                </a:custGeom>
                <a:grpFill/>
                <a:ln w="6390" cap="flat">
                  <a:noFill/>
                  <a:prstDash val="solid"/>
                  <a:miter/>
                </a:ln>
              </p:spPr>
              <p:txBody>
                <a:bodyPr rtlCol="0" anchor="ctr"/>
                <a:lstStyle/>
                <a:p>
                  <a:endParaRPr lang="en-US"/>
                </a:p>
              </p:txBody>
            </p:sp>
            <p:sp>
              <p:nvSpPr>
                <p:cNvPr id="36" name="Graphic 4">
                  <a:extLst>
                    <a:ext uri="{FF2B5EF4-FFF2-40B4-BE49-F238E27FC236}">
                      <a16:creationId xmlns:a16="http://schemas.microsoft.com/office/drawing/2014/main" id="{3097601B-3137-7354-6976-633F612B913B}"/>
                    </a:ext>
                  </a:extLst>
                </p:cNvPr>
                <p:cNvSpPr/>
                <p:nvPr/>
              </p:nvSpPr>
              <p:spPr>
                <a:xfrm>
                  <a:off x="5199491" y="4911998"/>
                  <a:ext cx="58787" cy="58732"/>
                </a:xfrm>
                <a:custGeom>
                  <a:avLst/>
                  <a:gdLst>
                    <a:gd name="connsiteX0" fmla="*/ 0 w 58787"/>
                    <a:gd name="connsiteY0" fmla="*/ 0 h 58732"/>
                    <a:gd name="connsiteX1" fmla="*/ 58788 w 58787"/>
                    <a:gd name="connsiteY1" fmla="*/ 0 h 58732"/>
                    <a:gd name="connsiteX2" fmla="*/ 58788 w 58787"/>
                    <a:gd name="connsiteY2" fmla="*/ 58733 h 58732"/>
                    <a:gd name="connsiteX3" fmla="*/ 0 w 58787"/>
                    <a:gd name="connsiteY3" fmla="*/ 58733 h 58732"/>
                  </a:gdLst>
                  <a:ahLst/>
                  <a:cxnLst>
                    <a:cxn ang="0">
                      <a:pos x="connsiteX0" y="connsiteY0"/>
                    </a:cxn>
                    <a:cxn ang="0">
                      <a:pos x="connsiteX1" y="connsiteY1"/>
                    </a:cxn>
                    <a:cxn ang="0">
                      <a:pos x="connsiteX2" y="connsiteY2"/>
                    </a:cxn>
                    <a:cxn ang="0">
                      <a:pos x="connsiteX3" y="connsiteY3"/>
                    </a:cxn>
                  </a:cxnLst>
                  <a:rect l="l" t="t" r="r" b="b"/>
                  <a:pathLst>
                    <a:path w="58787" h="58732">
                      <a:moveTo>
                        <a:pt x="0" y="0"/>
                      </a:moveTo>
                      <a:lnTo>
                        <a:pt x="58788" y="0"/>
                      </a:lnTo>
                      <a:lnTo>
                        <a:pt x="58788" y="58733"/>
                      </a:lnTo>
                      <a:lnTo>
                        <a:pt x="0" y="58733"/>
                      </a:ln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CDA93964-9298-F6AA-6B73-17FE819C6DE5}"/>
                    </a:ext>
                  </a:extLst>
                </p:cNvPr>
                <p:cNvSpPr/>
                <p:nvPr/>
              </p:nvSpPr>
              <p:spPr>
                <a:xfrm>
                  <a:off x="5099169" y="4793256"/>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307356 w 362309"/>
                    <a:gd name="connsiteY7" fmla="*/ 233654 h 361971"/>
                    <a:gd name="connsiteX8" fmla="*/ 285630 w 362309"/>
                    <a:gd name="connsiteY8" fmla="*/ 255359 h 361971"/>
                    <a:gd name="connsiteX9" fmla="*/ 285630 w 362309"/>
                    <a:gd name="connsiteY9" fmla="*/ 255359 h 361971"/>
                    <a:gd name="connsiteX10" fmla="*/ 76679 w 362309"/>
                    <a:gd name="connsiteY10" fmla="*/ 255359 h 361971"/>
                    <a:gd name="connsiteX11" fmla="*/ 54953 w 362309"/>
                    <a:gd name="connsiteY11" fmla="*/ 233654 h 361971"/>
                    <a:gd name="connsiteX12" fmla="*/ 54953 w 362309"/>
                    <a:gd name="connsiteY12" fmla="*/ 233654 h 361971"/>
                    <a:gd name="connsiteX13" fmla="*/ 54953 w 362309"/>
                    <a:gd name="connsiteY13" fmla="*/ 210033 h 361971"/>
                    <a:gd name="connsiteX14" fmla="*/ 76679 w 362309"/>
                    <a:gd name="connsiteY14" fmla="*/ 187689 h 361971"/>
                    <a:gd name="connsiteX15" fmla="*/ 89459 w 362309"/>
                    <a:gd name="connsiteY15" fmla="*/ 187689 h 361971"/>
                    <a:gd name="connsiteX16" fmla="*/ 87542 w 362309"/>
                    <a:gd name="connsiteY16" fmla="*/ 183220 h 361971"/>
                    <a:gd name="connsiteX17" fmla="*/ 87542 w 362309"/>
                    <a:gd name="connsiteY17" fmla="*/ 111720 h 361971"/>
                    <a:gd name="connsiteX18" fmla="*/ 93932 w 362309"/>
                    <a:gd name="connsiteY18" fmla="*/ 105336 h 361971"/>
                    <a:gd name="connsiteX19" fmla="*/ 166138 w 362309"/>
                    <a:gd name="connsiteY19" fmla="*/ 105336 h 361971"/>
                    <a:gd name="connsiteX20" fmla="*/ 172528 w 362309"/>
                    <a:gd name="connsiteY20" fmla="*/ 111720 h 361971"/>
                    <a:gd name="connsiteX21" fmla="*/ 172528 w 362309"/>
                    <a:gd name="connsiteY21" fmla="*/ 183859 h 361971"/>
                    <a:gd name="connsiteX22" fmla="*/ 170611 w 362309"/>
                    <a:gd name="connsiteY22" fmla="*/ 188327 h 361971"/>
                    <a:gd name="connsiteX23" fmla="*/ 192976 w 362309"/>
                    <a:gd name="connsiteY23" fmla="*/ 188327 h 361971"/>
                    <a:gd name="connsiteX24" fmla="*/ 191059 w 362309"/>
                    <a:gd name="connsiteY24" fmla="*/ 183859 h 361971"/>
                    <a:gd name="connsiteX25" fmla="*/ 191059 w 362309"/>
                    <a:gd name="connsiteY25" fmla="*/ 112358 h 361971"/>
                    <a:gd name="connsiteX26" fmla="*/ 197449 w 362309"/>
                    <a:gd name="connsiteY26" fmla="*/ 105974 h 361971"/>
                    <a:gd name="connsiteX27" fmla="*/ 268377 w 362309"/>
                    <a:gd name="connsiteY27" fmla="*/ 105974 h 361971"/>
                    <a:gd name="connsiteX28" fmla="*/ 274767 w 362309"/>
                    <a:gd name="connsiteY28" fmla="*/ 112358 h 361971"/>
                    <a:gd name="connsiteX29" fmla="*/ 274767 w 362309"/>
                    <a:gd name="connsiteY29" fmla="*/ 183859 h 361971"/>
                    <a:gd name="connsiteX30" fmla="*/ 272850 w 362309"/>
                    <a:gd name="connsiteY30" fmla="*/ 188327 h 361971"/>
                    <a:gd name="connsiteX31" fmla="*/ 285630 w 362309"/>
                    <a:gd name="connsiteY31" fmla="*/ 188327 h 361971"/>
                    <a:gd name="connsiteX32" fmla="*/ 307356 w 362309"/>
                    <a:gd name="connsiteY32" fmla="*/ 210671 h 361971"/>
                    <a:gd name="connsiteX33" fmla="*/ 307356 w 362309"/>
                    <a:gd name="connsiteY33" fmla="*/ 23365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2309" h="361971">
                      <a:moveTo>
                        <a:pt x="181474" y="0"/>
                      </a:moveTo>
                      <a:cubicBezTo>
                        <a:pt x="81152" y="0"/>
                        <a:pt x="0" y="81077"/>
                        <a:pt x="0" y="180667"/>
                      </a:cubicBezTo>
                      <a:cubicBezTo>
                        <a:pt x="0" y="280257"/>
                        <a:pt x="81152" y="361972"/>
                        <a:pt x="180835" y="361972"/>
                      </a:cubicBezTo>
                      <a:cubicBezTo>
                        <a:pt x="280518" y="361972"/>
                        <a:pt x="362310" y="280895"/>
                        <a:pt x="362310" y="181305"/>
                      </a:cubicBezTo>
                      <a:cubicBezTo>
                        <a:pt x="362310" y="181305"/>
                        <a:pt x="362310" y="181305"/>
                        <a:pt x="362310" y="181305"/>
                      </a:cubicBezTo>
                      <a:cubicBezTo>
                        <a:pt x="362310" y="80438"/>
                        <a:pt x="281157" y="0"/>
                        <a:pt x="181474" y="0"/>
                      </a:cubicBezTo>
                      <a:cubicBezTo>
                        <a:pt x="181474" y="0"/>
                        <a:pt x="181474" y="0"/>
                        <a:pt x="181474" y="0"/>
                      </a:cubicBezTo>
                      <a:close/>
                      <a:moveTo>
                        <a:pt x="307356" y="233654"/>
                      </a:moveTo>
                      <a:cubicBezTo>
                        <a:pt x="307356" y="245783"/>
                        <a:pt x="297771" y="255359"/>
                        <a:pt x="285630" y="255359"/>
                      </a:cubicBezTo>
                      <a:lnTo>
                        <a:pt x="285630" y="255359"/>
                      </a:lnTo>
                      <a:lnTo>
                        <a:pt x="76679" y="255359"/>
                      </a:lnTo>
                      <a:cubicBezTo>
                        <a:pt x="64538" y="255359"/>
                        <a:pt x="54953" y="245783"/>
                        <a:pt x="54953" y="233654"/>
                      </a:cubicBezTo>
                      <a:lnTo>
                        <a:pt x="54953" y="233654"/>
                      </a:lnTo>
                      <a:lnTo>
                        <a:pt x="54953" y="210033"/>
                      </a:lnTo>
                      <a:cubicBezTo>
                        <a:pt x="54953" y="197903"/>
                        <a:pt x="64538" y="188327"/>
                        <a:pt x="76679" y="187689"/>
                      </a:cubicBezTo>
                      <a:lnTo>
                        <a:pt x="89459" y="187689"/>
                      </a:lnTo>
                      <a:cubicBezTo>
                        <a:pt x="88181" y="186412"/>
                        <a:pt x="87542" y="185135"/>
                        <a:pt x="87542" y="183220"/>
                      </a:cubicBezTo>
                      <a:lnTo>
                        <a:pt x="87542" y="111720"/>
                      </a:lnTo>
                      <a:cubicBezTo>
                        <a:pt x="87542" y="107889"/>
                        <a:pt x="90098" y="105336"/>
                        <a:pt x="93932" y="105336"/>
                      </a:cubicBezTo>
                      <a:lnTo>
                        <a:pt x="166138" y="105336"/>
                      </a:lnTo>
                      <a:cubicBezTo>
                        <a:pt x="169972" y="105336"/>
                        <a:pt x="172528" y="107889"/>
                        <a:pt x="172528" y="111720"/>
                      </a:cubicBezTo>
                      <a:lnTo>
                        <a:pt x="172528" y="183859"/>
                      </a:lnTo>
                      <a:cubicBezTo>
                        <a:pt x="172528" y="185774"/>
                        <a:pt x="171889" y="187051"/>
                        <a:pt x="170611" y="188327"/>
                      </a:cubicBezTo>
                      <a:lnTo>
                        <a:pt x="192976" y="188327"/>
                      </a:lnTo>
                      <a:cubicBezTo>
                        <a:pt x="191698" y="187051"/>
                        <a:pt x="191059" y="185774"/>
                        <a:pt x="191059" y="183859"/>
                      </a:cubicBezTo>
                      <a:lnTo>
                        <a:pt x="191059" y="112358"/>
                      </a:lnTo>
                      <a:cubicBezTo>
                        <a:pt x="191059" y="108528"/>
                        <a:pt x="193615" y="105974"/>
                        <a:pt x="197449" y="105974"/>
                      </a:cubicBezTo>
                      <a:lnTo>
                        <a:pt x="268377" y="105974"/>
                      </a:lnTo>
                      <a:cubicBezTo>
                        <a:pt x="272211" y="105974"/>
                        <a:pt x="274767" y="108528"/>
                        <a:pt x="274767" y="112358"/>
                      </a:cubicBezTo>
                      <a:lnTo>
                        <a:pt x="274767" y="183859"/>
                      </a:lnTo>
                      <a:cubicBezTo>
                        <a:pt x="274767" y="185774"/>
                        <a:pt x="274128" y="187051"/>
                        <a:pt x="272850" y="188327"/>
                      </a:cubicBezTo>
                      <a:lnTo>
                        <a:pt x="285630" y="188327"/>
                      </a:lnTo>
                      <a:cubicBezTo>
                        <a:pt x="297771" y="188327"/>
                        <a:pt x="307356" y="197903"/>
                        <a:pt x="307356" y="210671"/>
                      </a:cubicBezTo>
                      <a:lnTo>
                        <a:pt x="307356" y="233654"/>
                      </a:lnTo>
                      <a:close/>
                    </a:path>
                  </a:pathLst>
                </a:custGeom>
                <a:grpFill/>
                <a:ln w="6390"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C9D57267-38CC-02C6-4878-076BB2552E7F}"/>
                    </a:ext>
                  </a:extLst>
                </p:cNvPr>
                <p:cNvSpPr/>
                <p:nvPr/>
              </p:nvSpPr>
              <p:spPr>
                <a:xfrm>
                  <a:off x="5166902" y="4994352"/>
                  <a:ext cx="226273" cy="42134"/>
                </a:xfrm>
                <a:custGeom>
                  <a:avLst/>
                  <a:gdLst>
                    <a:gd name="connsiteX0" fmla="*/ 217897 w 226273"/>
                    <a:gd name="connsiteY0" fmla="*/ 0 h 42134"/>
                    <a:gd name="connsiteX1" fmla="*/ 8946 w 226273"/>
                    <a:gd name="connsiteY1" fmla="*/ 0 h 42134"/>
                    <a:gd name="connsiteX2" fmla="*/ 0 w 226273"/>
                    <a:gd name="connsiteY2" fmla="*/ 9576 h 42134"/>
                    <a:gd name="connsiteX3" fmla="*/ 0 w 226273"/>
                    <a:gd name="connsiteY3" fmla="*/ 33197 h 42134"/>
                    <a:gd name="connsiteX4" fmla="*/ 8946 w 226273"/>
                    <a:gd name="connsiteY4" fmla="*/ 42134 h 42134"/>
                    <a:gd name="connsiteX5" fmla="*/ 217258 w 226273"/>
                    <a:gd name="connsiteY5" fmla="*/ 42134 h 42134"/>
                    <a:gd name="connsiteX6" fmla="*/ 226204 w 226273"/>
                    <a:gd name="connsiteY6" fmla="*/ 33197 h 42134"/>
                    <a:gd name="connsiteX7" fmla="*/ 226204 w 226273"/>
                    <a:gd name="connsiteY7" fmla="*/ 33197 h 42134"/>
                    <a:gd name="connsiteX8" fmla="*/ 226204 w 226273"/>
                    <a:gd name="connsiteY8" fmla="*/ 9576 h 42134"/>
                    <a:gd name="connsiteX9" fmla="*/ 217897 w 226273"/>
                    <a:gd name="connsiteY9" fmla="*/ 0 h 42134"/>
                    <a:gd name="connsiteX10" fmla="*/ 217897 w 226273"/>
                    <a:gd name="connsiteY10" fmla="*/ 0 h 42134"/>
                    <a:gd name="connsiteX11" fmla="*/ 28116 w 226273"/>
                    <a:gd name="connsiteY11" fmla="*/ 38942 h 42134"/>
                    <a:gd name="connsiteX12" fmla="*/ 9585 w 226273"/>
                    <a:gd name="connsiteY12" fmla="*/ 20429 h 42134"/>
                    <a:gd name="connsiteX13" fmla="*/ 28116 w 226273"/>
                    <a:gd name="connsiteY13" fmla="*/ 1915 h 42134"/>
                    <a:gd name="connsiteX14" fmla="*/ 46647 w 226273"/>
                    <a:gd name="connsiteY14" fmla="*/ 20429 h 42134"/>
                    <a:gd name="connsiteX15" fmla="*/ 46647 w 226273"/>
                    <a:gd name="connsiteY15" fmla="*/ 20429 h 42134"/>
                    <a:gd name="connsiteX16" fmla="*/ 28116 w 226273"/>
                    <a:gd name="connsiteY16" fmla="*/ 38942 h 42134"/>
                    <a:gd name="connsiteX17" fmla="*/ 70929 w 226273"/>
                    <a:gd name="connsiteY17" fmla="*/ 38942 h 42134"/>
                    <a:gd name="connsiteX18" fmla="*/ 52398 w 226273"/>
                    <a:gd name="connsiteY18" fmla="*/ 20429 h 42134"/>
                    <a:gd name="connsiteX19" fmla="*/ 70929 w 226273"/>
                    <a:gd name="connsiteY19" fmla="*/ 1915 h 42134"/>
                    <a:gd name="connsiteX20" fmla="*/ 89459 w 226273"/>
                    <a:gd name="connsiteY20" fmla="*/ 20429 h 42134"/>
                    <a:gd name="connsiteX21" fmla="*/ 89459 w 226273"/>
                    <a:gd name="connsiteY21" fmla="*/ 20429 h 42134"/>
                    <a:gd name="connsiteX22" fmla="*/ 70929 w 226273"/>
                    <a:gd name="connsiteY22" fmla="*/ 38942 h 42134"/>
                    <a:gd name="connsiteX23" fmla="*/ 70929 w 226273"/>
                    <a:gd name="connsiteY23" fmla="*/ 38942 h 42134"/>
                    <a:gd name="connsiteX24" fmla="*/ 70929 w 226273"/>
                    <a:gd name="connsiteY24" fmla="*/ 38942 h 42134"/>
                    <a:gd name="connsiteX25" fmla="*/ 113741 w 226273"/>
                    <a:gd name="connsiteY25" fmla="*/ 38942 h 42134"/>
                    <a:gd name="connsiteX26" fmla="*/ 95210 w 226273"/>
                    <a:gd name="connsiteY26" fmla="*/ 20429 h 42134"/>
                    <a:gd name="connsiteX27" fmla="*/ 113741 w 226273"/>
                    <a:gd name="connsiteY27" fmla="*/ 1915 h 42134"/>
                    <a:gd name="connsiteX28" fmla="*/ 132272 w 226273"/>
                    <a:gd name="connsiteY28" fmla="*/ 20429 h 42134"/>
                    <a:gd name="connsiteX29" fmla="*/ 132272 w 226273"/>
                    <a:gd name="connsiteY29" fmla="*/ 20429 h 42134"/>
                    <a:gd name="connsiteX30" fmla="*/ 113741 w 226273"/>
                    <a:gd name="connsiteY30" fmla="*/ 38942 h 42134"/>
                    <a:gd name="connsiteX31" fmla="*/ 113741 w 226273"/>
                    <a:gd name="connsiteY31" fmla="*/ 38942 h 42134"/>
                    <a:gd name="connsiteX32" fmla="*/ 113741 w 226273"/>
                    <a:gd name="connsiteY32" fmla="*/ 38942 h 42134"/>
                    <a:gd name="connsiteX33" fmla="*/ 156553 w 226273"/>
                    <a:gd name="connsiteY33" fmla="*/ 38942 h 42134"/>
                    <a:gd name="connsiteX34" fmla="*/ 138023 w 226273"/>
                    <a:gd name="connsiteY34" fmla="*/ 21067 h 42134"/>
                    <a:gd name="connsiteX35" fmla="*/ 155915 w 226273"/>
                    <a:gd name="connsiteY35" fmla="*/ 2553 h 42134"/>
                    <a:gd name="connsiteX36" fmla="*/ 174446 w 226273"/>
                    <a:gd name="connsiteY36" fmla="*/ 20429 h 42134"/>
                    <a:gd name="connsiteX37" fmla="*/ 174446 w 226273"/>
                    <a:gd name="connsiteY37" fmla="*/ 20429 h 42134"/>
                    <a:gd name="connsiteX38" fmla="*/ 156553 w 226273"/>
                    <a:gd name="connsiteY38" fmla="*/ 38942 h 42134"/>
                    <a:gd name="connsiteX39" fmla="*/ 156553 w 226273"/>
                    <a:gd name="connsiteY39" fmla="*/ 38942 h 42134"/>
                    <a:gd name="connsiteX40" fmla="*/ 199366 w 226273"/>
                    <a:gd name="connsiteY40" fmla="*/ 38942 h 42134"/>
                    <a:gd name="connsiteX41" fmla="*/ 180836 w 226273"/>
                    <a:gd name="connsiteY41" fmla="*/ 21067 h 42134"/>
                    <a:gd name="connsiteX42" fmla="*/ 198727 w 226273"/>
                    <a:gd name="connsiteY42" fmla="*/ 2553 h 42134"/>
                    <a:gd name="connsiteX43" fmla="*/ 217258 w 226273"/>
                    <a:gd name="connsiteY43" fmla="*/ 20429 h 42134"/>
                    <a:gd name="connsiteX44" fmla="*/ 217258 w 226273"/>
                    <a:gd name="connsiteY44" fmla="*/ 21067 h 42134"/>
                    <a:gd name="connsiteX45" fmla="*/ 199366 w 226273"/>
                    <a:gd name="connsiteY45" fmla="*/ 38942 h 42134"/>
                    <a:gd name="connsiteX46" fmla="*/ 199366 w 226273"/>
                    <a:gd name="connsiteY46" fmla="*/ 38942 h 4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6273" h="42134">
                      <a:moveTo>
                        <a:pt x="217897" y="0"/>
                      </a:moveTo>
                      <a:lnTo>
                        <a:pt x="8946" y="0"/>
                      </a:lnTo>
                      <a:cubicBezTo>
                        <a:pt x="3834" y="0"/>
                        <a:pt x="0" y="4469"/>
                        <a:pt x="0" y="9576"/>
                      </a:cubicBezTo>
                      <a:lnTo>
                        <a:pt x="0" y="33197"/>
                      </a:lnTo>
                      <a:cubicBezTo>
                        <a:pt x="0" y="38304"/>
                        <a:pt x="3834" y="42134"/>
                        <a:pt x="8946" y="42134"/>
                      </a:cubicBezTo>
                      <a:lnTo>
                        <a:pt x="217258" y="42134"/>
                      </a:lnTo>
                      <a:cubicBezTo>
                        <a:pt x="222370" y="42134"/>
                        <a:pt x="226204" y="38304"/>
                        <a:pt x="226204" y="33197"/>
                      </a:cubicBezTo>
                      <a:lnTo>
                        <a:pt x="226204" y="33197"/>
                      </a:lnTo>
                      <a:lnTo>
                        <a:pt x="226204" y="9576"/>
                      </a:lnTo>
                      <a:cubicBezTo>
                        <a:pt x="226843" y="3830"/>
                        <a:pt x="223009" y="0"/>
                        <a:pt x="217897" y="0"/>
                      </a:cubicBezTo>
                      <a:cubicBezTo>
                        <a:pt x="217897" y="0"/>
                        <a:pt x="217897" y="0"/>
                        <a:pt x="217897" y="0"/>
                      </a:cubicBezTo>
                      <a:close/>
                      <a:moveTo>
                        <a:pt x="28116" y="38942"/>
                      </a:moveTo>
                      <a:cubicBezTo>
                        <a:pt x="17892" y="38942"/>
                        <a:pt x="9585" y="30643"/>
                        <a:pt x="9585" y="20429"/>
                      </a:cubicBezTo>
                      <a:cubicBezTo>
                        <a:pt x="9585" y="10214"/>
                        <a:pt x="17892" y="1915"/>
                        <a:pt x="28116" y="1915"/>
                      </a:cubicBezTo>
                      <a:cubicBezTo>
                        <a:pt x="38340" y="1915"/>
                        <a:pt x="46647" y="10214"/>
                        <a:pt x="46647" y="20429"/>
                      </a:cubicBezTo>
                      <a:cubicBezTo>
                        <a:pt x="46647" y="20429"/>
                        <a:pt x="46647" y="20429"/>
                        <a:pt x="46647" y="20429"/>
                      </a:cubicBezTo>
                      <a:cubicBezTo>
                        <a:pt x="46647" y="30643"/>
                        <a:pt x="38340" y="38942"/>
                        <a:pt x="28116" y="38942"/>
                      </a:cubicBezTo>
                      <a:close/>
                      <a:moveTo>
                        <a:pt x="70929" y="38942"/>
                      </a:moveTo>
                      <a:cubicBezTo>
                        <a:pt x="60704" y="38942"/>
                        <a:pt x="52398" y="30643"/>
                        <a:pt x="52398" y="20429"/>
                      </a:cubicBezTo>
                      <a:cubicBezTo>
                        <a:pt x="52398" y="10214"/>
                        <a:pt x="60704" y="1915"/>
                        <a:pt x="70929" y="1915"/>
                      </a:cubicBezTo>
                      <a:cubicBezTo>
                        <a:pt x="81152" y="1915"/>
                        <a:pt x="89459" y="10214"/>
                        <a:pt x="89459" y="20429"/>
                      </a:cubicBezTo>
                      <a:cubicBezTo>
                        <a:pt x="89459" y="20429"/>
                        <a:pt x="89459" y="20429"/>
                        <a:pt x="89459" y="20429"/>
                      </a:cubicBezTo>
                      <a:cubicBezTo>
                        <a:pt x="88820" y="30643"/>
                        <a:pt x="81152" y="38942"/>
                        <a:pt x="70929" y="38942"/>
                      </a:cubicBezTo>
                      <a:lnTo>
                        <a:pt x="70929" y="38942"/>
                      </a:lnTo>
                      <a:lnTo>
                        <a:pt x="70929" y="38942"/>
                      </a:lnTo>
                      <a:close/>
                      <a:moveTo>
                        <a:pt x="113741" y="38942"/>
                      </a:moveTo>
                      <a:cubicBezTo>
                        <a:pt x="103517" y="38942"/>
                        <a:pt x="95210" y="30643"/>
                        <a:pt x="95210" y="20429"/>
                      </a:cubicBezTo>
                      <a:cubicBezTo>
                        <a:pt x="95210" y="10214"/>
                        <a:pt x="103517" y="1915"/>
                        <a:pt x="113741" y="1915"/>
                      </a:cubicBezTo>
                      <a:cubicBezTo>
                        <a:pt x="123965" y="1915"/>
                        <a:pt x="132272" y="10214"/>
                        <a:pt x="132272" y="20429"/>
                      </a:cubicBezTo>
                      <a:cubicBezTo>
                        <a:pt x="132272" y="20429"/>
                        <a:pt x="132272" y="20429"/>
                        <a:pt x="132272" y="20429"/>
                      </a:cubicBezTo>
                      <a:cubicBezTo>
                        <a:pt x="131633" y="30643"/>
                        <a:pt x="123326" y="38942"/>
                        <a:pt x="113741" y="38942"/>
                      </a:cubicBezTo>
                      <a:lnTo>
                        <a:pt x="113741" y="38942"/>
                      </a:lnTo>
                      <a:lnTo>
                        <a:pt x="113741" y="38942"/>
                      </a:lnTo>
                      <a:close/>
                      <a:moveTo>
                        <a:pt x="156553" y="38942"/>
                      </a:moveTo>
                      <a:cubicBezTo>
                        <a:pt x="146330" y="38942"/>
                        <a:pt x="138023" y="30643"/>
                        <a:pt x="138023" y="21067"/>
                      </a:cubicBezTo>
                      <a:cubicBezTo>
                        <a:pt x="138023" y="10853"/>
                        <a:pt x="146330" y="2553"/>
                        <a:pt x="155915" y="2553"/>
                      </a:cubicBezTo>
                      <a:cubicBezTo>
                        <a:pt x="166138" y="2553"/>
                        <a:pt x="174446" y="10853"/>
                        <a:pt x="174446" y="20429"/>
                      </a:cubicBezTo>
                      <a:cubicBezTo>
                        <a:pt x="174446" y="20429"/>
                        <a:pt x="174446" y="20429"/>
                        <a:pt x="174446" y="20429"/>
                      </a:cubicBezTo>
                      <a:cubicBezTo>
                        <a:pt x="174446" y="30643"/>
                        <a:pt x="166138" y="38942"/>
                        <a:pt x="156553" y="38942"/>
                      </a:cubicBezTo>
                      <a:lnTo>
                        <a:pt x="156553" y="38942"/>
                      </a:lnTo>
                      <a:close/>
                      <a:moveTo>
                        <a:pt x="199366" y="38942"/>
                      </a:moveTo>
                      <a:cubicBezTo>
                        <a:pt x="189142" y="38942"/>
                        <a:pt x="180836" y="30643"/>
                        <a:pt x="180836" y="21067"/>
                      </a:cubicBezTo>
                      <a:cubicBezTo>
                        <a:pt x="180836" y="10853"/>
                        <a:pt x="189142" y="2553"/>
                        <a:pt x="198727" y="2553"/>
                      </a:cubicBezTo>
                      <a:cubicBezTo>
                        <a:pt x="208951" y="2553"/>
                        <a:pt x="217258" y="10853"/>
                        <a:pt x="217258" y="20429"/>
                      </a:cubicBezTo>
                      <a:cubicBezTo>
                        <a:pt x="217258" y="20429"/>
                        <a:pt x="217258" y="20429"/>
                        <a:pt x="217258" y="21067"/>
                      </a:cubicBezTo>
                      <a:cubicBezTo>
                        <a:pt x="217258" y="31281"/>
                        <a:pt x="208951" y="38942"/>
                        <a:pt x="199366" y="38942"/>
                      </a:cubicBezTo>
                      <a:lnTo>
                        <a:pt x="199366" y="38942"/>
                      </a:lnTo>
                      <a:close/>
                    </a:path>
                  </a:pathLst>
                </a:custGeom>
                <a:grpFill/>
                <a:ln w="6390" cap="flat">
                  <a:noFill/>
                  <a:prstDash val="solid"/>
                  <a:miter/>
                </a:ln>
              </p:spPr>
              <p:txBody>
                <a:bodyPr rtlCol="0" anchor="ctr"/>
                <a:lstStyle/>
                <a:p>
                  <a:endParaRPr lang="en-US"/>
                </a:p>
              </p:txBody>
            </p:sp>
            <p:sp>
              <p:nvSpPr>
                <p:cNvPr id="39" name="Graphic 4">
                  <a:extLst>
                    <a:ext uri="{FF2B5EF4-FFF2-40B4-BE49-F238E27FC236}">
                      <a16:creationId xmlns:a16="http://schemas.microsoft.com/office/drawing/2014/main" id="{E9E9E029-0568-0750-153B-A5B5824292DF}"/>
                    </a:ext>
                  </a:extLst>
                </p:cNvPr>
                <p:cNvSpPr/>
                <p:nvPr/>
              </p:nvSpPr>
              <p:spPr>
                <a:xfrm>
                  <a:off x="5302369" y="4911998"/>
                  <a:ext cx="58787" cy="58732"/>
                </a:xfrm>
                <a:custGeom>
                  <a:avLst/>
                  <a:gdLst>
                    <a:gd name="connsiteX0" fmla="*/ 0 w 58787"/>
                    <a:gd name="connsiteY0" fmla="*/ 0 h 58732"/>
                    <a:gd name="connsiteX1" fmla="*/ 58787 w 58787"/>
                    <a:gd name="connsiteY1" fmla="*/ 0 h 58732"/>
                    <a:gd name="connsiteX2" fmla="*/ 58787 w 58787"/>
                    <a:gd name="connsiteY2" fmla="*/ 58733 h 58732"/>
                    <a:gd name="connsiteX3" fmla="*/ 0 w 58787"/>
                    <a:gd name="connsiteY3" fmla="*/ 58733 h 58732"/>
                  </a:gdLst>
                  <a:ahLst/>
                  <a:cxnLst>
                    <a:cxn ang="0">
                      <a:pos x="connsiteX0" y="connsiteY0"/>
                    </a:cxn>
                    <a:cxn ang="0">
                      <a:pos x="connsiteX1" y="connsiteY1"/>
                    </a:cxn>
                    <a:cxn ang="0">
                      <a:pos x="connsiteX2" y="connsiteY2"/>
                    </a:cxn>
                    <a:cxn ang="0">
                      <a:pos x="connsiteX3" y="connsiteY3"/>
                    </a:cxn>
                  </a:cxnLst>
                  <a:rect l="l" t="t" r="r" b="b"/>
                  <a:pathLst>
                    <a:path w="58787" h="58732">
                      <a:moveTo>
                        <a:pt x="0" y="0"/>
                      </a:moveTo>
                      <a:lnTo>
                        <a:pt x="58787" y="0"/>
                      </a:lnTo>
                      <a:lnTo>
                        <a:pt x="58787" y="58733"/>
                      </a:lnTo>
                      <a:lnTo>
                        <a:pt x="0" y="58733"/>
                      </a:lnTo>
                      <a:close/>
                    </a:path>
                  </a:pathLst>
                </a:custGeom>
                <a:grpFill/>
                <a:ln w="6390" cap="flat">
                  <a:noFill/>
                  <a:prstDash val="solid"/>
                  <a:miter/>
                </a:ln>
              </p:spPr>
              <p:txBody>
                <a:bodyPr rtlCol="0" anchor="ctr"/>
                <a:lstStyle/>
                <a:p>
                  <a:endParaRPr lang="en-US"/>
                </a:p>
              </p:txBody>
            </p:sp>
          </p:grpSp>
          <p:sp>
            <p:nvSpPr>
              <p:cNvPr id="82" name="Rectangle 81">
                <a:extLst>
                  <a:ext uri="{FF2B5EF4-FFF2-40B4-BE49-F238E27FC236}">
                    <a16:creationId xmlns:a16="http://schemas.microsoft.com/office/drawing/2014/main" id="{6FB56FED-6A85-A056-1F02-6AF55951B920}"/>
                  </a:ext>
                </a:extLst>
              </p:cNvPr>
              <p:cNvSpPr/>
              <p:nvPr/>
            </p:nvSpPr>
            <p:spPr bwMode="gray">
              <a:xfrm>
                <a:off x="3457476" y="2607996"/>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Risk Management</a:t>
                </a:r>
              </a:p>
            </p:txBody>
          </p:sp>
          <p:sp>
            <p:nvSpPr>
              <p:cNvPr id="84" name="Rectangle 83">
                <a:extLst>
                  <a:ext uri="{FF2B5EF4-FFF2-40B4-BE49-F238E27FC236}">
                    <a16:creationId xmlns:a16="http://schemas.microsoft.com/office/drawing/2014/main" id="{6E3D8C01-9B34-BC6A-CA94-02A64E197513}"/>
                  </a:ext>
                </a:extLst>
              </p:cNvPr>
              <p:cNvSpPr/>
              <p:nvPr/>
            </p:nvSpPr>
            <p:spPr bwMode="gray">
              <a:xfrm>
                <a:off x="3457476" y="2879590"/>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Technology Strategy</a:t>
                </a:r>
              </a:p>
            </p:txBody>
          </p:sp>
          <p:sp>
            <p:nvSpPr>
              <p:cNvPr id="86" name="Rectangle 85">
                <a:extLst>
                  <a:ext uri="{FF2B5EF4-FFF2-40B4-BE49-F238E27FC236}">
                    <a16:creationId xmlns:a16="http://schemas.microsoft.com/office/drawing/2014/main" id="{5E179AA5-3DE9-B1F9-6C17-1F97FA31EB46}"/>
                  </a:ext>
                </a:extLst>
              </p:cNvPr>
              <p:cNvSpPr/>
              <p:nvPr/>
            </p:nvSpPr>
            <p:spPr bwMode="gray">
              <a:xfrm>
                <a:off x="3457476" y="3151184"/>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Workforce</a:t>
                </a:r>
              </a:p>
            </p:txBody>
          </p:sp>
          <p:sp>
            <p:nvSpPr>
              <p:cNvPr id="88" name="Rectangle 87">
                <a:extLst>
                  <a:ext uri="{FF2B5EF4-FFF2-40B4-BE49-F238E27FC236}">
                    <a16:creationId xmlns:a16="http://schemas.microsoft.com/office/drawing/2014/main" id="{1DBBCDA1-D5CD-2C75-EA94-9CAC1DA5AAFC}"/>
                  </a:ext>
                </a:extLst>
              </p:cNvPr>
              <p:cNvSpPr/>
              <p:nvPr/>
            </p:nvSpPr>
            <p:spPr bwMode="gray">
              <a:xfrm>
                <a:off x="3457476" y="3422778"/>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Cyber &amp; Physical Security</a:t>
                </a:r>
              </a:p>
            </p:txBody>
          </p:sp>
          <p:sp>
            <p:nvSpPr>
              <p:cNvPr id="90" name="Rectangle 89">
                <a:extLst>
                  <a:ext uri="{FF2B5EF4-FFF2-40B4-BE49-F238E27FC236}">
                    <a16:creationId xmlns:a16="http://schemas.microsoft.com/office/drawing/2014/main" id="{AD8975FA-4876-D4D9-573C-7C100A6C5686}"/>
                  </a:ext>
                </a:extLst>
              </p:cNvPr>
              <p:cNvSpPr/>
              <p:nvPr/>
            </p:nvSpPr>
            <p:spPr bwMode="gray">
              <a:xfrm>
                <a:off x="3457476" y="3694370"/>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Cost Optimization</a:t>
                </a:r>
              </a:p>
            </p:txBody>
          </p:sp>
          <p:grpSp>
            <p:nvGrpSpPr>
              <p:cNvPr id="214" name="Graphic 4">
                <a:extLst>
                  <a:ext uri="{FF2B5EF4-FFF2-40B4-BE49-F238E27FC236}">
                    <a16:creationId xmlns:a16="http://schemas.microsoft.com/office/drawing/2014/main" id="{F540C4C8-EDE9-AF62-EE17-A89012A56E2D}"/>
                  </a:ext>
                </a:extLst>
              </p:cNvPr>
              <p:cNvGrpSpPr>
                <a:grpSpLocks noChangeAspect="1"/>
              </p:cNvGrpSpPr>
              <p:nvPr/>
            </p:nvGrpSpPr>
            <p:grpSpPr>
              <a:xfrm>
                <a:off x="3162837" y="2640083"/>
                <a:ext cx="183051" cy="182880"/>
                <a:chOff x="4045469" y="1402723"/>
                <a:chExt cx="362309" cy="361971"/>
              </a:xfrm>
              <a:solidFill>
                <a:srgbClr val="FF5353"/>
              </a:solidFill>
            </p:grpSpPr>
            <p:sp>
              <p:nvSpPr>
                <p:cNvPr id="215" name="Graphic 4">
                  <a:extLst>
                    <a:ext uri="{FF2B5EF4-FFF2-40B4-BE49-F238E27FC236}">
                      <a16:creationId xmlns:a16="http://schemas.microsoft.com/office/drawing/2014/main" id="{DA1A9656-FD76-D0AF-F649-72BCFF1A489B}"/>
                    </a:ext>
                  </a:extLst>
                </p:cNvPr>
                <p:cNvSpPr/>
                <p:nvPr/>
              </p:nvSpPr>
              <p:spPr>
                <a:xfrm>
                  <a:off x="4243557" y="1599988"/>
                  <a:ext cx="33227" cy="33196"/>
                </a:xfrm>
                <a:custGeom>
                  <a:avLst/>
                  <a:gdLst>
                    <a:gd name="connsiteX0" fmla="*/ 0 w 33227"/>
                    <a:gd name="connsiteY0" fmla="*/ 9576 h 33196"/>
                    <a:gd name="connsiteX1" fmla="*/ 14058 w 33227"/>
                    <a:gd name="connsiteY1" fmla="*/ 33197 h 33196"/>
                    <a:gd name="connsiteX2" fmla="*/ 33228 w 33227"/>
                    <a:gd name="connsiteY2" fmla="*/ 0 h 33196"/>
                    <a:gd name="connsiteX3" fmla="*/ 5751 w 33227"/>
                    <a:gd name="connsiteY3" fmla="*/ 0 h 33196"/>
                    <a:gd name="connsiteX4" fmla="*/ 0 w 33227"/>
                    <a:gd name="connsiteY4" fmla="*/ 9576 h 3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7" h="33196">
                      <a:moveTo>
                        <a:pt x="0" y="9576"/>
                      </a:moveTo>
                      <a:lnTo>
                        <a:pt x="14058" y="33197"/>
                      </a:lnTo>
                      <a:cubicBezTo>
                        <a:pt x="24921" y="24897"/>
                        <a:pt x="31311" y="13406"/>
                        <a:pt x="33228" y="0"/>
                      </a:cubicBezTo>
                      <a:lnTo>
                        <a:pt x="5751" y="0"/>
                      </a:lnTo>
                      <a:cubicBezTo>
                        <a:pt x="4473" y="3830"/>
                        <a:pt x="2556" y="7022"/>
                        <a:pt x="0" y="9576"/>
                      </a:cubicBezTo>
                      <a:close/>
                    </a:path>
                  </a:pathLst>
                </a:custGeom>
                <a:grpFill/>
                <a:ln w="6390" cap="flat">
                  <a:noFill/>
                  <a:prstDash val="solid"/>
                  <a:miter/>
                </a:ln>
              </p:spPr>
              <p:txBody>
                <a:bodyPr rtlCol="0" anchor="ctr"/>
                <a:lstStyle/>
                <a:p>
                  <a:endParaRPr lang="en-US"/>
                </a:p>
              </p:txBody>
            </p:sp>
            <p:sp>
              <p:nvSpPr>
                <p:cNvPr id="216" name="Graphic 4">
                  <a:extLst>
                    <a:ext uri="{FF2B5EF4-FFF2-40B4-BE49-F238E27FC236}">
                      <a16:creationId xmlns:a16="http://schemas.microsoft.com/office/drawing/2014/main" id="{779FAF18-9F82-DBAB-0553-186D31F54348}"/>
                    </a:ext>
                  </a:extLst>
                </p:cNvPr>
                <p:cNvSpPr/>
                <p:nvPr/>
              </p:nvSpPr>
              <p:spPr>
                <a:xfrm>
                  <a:off x="4207773" y="1544447"/>
                  <a:ext cx="38339" cy="27451"/>
                </a:xfrm>
                <a:custGeom>
                  <a:avLst/>
                  <a:gdLst>
                    <a:gd name="connsiteX0" fmla="*/ 38340 w 38339"/>
                    <a:gd name="connsiteY0" fmla="*/ 3830 h 27451"/>
                    <a:gd name="connsiteX1" fmla="*/ 0 w 38339"/>
                    <a:gd name="connsiteY1" fmla="*/ 3830 h 27451"/>
                    <a:gd name="connsiteX2" fmla="*/ 13419 w 38339"/>
                    <a:gd name="connsiteY2" fmla="*/ 27451 h 27451"/>
                    <a:gd name="connsiteX3" fmla="*/ 24282 w 38339"/>
                    <a:gd name="connsiteY3" fmla="*/ 27451 h 27451"/>
                    <a:gd name="connsiteX4" fmla="*/ 38340 w 38339"/>
                    <a:gd name="connsiteY4" fmla="*/ 3830 h 2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 h="27451">
                      <a:moveTo>
                        <a:pt x="38340" y="3830"/>
                      </a:moveTo>
                      <a:cubicBezTo>
                        <a:pt x="26199" y="-1277"/>
                        <a:pt x="12141" y="-1277"/>
                        <a:pt x="0" y="3830"/>
                      </a:cubicBezTo>
                      <a:lnTo>
                        <a:pt x="13419" y="27451"/>
                      </a:lnTo>
                      <a:cubicBezTo>
                        <a:pt x="17253" y="26813"/>
                        <a:pt x="21087" y="26813"/>
                        <a:pt x="24282" y="27451"/>
                      </a:cubicBezTo>
                      <a:lnTo>
                        <a:pt x="38340" y="3830"/>
                      </a:lnTo>
                      <a:close/>
                    </a:path>
                  </a:pathLst>
                </a:custGeom>
                <a:grpFill/>
                <a:ln w="6390" cap="flat">
                  <a:noFill/>
                  <a:prstDash val="solid"/>
                  <a:miter/>
                </a:ln>
              </p:spPr>
              <p:txBody>
                <a:bodyPr rtlCol="0" anchor="ctr"/>
                <a:lstStyle/>
                <a:p>
                  <a:endParaRPr lang="en-US"/>
                </a:p>
              </p:txBody>
            </p:sp>
            <p:sp>
              <p:nvSpPr>
                <p:cNvPr id="217" name="Graphic 4">
                  <a:extLst>
                    <a:ext uri="{FF2B5EF4-FFF2-40B4-BE49-F238E27FC236}">
                      <a16:creationId xmlns:a16="http://schemas.microsoft.com/office/drawing/2014/main" id="{9DCD435A-F67D-DADB-4625-879FDE281276}"/>
                    </a:ext>
                  </a:extLst>
                </p:cNvPr>
                <p:cNvSpPr/>
                <p:nvPr/>
              </p:nvSpPr>
              <p:spPr>
                <a:xfrm>
                  <a:off x="4126142" y="1483161"/>
                  <a:ext cx="201123" cy="174282"/>
                </a:xfrm>
                <a:custGeom>
                  <a:avLst/>
                  <a:gdLst>
                    <a:gd name="connsiteX0" fmla="*/ 104635 w 201123"/>
                    <a:gd name="connsiteY0" fmla="*/ 2554 h 174282"/>
                    <a:gd name="connsiteX1" fmla="*/ 100162 w 201123"/>
                    <a:gd name="connsiteY1" fmla="*/ 0 h 174282"/>
                    <a:gd name="connsiteX2" fmla="*/ 100162 w 201123"/>
                    <a:gd name="connsiteY2" fmla="*/ 0 h 174282"/>
                    <a:gd name="connsiteX3" fmla="*/ 95689 w 201123"/>
                    <a:gd name="connsiteY3" fmla="*/ 2554 h 174282"/>
                    <a:gd name="connsiteX4" fmla="*/ 479 w 201123"/>
                    <a:gd name="connsiteY4" fmla="*/ 166622 h 174282"/>
                    <a:gd name="connsiteX5" fmla="*/ 479 w 201123"/>
                    <a:gd name="connsiteY5" fmla="*/ 171729 h 174282"/>
                    <a:gd name="connsiteX6" fmla="*/ 4952 w 201123"/>
                    <a:gd name="connsiteY6" fmla="*/ 174283 h 174282"/>
                    <a:gd name="connsiteX7" fmla="*/ 196011 w 201123"/>
                    <a:gd name="connsiteY7" fmla="*/ 174283 h 174282"/>
                    <a:gd name="connsiteX8" fmla="*/ 201123 w 201123"/>
                    <a:gd name="connsiteY8" fmla="*/ 169176 h 174282"/>
                    <a:gd name="connsiteX9" fmla="*/ 200484 w 201123"/>
                    <a:gd name="connsiteY9" fmla="*/ 166622 h 174282"/>
                    <a:gd name="connsiteX10" fmla="*/ 104635 w 201123"/>
                    <a:gd name="connsiteY10" fmla="*/ 2554 h 174282"/>
                    <a:gd name="connsiteX11" fmla="*/ 98245 w 201123"/>
                    <a:gd name="connsiteY11" fmla="*/ 128318 h 174282"/>
                    <a:gd name="connsiteX12" fmla="*/ 78436 w 201123"/>
                    <a:gd name="connsiteY12" fmla="*/ 162792 h 174282"/>
                    <a:gd name="connsiteX13" fmla="*/ 74603 w 201123"/>
                    <a:gd name="connsiteY13" fmla="*/ 165984 h 174282"/>
                    <a:gd name="connsiteX14" fmla="*/ 72685 w 201123"/>
                    <a:gd name="connsiteY14" fmla="*/ 165984 h 174282"/>
                    <a:gd name="connsiteX15" fmla="*/ 69490 w 201123"/>
                    <a:gd name="connsiteY15" fmla="*/ 165345 h 174282"/>
                    <a:gd name="connsiteX16" fmla="*/ 38180 w 201123"/>
                    <a:gd name="connsiteY16" fmla="*/ 111081 h 174282"/>
                    <a:gd name="connsiteX17" fmla="*/ 44570 w 201123"/>
                    <a:gd name="connsiteY17" fmla="*/ 104697 h 174282"/>
                    <a:gd name="connsiteX18" fmla="*/ 84188 w 201123"/>
                    <a:gd name="connsiteY18" fmla="*/ 104697 h 174282"/>
                    <a:gd name="connsiteX19" fmla="*/ 90577 w 201123"/>
                    <a:gd name="connsiteY19" fmla="*/ 111081 h 174282"/>
                    <a:gd name="connsiteX20" fmla="*/ 95689 w 201123"/>
                    <a:gd name="connsiteY20" fmla="*/ 120019 h 174282"/>
                    <a:gd name="connsiteX21" fmla="*/ 98245 w 201123"/>
                    <a:gd name="connsiteY21" fmla="*/ 128318 h 174282"/>
                    <a:gd name="connsiteX22" fmla="*/ 98245 w 201123"/>
                    <a:gd name="connsiteY22" fmla="*/ 128318 h 174282"/>
                    <a:gd name="connsiteX23" fmla="*/ 95689 w 201123"/>
                    <a:gd name="connsiteY23" fmla="*/ 102144 h 174282"/>
                    <a:gd name="connsiteX24" fmla="*/ 90577 w 201123"/>
                    <a:gd name="connsiteY24" fmla="*/ 102782 h 174282"/>
                    <a:gd name="connsiteX25" fmla="*/ 86743 w 201123"/>
                    <a:gd name="connsiteY25" fmla="*/ 99590 h 174282"/>
                    <a:gd name="connsiteX26" fmla="*/ 66935 w 201123"/>
                    <a:gd name="connsiteY26" fmla="*/ 65117 h 174282"/>
                    <a:gd name="connsiteX27" fmla="*/ 69490 w 201123"/>
                    <a:gd name="connsiteY27" fmla="*/ 56179 h 174282"/>
                    <a:gd name="connsiteX28" fmla="*/ 69490 w 201123"/>
                    <a:gd name="connsiteY28" fmla="*/ 56179 h 174282"/>
                    <a:gd name="connsiteX29" fmla="*/ 132112 w 201123"/>
                    <a:gd name="connsiteY29" fmla="*/ 56179 h 174282"/>
                    <a:gd name="connsiteX30" fmla="*/ 134668 w 201123"/>
                    <a:gd name="connsiteY30" fmla="*/ 65117 h 174282"/>
                    <a:gd name="connsiteX31" fmla="*/ 134668 w 201123"/>
                    <a:gd name="connsiteY31" fmla="*/ 65117 h 174282"/>
                    <a:gd name="connsiteX32" fmla="*/ 114859 w 201123"/>
                    <a:gd name="connsiteY32" fmla="*/ 99590 h 174282"/>
                    <a:gd name="connsiteX33" fmla="*/ 111025 w 201123"/>
                    <a:gd name="connsiteY33" fmla="*/ 102782 h 174282"/>
                    <a:gd name="connsiteX34" fmla="*/ 109108 w 201123"/>
                    <a:gd name="connsiteY34" fmla="*/ 102782 h 174282"/>
                    <a:gd name="connsiteX35" fmla="*/ 105913 w 201123"/>
                    <a:gd name="connsiteY35" fmla="*/ 102144 h 174282"/>
                    <a:gd name="connsiteX36" fmla="*/ 95689 w 201123"/>
                    <a:gd name="connsiteY36" fmla="*/ 102144 h 174282"/>
                    <a:gd name="connsiteX37" fmla="*/ 132112 w 201123"/>
                    <a:gd name="connsiteY37" fmla="*/ 164707 h 174282"/>
                    <a:gd name="connsiteX38" fmla="*/ 128917 w 201123"/>
                    <a:gd name="connsiteY38" fmla="*/ 165345 h 174282"/>
                    <a:gd name="connsiteX39" fmla="*/ 127000 w 201123"/>
                    <a:gd name="connsiteY39" fmla="*/ 165345 h 174282"/>
                    <a:gd name="connsiteX40" fmla="*/ 123166 w 201123"/>
                    <a:gd name="connsiteY40" fmla="*/ 162153 h 174282"/>
                    <a:gd name="connsiteX41" fmla="*/ 103357 w 201123"/>
                    <a:gd name="connsiteY41" fmla="*/ 127680 h 174282"/>
                    <a:gd name="connsiteX42" fmla="*/ 105913 w 201123"/>
                    <a:gd name="connsiteY42" fmla="*/ 118742 h 174282"/>
                    <a:gd name="connsiteX43" fmla="*/ 105913 w 201123"/>
                    <a:gd name="connsiteY43" fmla="*/ 118742 h 174282"/>
                    <a:gd name="connsiteX44" fmla="*/ 111025 w 201123"/>
                    <a:gd name="connsiteY44" fmla="*/ 109804 h 174282"/>
                    <a:gd name="connsiteX45" fmla="*/ 117415 w 201123"/>
                    <a:gd name="connsiteY45" fmla="*/ 103420 h 174282"/>
                    <a:gd name="connsiteX46" fmla="*/ 157033 w 201123"/>
                    <a:gd name="connsiteY46" fmla="*/ 103420 h 174282"/>
                    <a:gd name="connsiteX47" fmla="*/ 163423 w 201123"/>
                    <a:gd name="connsiteY47" fmla="*/ 109804 h 174282"/>
                    <a:gd name="connsiteX48" fmla="*/ 132112 w 201123"/>
                    <a:gd name="connsiteY48" fmla="*/ 164707 h 17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1123" h="174282">
                      <a:moveTo>
                        <a:pt x="104635" y="2554"/>
                      </a:moveTo>
                      <a:cubicBezTo>
                        <a:pt x="103996" y="1277"/>
                        <a:pt x="102079" y="0"/>
                        <a:pt x="100162" y="0"/>
                      </a:cubicBezTo>
                      <a:lnTo>
                        <a:pt x="100162" y="0"/>
                      </a:lnTo>
                      <a:cubicBezTo>
                        <a:pt x="98245" y="0"/>
                        <a:pt x="96328" y="1277"/>
                        <a:pt x="95689" y="2554"/>
                      </a:cubicBezTo>
                      <a:lnTo>
                        <a:pt x="479" y="166622"/>
                      </a:lnTo>
                      <a:cubicBezTo>
                        <a:pt x="-160" y="168537"/>
                        <a:pt x="-160" y="170452"/>
                        <a:pt x="479" y="171729"/>
                      </a:cubicBezTo>
                      <a:cubicBezTo>
                        <a:pt x="1118" y="173644"/>
                        <a:pt x="3035" y="174283"/>
                        <a:pt x="4952" y="174283"/>
                      </a:cubicBezTo>
                      <a:lnTo>
                        <a:pt x="196011" y="174283"/>
                      </a:lnTo>
                      <a:cubicBezTo>
                        <a:pt x="198567" y="174283"/>
                        <a:pt x="201123" y="171729"/>
                        <a:pt x="201123" y="169176"/>
                      </a:cubicBezTo>
                      <a:cubicBezTo>
                        <a:pt x="201123" y="167899"/>
                        <a:pt x="201123" y="167260"/>
                        <a:pt x="200484" y="166622"/>
                      </a:cubicBezTo>
                      <a:lnTo>
                        <a:pt x="104635" y="2554"/>
                      </a:lnTo>
                      <a:close/>
                      <a:moveTo>
                        <a:pt x="98245" y="128318"/>
                      </a:moveTo>
                      <a:lnTo>
                        <a:pt x="78436" y="162792"/>
                      </a:lnTo>
                      <a:cubicBezTo>
                        <a:pt x="77798" y="164068"/>
                        <a:pt x="75880" y="165345"/>
                        <a:pt x="74603" y="165984"/>
                      </a:cubicBezTo>
                      <a:cubicBezTo>
                        <a:pt x="73963" y="165984"/>
                        <a:pt x="73325" y="165984"/>
                        <a:pt x="72685" y="165984"/>
                      </a:cubicBezTo>
                      <a:cubicBezTo>
                        <a:pt x="71408" y="165984"/>
                        <a:pt x="70768" y="165345"/>
                        <a:pt x="69490" y="165345"/>
                      </a:cubicBezTo>
                      <a:cubicBezTo>
                        <a:pt x="50321" y="153854"/>
                        <a:pt x="38180" y="133425"/>
                        <a:pt x="38180" y="111081"/>
                      </a:cubicBezTo>
                      <a:cubicBezTo>
                        <a:pt x="38180" y="107251"/>
                        <a:pt x="40736" y="104697"/>
                        <a:pt x="44570" y="104697"/>
                      </a:cubicBezTo>
                      <a:lnTo>
                        <a:pt x="84188" y="104697"/>
                      </a:lnTo>
                      <a:cubicBezTo>
                        <a:pt x="88021" y="104697"/>
                        <a:pt x="90577" y="107251"/>
                        <a:pt x="90577" y="111081"/>
                      </a:cubicBezTo>
                      <a:cubicBezTo>
                        <a:pt x="90577" y="114912"/>
                        <a:pt x="92494" y="118104"/>
                        <a:pt x="95689" y="120019"/>
                      </a:cubicBezTo>
                      <a:cubicBezTo>
                        <a:pt x="98884" y="121296"/>
                        <a:pt x="100162" y="125126"/>
                        <a:pt x="98245" y="128318"/>
                      </a:cubicBezTo>
                      <a:cubicBezTo>
                        <a:pt x="98245" y="128318"/>
                        <a:pt x="98245" y="128318"/>
                        <a:pt x="98245" y="128318"/>
                      </a:cubicBezTo>
                      <a:close/>
                      <a:moveTo>
                        <a:pt x="95689" y="102144"/>
                      </a:moveTo>
                      <a:cubicBezTo>
                        <a:pt x="94411" y="102782"/>
                        <a:pt x="92494" y="103420"/>
                        <a:pt x="90577" y="102782"/>
                      </a:cubicBezTo>
                      <a:cubicBezTo>
                        <a:pt x="88660" y="102144"/>
                        <a:pt x="87383" y="101505"/>
                        <a:pt x="86743" y="99590"/>
                      </a:cubicBezTo>
                      <a:lnTo>
                        <a:pt x="66935" y="65117"/>
                      </a:lnTo>
                      <a:cubicBezTo>
                        <a:pt x="65018" y="61925"/>
                        <a:pt x="66295" y="58094"/>
                        <a:pt x="69490" y="56179"/>
                      </a:cubicBezTo>
                      <a:cubicBezTo>
                        <a:pt x="69490" y="56179"/>
                        <a:pt x="69490" y="56179"/>
                        <a:pt x="69490" y="56179"/>
                      </a:cubicBezTo>
                      <a:cubicBezTo>
                        <a:pt x="88660" y="45326"/>
                        <a:pt x="112942" y="45326"/>
                        <a:pt x="132112" y="56179"/>
                      </a:cubicBezTo>
                      <a:cubicBezTo>
                        <a:pt x="135307" y="58094"/>
                        <a:pt x="135946" y="61925"/>
                        <a:pt x="134668" y="65117"/>
                      </a:cubicBezTo>
                      <a:cubicBezTo>
                        <a:pt x="134668" y="65117"/>
                        <a:pt x="134668" y="65117"/>
                        <a:pt x="134668" y="65117"/>
                      </a:cubicBezTo>
                      <a:lnTo>
                        <a:pt x="114859" y="99590"/>
                      </a:lnTo>
                      <a:cubicBezTo>
                        <a:pt x="114220" y="100867"/>
                        <a:pt x="112303" y="102144"/>
                        <a:pt x="111025" y="102782"/>
                      </a:cubicBezTo>
                      <a:cubicBezTo>
                        <a:pt x="110386" y="102782"/>
                        <a:pt x="109747" y="102782"/>
                        <a:pt x="109108" y="102782"/>
                      </a:cubicBezTo>
                      <a:cubicBezTo>
                        <a:pt x="107830" y="102782"/>
                        <a:pt x="107191" y="102782"/>
                        <a:pt x="105913" y="102144"/>
                      </a:cubicBezTo>
                      <a:cubicBezTo>
                        <a:pt x="102718" y="100229"/>
                        <a:pt x="98884" y="100229"/>
                        <a:pt x="95689" y="102144"/>
                      </a:cubicBezTo>
                      <a:close/>
                      <a:moveTo>
                        <a:pt x="132112" y="164707"/>
                      </a:moveTo>
                      <a:cubicBezTo>
                        <a:pt x="130834" y="165345"/>
                        <a:pt x="130195" y="165345"/>
                        <a:pt x="128917" y="165345"/>
                      </a:cubicBezTo>
                      <a:cubicBezTo>
                        <a:pt x="128278" y="165345"/>
                        <a:pt x="127639" y="165345"/>
                        <a:pt x="127000" y="165345"/>
                      </a:cubicBezTo>
                      <a:cubicBezTo>
                        <a:pt x="125083" y="164707"/>
                        <a:pt x="123805" y="164068"/>
                        <a:pt x="123166" y="162153"/>
                      </a:cubicBezTo>
                      <a:lnTo>
                        <a:pt x="103357" y="127680"/>
                      </a:lnTo>
                      <a:cubicBezTo>
                        <a:pt x="101440" y="124488"/>
                        <a:pt x="102718" y="120657"/>
                        <a:pt x="105913" y="118742"/>
                      </a:cubicBezTo>
                      <a:cubicBezTo>
                        <a:pt x="105913" y="118742"/>
                        <a:pt x="105913" y="118742"/>
                        <a:pt x="105913" y="118742"/>
                      </a:cubicBezTo>
                      <a:cubicBezTo>
                        <a:pt x="109108" y="116827"/>
                        <a:pt x="111025" y="113635"/>
                        <a:pt x="111025" y="109804"/>
                      </a:cubicBezTo>
                      <a:cubicBezTo>
                        <a:pt x="111025" y="105974"/>
                        <a:pt x="113581" y="103420"/>
                        <a:pt x="117415" y="103420"/>
                      </a:cubicBezTo>
                      <a:lnTo>
                        <a:pt x="157033" y="103420"/>
                      </a:lnTo>
                      <a:cubicBezTo>
                        <a:pt x="160867" y="103420"/>
                        <a:pt x="163423" y="105974"/>
                        <a:pt x="163423" y="109804"/>
                      </a:cubicBezTo>
                      <a:cubicBezTo>
                        <a:pt x="163423" y="133425"/>
                        <a:pt x="151282" y="153854"/>
                        <a:pt x="132112" y="164707"/>
                      </a:cubicBezTo>
                      <a:close/>
                    </a:path>
                  </a:pathLst>
                </a:custGeom>
                <a:grpFill/>
                <a:ln w="6390" cap="flat">
                  <a:noFill/>
                  <a:prstDash val="solid"/>
                  <a:miter/>
                </a:ln>
              </p:spPr>
              <p:txBody>
                <a:bodyPr rtlCol="0" anchor="ctr"/>
                <a:lstStyle/>
                <a:p>
                  <a:endParaRPr lang="en-US"/>
                </a:p>
              </p:txBody>
            </p:sp>
            <p:sp>
              <p:nvSpPr>
                <p:cNvPr id="218" name="Graphic 4">
                  <a:extLst>
                    <a:ext uri="{FF2B5EF4-FFF2-40B4-BE49-F238E27FC236}">
                      <a16:creationId xmlns:a16="http://schemas.microsoft.com/office/drawing/2014/main" id="{BC1E3B1C-95B7-5898-3614-B3D9F66EDCE8}"/>
                    </a:ext>
                  </a:extLst>
                </p:cNvPr>
                <p:cNvSpPr/>
                <p:nvPr/>
              </p:nvSpPr>
              <p:spPr>
                <a:xfrm>
                  <a:off x="4045469" y="1402723"/>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292659 w 362309"/>
                    <a:gd name="connsiteY6" fmla="*/ 258551 h 361971"/>
                    <a:gd name="connsiteX7" fmla="*/ 277323 w 362309"/>
                    <a:gd name="connsiteY7" fmla="*/ 267489 h 361971"/>
                    <a:gd name="connsiteX8" fmla="*/ 86264 w 362309"/>
                    <a:gd name="connsiteY8" fmla="*/ 267489 h 361971"/>
                    <a:gd name="connsiteX9" fmla="*/ 68372 w 362309"/>
                    <a:gd name="connsiteY9" fmla="*/ 249614 h 361971"/>
                    <a:gd name="connsiteX10" fmla="*/ 70929 w 362309"/>
                    <a:gd name="connsiteY10" fmla="*/ 240676 h 361971"/>
                    <a:gd name="connsiteX11" fmla="*/ 166138 w 362309"/>
                    <a:gd name="connsiteY11" fmla="*/ 76608 h 361971"/>
                    <a:gd name="connsiteX12" fmla="*/ 166138 w 362309"/>
                    <a:gd name="connsiteY12" fmla="*/ 76608 h 361971"/>
                    <a:gd name="connsiteX13" fmla="*/ 181474 w 362309"/>
                    <a:gd name="connsiteY13" fmla="*/ 67670 h 361971"/>
                    <a:gd name="connsiteX14" fmla="*/ 181474 w 362309"/>
                    <a:gd name="connsiteY14" fmla="*/ 67670 h 361971"/>
                    <a:gd name="connsiteX15" fmla="*/ 196810 w 362309"/>
                    <a:gd name="connsiteY15" fmla="*/ 76608 h 361971"/>
                    <a:gd name="connsiteX16" fmla="*/ 292659 w 362309"/>
                    <a:gd name="connsiteY16" fmla="*/ 240676 h 361971"/>
                    <a:gd name="connsiteX17" fmla="*/ 292659 w 362309"/>
                    <a:gd name="connsiteY17" fmla="*/ 258551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2309" h="361971">
                      <a:moveTo>
                        <a:pt x="181474" y="0"/>
                      </a:moveTo>
                      <a:cubicBezTo>
                        <a:pt x="81152" y="0"/>
                        <a:pt x="0" y="81077"/>
                        <a:pt x="0" y="180667"/>
                      </a:cubicBezTo>
                      <a:cubicBezTo>
                        <a:pt x="0" y="280257"/>
                        <a:pt x="81152" y="361972"/>
                        <a:pt x="180836" y="361972"/>
                      </a:cubicBezTo>
                      <a:cubicBezTo>
                        <a:pt x="281157" y="361972"/>
                        <a:pt x="362310" y="280895"/>
                        <a:pt x="362310" y="181305"/>
                      </a:cubicBezTo>
                      <a:cubicBezTo>
                        <a:pt x="362310" y="181305"/>
                        <a:pt x="362310" y="181305"/>
                        <a:pt x="362310" y="181305"/>
                      </a:cubicBezTo>
                      <a:cubicBezTo>
                        <a:pt x="362310" y="80438"/>
                        <a:pt x="281796" y="0"/>
                        <a:pt x="181474" y="0"/>
                      </a:cubicBezTo>
                      <a:close/>
                      <a:moveTo>
                        <a:pt x="292659" y="258551"/>
                      </a:moveTo>
                      <a:cubicBezTo>
                        <a:pt x="289464" y="264297"/>
                        <a:pt x="283713" y="267489"/>
                        <a:pt x="277323" y="267489"/>
                      </a:cubicBezTo>
                      <a:lnTo>
                        <a:pt x="86264" y="267489"/>
                      </a:lnTo>
                      <a:cubicBezTo>
                        <a:pt x="76040" y="267489"/>
                        <a:pt x="68372" y="259190"/>
                        <a:pt x="68372" y="249614"/>
                      </a:cubicBezTo>
                      <a:cubicBezTo>
                        <a:pt x="68372" y="246422"/>
                        <a:pt x="69012" y="243230"/>
                        <a:pt x="70929" y="240676"/>
                      </a:cubicBezTo>
                      <a:lnTo>
                        <a:pt x="166138" y="76608"/>
                      </a:lnTo>
                      <a:lnTo>
                        <a:pt x="166138" y="76608"/>
                      </a:lnTo>
                      <a:cubicBezTo>
                        <a:pt x="169333" y="70862"/>
                        <a:pt x="175084" y="67670"/>
                        <a:pt x="181474" y="67670"/>
                      </a:cubicBezTo>
                      <a:lnTo>
                        <a:pt x="181474" y="67670"/>
                      </a:lnTo>
                      <a:cubicBezTo>
                        <a:pt x="187864" y="67670"/>
                        <a:pt x="193615" y="70862"/>
                        <a:pt x="196810" y="76608"/>
                      </a:cubicBezTo>
                      <a:lnTo>
                        <a:pt x="292659" y="240676"/>
                      </a:lnTo>
                      <a:cubicBezTo>
                        <a:pt x="295854" y="246422"/>
                        <a:pt x="295854" y="253444"/>
                        <a:pt x="292659" y="258551"/>
                      </a:cubicBezTo>
                      <a:close/>
                    </a:path>
                  </a:pathLst>
                </a:custGeom>
                <a:grpFill/>
                <a:ln w="6390" cap="flat">
                  <a:noFill/>
                  <a:prstDash val="solid"/>
                  <a:miter/>
                </a:ln>
              </p:spPr>
              <p:txBody>
                <a:bodyPr rtlCol="0" anchor="ctr"/>
                <a:lstStyle/>
                <a:p>
                  <a:endParaRPr lang="en-US"/>
                </a:p>
              </p:txBody>
            </p:sp>
            <p:sp>
              <p:nvSpPr>
                <p:cNvPr id="219" name="Graphic 4">
                  <a:extLst>
                    <a:ext uri="{FF2B5EF4-FFF2-40B4-BE49-F238E27FC236}">
                      <a16:creationId xmlns:a16="http://schemas.microsoft.com/office/drawing/2014/main" id="{74F4DA4A-DA4B-7E18-E91E-81DE54495045}"/>
                    </a:ext>
                  </a:extLst>
                </p:cNvPr>
                <p:cNvSpPr/>
                <p:nvPr/>
              </p:nvSpPr>
              <p:spPr>
                <a:xfrm>
                  <a:off x="4177740" y="1600627"/>
                  <a:ext cx="33227" cy="33196"/>
                </a:xfrm>
                <a:custGeom>
                  <a:avLst/>
                  <a:gdLst>
                    <a:gd name="connsiteX0" fmla="*/ 0 w 33227"/>
                    <a:gd name="connsiteY0" fmla="*/ 0 h 33196"/>
                    <a:gd name="connsiteX1" fmla="*/ 19170 w 33227"/>
                    <a:gd name="connsiteY1" fmla="*/ 33197 h 33196"/>
                    <a:gd name="connsiteX2" fmla="*/ 33228 w 33227"/>
                    <a:gd name="connsiteY2" fmla="*/ 9576 h 33196"/>
                    <a:gd name="connsiteX3" fmla="*/ 27477 w 33227"/>
                    <a:gd name="connsiteY3" fmla="*/ 0 h 33196"/>
                    <a:gd name="connsiteX4" fmla="*/ 0 w 33227"/>
                    <a:gd name="connsiteY4" fmla="*/ 0 h 3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7" h="33196">
                      <a:moveTo>
                        <a:pt x="0" y="0"/>
                      </a:moveTo>
                      <a:cubicBezTo>
                        <a:pt x="1917" y="13406"/>
                        <a:pt x="8946" y="24897"/>
                        <a:pt x="19170" y="33197"/>
                      </a:cubicBezTo>
                      <a:lnTo>
                        <a:pt x="33228" y="9576"/>
                      </a:lnTo>
                      <a:cubicBezTo>
                        <a:pt x="30672" y="7022"/>
                        <a:pt x="28755" y="3830"/>
                        <a:pt x="27477" y="0"/>
                      </a:cubicBezTo>
                      <a:lnTo>
                        <a:pt x="0" y="0"/>
                      </a:lnTo>
                      <a:close/>
                    </a:path>
                  </a:pathLst>
                </a:custGeom>
                <a:grpFill/>
                <a:ln w="6390" cap="flat">
                  <a:noFill/>
                  <a:prstDash val="solid"/>
                  <a:miter/>
                </a:ln>
              </p:spPr>
              <p:txBody>
                <a:bodyPr rtlCol="0" anchor="ctr"/>
                <a:lstStyle/>
                <a:p>
                  <a:endParaRPr lang="en-US"/>
                </a:p>
              </p:txBody>
            </p:sp>
          </p:grpSp>
          <p:grpSp>
            <p:nvGrpSpPr>
              <p:cNvPr id="220" name="Graphic 4">
                <a:extLst>
                  <a:ext uri="{FF2B5EF4-FFF2-40B4-BE49-F238E27FC236}">
                    <a16:creationId xmlns:a16="http://schemas.microsoft.com/office/drawing/2014/main" id="{9309AB7A-C6E8-9501-D4CB-4B03EE5D3BE9}"/>
                  </a:ext>
                </a:extLst>
              </p:cNvPr>
              <p:cNvGrpSpPr/>
              <p:nvPr/>
            </p:nvGrpSpPr>
            <p:grpSpPr>
              <a:xfrm>
                <a:off x="3157361" y="2919216"/>
                <a:ext cx="182880" cy="182880"/>
                <a:chOff x="4045469" y="4793256"/>
                <a:chExt cx="362309" cy="361971"/>
              </a:xfrm>
              <a:solidFill>
                <a:srgbClr val="FF5353"/>
              </a:solidFill>
            </p:grpSpPr>
            <p:sp>
              <p:nvSpPr>
                <p:cNvPr id="221" name="Graphic 4">
                  <a:extLst>
                    <a:ext uri="{FF2B5EF4-FFF2-40B4-BE49-F238E27FC236}">
                      <a16:creationId xmlns:a16="http://schemas.microsoft.com/office/drawing/2014/main" id="{C44E54C5-019C-D381-8B13-108E9278DD46}"/>
                    </a:ext>
                  </a:extLst>
                </p:cNvPr>
                <p:cNvSpPr/>
                <p:nvPr/>
              </p:nvSpPr>
              <p:spPr>
                <a:xfrm>
                  <a:off x="4171350" y="4869225"/>
                  <a:ext cx="111627" cy="146193"/>
                </a:xfrm>
                <a:custGeom>
                  <a:avLst/>
                  <a:gdLst>
                    <a:gd name="connsiteX0" fmla="*/ 55593 w 111627"/>
                    <a:gd name="connsiteY0" fmla="*/ 0 h 146193"/>
                    <a:gd name="connsiteX1" fmla="*/ 0 w 111627"/>
                    <a:gd name="connsiteY1" fmla="*/ 43411 h 146193"/>
                    <a:gd name="connsiteX2" fmla="*/ 19170 w 111627"/>
                    <a:gd name="connsiteY2" fmla="*/ 44688 h 146193"/>
                    <a:gd name="connsiteX3" fmla="*/ 67734 w 111627"/>
                    <a:gd name="connsiteY3" fmla="*/ 21067 h 146193"/>
                    <a:gd name="connsiteX4" fmla="*/ 93293 w 111627"/>
                    <a:gd name="connsiteY4" fmla="*/ 56818 h 146193"/>
                    <a:gd name="connsiteX5" fmla="*/ 54954 w 111627"/>
                    <a:gd name="connsiteY5" fmla="*/ 95121 h 146193"/>
                    <a:gd name="connsiteX6" fmla="*/ 46008 w 111627"/>
                    <a:gd name="connsiteY6" fmla="*/ 95121 h 146193"/>
                    <a:gd name="connsiteX7" fmla="*/ 46008 w 111627"/>
                    <a:gd name="connsiteY7" fmla="*/ 146193 h 146193"/>
                    <a:gd name="connsiteX8" fmla="*/ 65177 w 111627"/>
                    <a:gd name="connsiteY8" fmla="*/ 146193 h 146193"/>
                    <a:gd name="connsiteX9" fmla="*/ 65177 w 111627"/>
                    <a:gd name="connsiteY9" fmla="*/ 118742 h 146193"/>
                    <a:gd name="connsiteX10" fmla="*/ 70289 w 111627"/>
                    <a:gd name="connsiteY10" fmla="*/ 112358 h 146193"/>
                    <a:gd name="connsiteX11" fmla="*/ 109268 w 111627"/>
                    <a:gd name="connsiteY11" fmla="*/ 40858 h 146193"/>
                    <a:gd name="connsiteX12" fmla="*/ 55593 w 111627"/>
                    <a:gd name="connsiteY12" fmla="*/ 0 h 146193"/>
                    <a:gd name="connsiteX13" fmla="*/ 55593 w 111627"/>
                    <a:gd name="connsiteY13" fmla="*/ 0 h 14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27" h="146193">
                      <a:moveTo>
                        <a:pt x="55593" y="0"/>
                      </a:moveTo>
                      <a:cubicBezTo>
                        <a:pt x="29394" y="0"/>
                        <a:pt x="6390" y="17875"/>
                        <a:pt x="0" y="43411"/>
                      </a:cubicBezTo>
                      <a:lnTo>
                        <a:pt x="19170" y="44688"/>
                      </a:lnTo>
                      <a:cubicBezTo>
                        <a:pt x="26199" y="24898"/>
                        <a:pt x="47925" y="14045"/>
                        <a:pt x="67734" y="21067"/>
                      </a:cubicBezTo>
                      <a:cubicBezTo>
                        <a:pt x="83069" y="26175"/>
                        <a:pt x="93293" y="40858"/>
                        <a:pt x="93293" y="56818"/>
                      </a:cubicBezTo>
                      <a:cubicBezTo>
                        <a:pt x="92654" y="77885"/>
                        <a:pt x="76040" y="94483"/>
                        <a:pt x="54954" y="95121"/>
                      </a:cubicBezTo>
                      <a:lnTo>
                        <a:pt x="46008" y="95121"/>
                      </a:lnTo>
                      <a:lnTo>
                        <a:pt x="46008" y="146193"/>
                      </a:lnTo>
                      <a:lnTo>
                        <a:pt x="65177" y="146193"/>
                      </a:lnTo>
                      <a:lnTo>
                        <a:pt x="65177" y="118742"/>
                      </a:lnTo>
                      <a:cubicBezTo>
                        <a:pt x="65177" y="115550"/>
                        <a:pt x="67094" y="112997"/>
                        <a:pt x="70289" y="112358"/>
                      </a:cubicBezTo>
                      <a:cubicBezTo>
                        <a:pt x="100961" y="103421"/>
                        <a:pt x="118214" y="71501"/>
                        <a:pt x="109268" y="40858"/>
                      </a:cubicBezTo>
                      <a:cubicBezTo>
                        <a:pt x="102239" y="17237"/>
                        <a:pt x="80513" y="639"/>
                        <a:pt x="55593" y="0"/>
                      </a:cubicBezTo>
                      <a:lnTo>
                        <a:pt x="55593" y="0"/>
                      </a:lnTo>
                      <a:close/>
                    </a:path>
                  </a:pathLst>
                </a:custGeom>
                <a:grpFill/>
                <a:ln w="6390" cap="flat">
                  <a:noFill/>
                  <a:prstDash val="solid"/>
                  <a:miter/>
                </a:ln>
              </p:spPr>
              <p:txBody>
                <a:bodyPr rtlCol="0" anchor="ctr"/>
                <a:lstStyle/>
                <a:p>
                  <a:endParaRPr lang="en-US"/>
                </a:p>
              </p:txBody>
            </p:sp>
            <p:sp>
              <p:nvSpPr>
                <p:cNvPr id="222" name="Graphic 4">
                  <a:extLst>
                    <a:ext uri="{FF2B5EF4-FFF2-40B4-BE49-F238E27FC236}">
                      <a16:creationId xmlns:a16="http://schemas.microsoft.com/office/drawing/2014/main" id="{D9C3DC81-D0D4-C6DC-CCD5-A630271B4BA2}"/>
                    </a:ext>
                  </a:extLst>
                </p:cNvPr>
                <p:cNvSpPr/>
                <p:nvPr/>
              </p:nvSpPr>
              <p:spPr>
                <a:xfrm>
                  <a:off x="4217358" y="5059468"/>
                  <a:ext cx="19169" cy="19151"/>
                </a:xfrm>
                <a:custGeom>
                  <a:avLst/>
                  <a:gdLst>
                    <a:gd name="connsiteX0" fmla="*/ 9585 w 19169"/>
                    <a:gd name="connsiteY0" fmla="*/ 0 h 19151"/>
                    <a:gd name="connsiteX1" fmla="*/ 0 w 19169"/>
                    <a:gd name="connsiteY1" fmla="*/ 9576 h 19151"/>
                    <a:gd name="connsiteX2" fmla="*/ 9585 w 19169"/>
                    <a:gd name="connsiteY2" fmla="*/ 19152 h 19151"/>
                    <a:gd name="connsiteX3" fmla="*/ 19170 w 19169"/>
                    <a:gd name="connsiteY3" fmla="*/ 9576 h 19151"/>
                    <a:gd name="connsiteX4" fmla="*/ 19170 w 19169"/>
                    <a:gd name="connsiteY4" fmla="*/ 9576 h 19151"/>
                    <a:gd name="connsiteX5" fmla="*/ 9585 w 19169"/>
                    <a:gd name="connsiteY5" fmla="*/ 0 h 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69" h="19151">
                      <a:moveTo>
                        <a:pt x="9585" y="0"/>
                      </a:moveTo>
                      <a:cubicBezTo>
                        <a:pt x="4473" y="0"/>
                        <a:pt x="0" y="4468"/>
                        <a:pt x="0" y="9576"/>
                      </a:cubicBezTo>
                      <a:cubicBezTo>
                        <a:pt x="0" y="14683"/>
                        <a:pt x="4473" y="19152"/>
                        <a:pt x="9585" y="19152"/>
                      </a:cubicBezTo>
                      <a:cubicBezTo>
                        <a:pt x="14697" y="19152"/>
                        <a:pt x="19170" y="14683"/>
                        <a:pt x="19170" y="9576"/>
                      </a:cubicBezTo>
                      <a:cubicBezTo>
                        <a:pt x="19170" y="9576"/>
                        <a:pt x="19170" y="9576"/>
                        <a:pt x="19170" y="9576"/>
                      </a:cubicBezTo>
                      <a:cubicBezTo>
                        <a:pt x="18531" y="4468"/>
                        <a:pt x="14697" y="0"/>
                        <a:pt x="9585" y="0"/>
                      </a:cubicBezTo>
                      <a:close/>
                    </a:path>
                  </a:pathLst>
                </a:custGeom>
                <a:grpFill/>
                <a:ln w="6390" cap="flat">
                  <a:noFill/>
                  <a:prstDash val="solid"/>
                  <a:miter/>
                </a:ln>
              </p:spPr>
              <p:txBody>
                <a:bodyPr rtlCol="0" anchor="ctr"/>
                <a:lstStyle/>
                <a:p>
                  <a:endParaRPr lang="en-US"/>
                </a:p>
              </p:txBody>
            </p:sp>
            <p:sp>
              <p:nvSpPr>
                <p:cNvPr id="223" name="Graphic 4">
                  <a:extLst>
                    <a:ext uri="{FF2B5EF4-FFF2-40B4-BE49-F238E27FC236}">
                      <a16:creationId xmlns:a16="http://schemas.microsoft.com/office/drawing/2014/main" id="{FD5BCC60-B34C-8500-D434-CAC2ABF41CE5}"/>
                    </a:ext>
                  </a:extLst>
                </p:cNvPr>
                <p:cNvSpPr/>
                <p:nvPr/>
              </p:nvSpPr>
              <p:spPr>
                <a:xfrm>
                  <a:off x="4045469"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298132 h 361971"/>
                    <a:gd name="connsiteX7" fmla="*/ 159110 w 362309"/>
                    <a:gd name="connsiteY7" fmla="*/ 275788 h 361971"/>
                    <a:gd name="connsiteX8" fmla="*/ 181474 w 362309"/>
                    <a:gd name="connsiteY8" fmla="*/ 253444 h 361971"/>
                    <a:gd name="connsiteX9" fmla="*/ 203839 w 362309"/>
                    <a:gd name="connsiteY9" fmla="*/ 275788 h 361971"/>
                    <a:gd name="connsiteX10" fmla="*/ 203839 w 362309"/>
                    <a:gd name="connsiteY10" fmla="*/ 275788 h 361971"/>
                    <a:gd name="connsiteX11" fmla="*/ 181474 w 362309"/>
                    <a:gd name="connsiteY11" fmla="*/ 298132 h 361971"/>
                    <a:gd name="connsiteX12" fmla="*/ 181474 w 362309"/>
                    <a:gd name="connsiteY12" fmla="*/ 298132 h 361971"/>
                    <a:gd name="connsiteX13" fmla="*/ 181474 w 362309"/>
                    <a:gd name="connsiteY13" fmla="*/ 298132 h 361971"/>
                    <a:gd name="connsiteX14" fmla="*/ 203839 w 362309"/>
                    <a:gd name="connsiteY14" fmla="*/ 199180 h 361971"/>
                    <a:gd name="connsiteX15" fmla="*/ 203839 w 362309"/>
                    <a:gd name="connsiteY15" fmla="*/ 228546 h 361971"/>
                    <a:gd name="connsiteX16" fmla="*/ 197449 w 362309"/>
                    <a:gd name="connsiteY16" fmla="*/ 234930 h 361971"/>
                    <a:gd name="connsiteX17" fmla="*/ 165500 w 362309"/>
                    <a:gd name="connsiteY17" fmla="*/ 234930 h 361971"/>
                    <a:gd name="connsiteX18" fmla="*/ 159110 w 362309"/>
                    <a:gd name="connsiteY18" fmla="*/ 228546 h 361971"/>
                    <a:gd name="connsiteX19" fmla="*/ 159110 w 362309"/>
                    <a:gd name="connsiteY19" fmla="*/ 164707 h 361971"/>
                    <a:gd name="connsiteX20" fmla="*/ 165500 w 362309"/>
                    <a:gd name="connsiteY20" fmla="*/ 158323 h 361971"/>
                    <a:gd name="connsiteX21" fmla="*/ 181474 w 362309"/>
                    <a:gd name="connsiteY21" fmla="*/ 158323 h 361971"/>
                    <a:gd name="connsiteX22" fmla="*/ 207034 w 362309"/>
                    <a:gd name="connsiteY22" fmla="*/ 132787 h 361971"/>
                    <a:gd name="connsiteX23" fmla="*/ 180196 w 362309"/>
                    <a:gd name="connsiteY23" fmla="*/ 108528 h 361971"/>
                    <a:gd name="connsiteX24" fmla="*/ 156553 w 362309"/>
                    <a:gd name="connsiteY24" fmla="*/ 128318 h 361971"/>
                    <a:gd name="connsiteX25" fmla="*/ 150164 w 362309"/>
                    <a:gd name="connsiteY25" fmla="*/ 133425 h 361971"/>
                    <a:gd name="connsiteX26" fmla="*/ 118214 w 362309"/>
                    <a:gd name="connsiteY26" fmla="*/ 130872 h 361971"/>
                    <a:gd name="connsiteX27" fmla="*/ 112463 w 362309"/>
                    <a:gd name="connsiteY27" fmla="*/ 124488 h 361971"/>
                    <a:gd name="connsiteX28" fmla="*/ 112463 w 362309"/>
                    <a:gd name="connsiteY28" fmla="*/ 121296 h 361971"/>
                    <a:gd name="connsiteX29" fmla="*/ 192976 w 362309"/>
                    <a:gd name="connsiteY29" fmla="*/ 63201 h 361971"/>
                    <a:gd name="connsiteX30" fmla="*/ 251125 w 362309"/>
                    <a:gd name="connsiteY30" fmla="*/ 143640 h 361971"/>
                    <a:gd name="connsiteX31" fmla="*/ 203839 w 362309"/>
                    <a:gd name="connsiteY31" fmla="*/ 199180 h 361971"/>
                    <a:gd name="connsiteX32" fmla="*/ 203839 w 362309"/>
                    <a:gd name="connsiteY32" fmla="*/ 19918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lose/>
                      <a:moveTo>
                        <a:pt x="181474" y="298132"/>
                      </a:moveTo>
                      <a:cubicBezTo>
                        <a:pt x="169333" y="298132"/>
                        <a:pt x="159110" y="287917"/>
                        <a:pt x="159110" y="275788"/>
                      </a:cubicBezTo>
                      <a:cubicBezTo>
                        <a:pt x="159110" y="263658"/>
                        <a:pt x="169333" y="253444"/>
                        <a:pt x="181474" y="253444"/>
                      </a:cubicBezTo>
                      <a:cubicBezTo>
                        <a:pt x="193615" y="253444"/>
                        <a:pt x="203839" y="263658"/>
                        <a:pt x="203839" y="275788"/>
                      </a:cubicBezTo>
                      <a:cubicBezTo>
                        <a:pt x="203839" y="275788"/>
                        <a:pt x="203839" y="275788"/>
                        <a:pt x="203839" y="275788"/>
                      </a:cubicBezTo>
                      <a:cubicBezTo>
                        <a:pt x="203839" y="288556"/>
                        <a:pt x="193615" y="298132"/>
                        <a:pt x="181474" y="298132"/>
                      </a:cubicBezTo>
                      <a:cubicBezTo>
                        <a:pt x="181474" y="298132"/>
                        <a:pt x="181474" y="298132"/>
                        <a:pt x="181474" y="298132"/>
                      </a:cubicBezTo>
                      <a:lnTo>
                        <a:pt x="181474" y="298132"/>
                      </a:lnTo>
                      <a:close/>
                      <a:moveTo>
                        <a:pt x="203839" y="199180"/>
                      </a:moveTo>
                      <a:lnTo>
                        <a:pt x="203839" y="228546"/>
                      </a:lnTo>
                      <a:cubicBezTo>
                        <a:pt x="203839" y="232377"/>
                        <a:pt x="201283" y="234930"/>
                        <a:pt x="197449" y="234930"/>
                      </a:cubicBezTo>
                      <a:lnTo>
                        <a:pt x="165500" y="234930"/>
                      </a:lnTo>
                      <a:cubicBezTo>
                        <a:pt x="161666" y="234930"/>
                        <a:pt x="159110" y="232377"/>
                        <a:pt x="159110" y="228546"/>
                      </a:cubicBezTo>
                      <a:lnTo>
                        <a:pt x="159110" y="164707"/>
                      </a:lnTo>
                      <a:cubicBezTo>
                        <a:pt x="159110" y="160876"/>
                        <a:pt x="161666" y="158323"/>
                        <a:pt x="165500" y="158323"/>
                      </a:cubicBezTo>
                      <a:lnTo>
                        <a:pt x="181474" y="158323"/>
                      </a:lnTo>
                      <a:cubicBezTo>
                        <a:pt x="195532" y="158323"/>
                        <a:pt x="207034" y="146832"/>
                        <a:pt x="207034" y="132787"/>
                      </a:cubicBezTo>
                      <a:cubicBezTo>
                        <a:pt x="206395" y="118742"/>
                        <a:pt x="194254" y="107889"/>
                        <a:pt x="180196" y="108528"/>
                      </a:cubicBezTo>
                      <a:cubicBezTo>
                        <a:pt x="168695" y="109166"/>
                        <a:pt x="159110" y="117465"/>
                        <a:pt x="156553" y="128318"/>
                      </a:cubicBezTo>
                      <a:cubicBezTo>
                        <a:pt x="155915" y="131510"/>
                        <a:pt x="153358" y="133425"/>
                        <a:pt x="150164" y="133425"/>
                      </a:cubicBezTo>
                      <a:lnTo>
                        <a:pt x="118214" y="130872"/>
                      </a:lnTo>
                      <a:cubicBezTo>
                        <a:pt x="115019" y="130872"/>
                        <a:pt x="112463" y="127680"/>
                        <a:pt x="112463" y="124488"/>
                      </a:cubicBezTo>
                      <a:cubicBezTo>
                        <a:pt x="112463" y="123211"/>
                        <a:pt x="112463" y="121934"/>
                        <a:pt x="112463" y="121296"/>
                      </a:cubicBezTo>
                      <a:cubicBezTo>
                        <a:pt x="118853" y="82992"/>
                        <a:pt x="154637" y="56817"/>
                        <a:pt x="192976" y="63201"/>
                      </a:cubicBezTo>
                      <a:cubicBezTo>
                        <a:pt x="231316" y="69585"/>
                        <a:pt x="257515" y="105336"/>
                        <a:pt x="251125" y="143640"/>
                      </a:cubicBezTo>
                      <a:cubicBezTo>
                        <a:pt x="246652" y="169176"/>
                        <a:pt x="228760" y="190881"/>
                        <a:pt x="203839" y="199180"/>
                      </a:cubicBezTo>
                      <a:lnTo>
                        <a:pt x="203839" y="199180"/>
                      </a:lnTo>
                      <a:close/>
                    </a:path>
                  </a:pathLst>
                </a:custGeom>
                <a:grpFill/>
                <a:ln w="6390" cap="flat">
                  <a:noFill/>
                  <a:prstDash val="solid"/>
                  <a:miter/>
                </a:ln>
              </p:spPr>
              <p:txBody>
                <a:bodyPr rtlCol="0" anchor="ctr"/>
                <a:lstStyle/>
                <a:p>
                  <a:endParaRPr lang="en-US"/>
                </a:p>
              </p:txBody>
            </p:sp>
          </p:grpSp>
          <p:sp>
            <p:nvSpPr>
              <p:cNvPr id="224" name="Graphic 4">
                <a:extLst>
                  <a:ext uri="{FF2B5EF4-FFF2-40B4-BE49-F238E27FC236}">
                    <a16:creationId xmlns:a16="http://schemas.microsoft.com/office/drawing/2014/main" id="{4543EE59-2AEB-A42A-3B76-45C9AC214757}"/>
                  </a:ext>
                </a:extLst>
              </p:cNvPr>
              <p:cNvSpPr>
                <a:spLocks noChangeAspect="1"/>
              </p:cNvSpPr>
              <p:nvPr/>
            </p:nvSpPr>
            <p:spPr>
              <a:xfrm>
                <a:off x="3156289" y="3190810"/>
                <a:ext cx="183051" cy="182880"/>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18536 w 362309"/>
                  <a:gd name="connsiteY6" fmla="*/ 252167 h 361971"/>
                  <a:gd name="connsiteX7" fmla="*/ 210229 w 362309"/>
                  <a:gd name="connsiteY7" fmla="*/ 254721 h 361971"/>
                  <a:gd name="connsiteX8" fmla="*/ 188503 w 362309"/>
                  <a:gd name="connsiteY8" fmla="*/ 250252 h 361971"/>
                  <a:gd name="connsiteX9" fmla="*/ 169972 w 362309"/>
                  <a:gd name="connsiteY9" fmla="*/ 247060 h 361971"/>
                  <a:gd name="connsiteX10" fmla="*/ 155275 w 362309"/>
                  <a:gd name="connsiteY10" fmla="*/ 223439 h 361971"/>
                  <a:gd name="connsiteX11" fmla="*/ 156553 w 362309"/>
                  <a:gd name="connsiteY11" fmla="*/ 203649 h 361971"/>
                  <a:gd name="connsiteX12" fmla="*/ 171250 w 362309"/>
                  <a:gd name="connsiteY12" fmla="*/ 171729 h 361971"/>
                  <a:gd name="connsiteX13" fmla="*/ 167416 w 362309"/>
                  <a:gd name="connsiteY13" fmla="*/ 129595 h 361971"/>
                  <a:gd name="connsiteX14" fmla="*/ 141856 w 362309"/>
                  <a:gd name="connsiteY14" fmla="*/ 119381 h 361971"/>
                  <a:gd name="connsiteX15" fmla="*/ 141217 w 362309"/>
                  <a:gd name="connsiteY15" fmla="*/ 119381 h 361971"/>
                  <a:gd name="connsiteX16" fmla="*/ 115658 w 362309"/>
                  <a:gd name="connsiteY16" fmla="*/ 129595 h 361971"/>
                  <a:gd name="connsiteX17" fmla="*/ 111824 w 362309"/>
                  <a:gd name="connsiteY17" fmla="*/ 171729 h 361971"/>
                  <a:gd name="connsiteX18" fmla="*/ 126521 w 362309"/>
                  <a:gd name="connsiteY18" fmla="*/ 204926 h 361971"/>
                  <a:gd name="connsiteX19" fmla="*/ 127799 w 362309"/>
                  <a:gd name="connsiteY19" fmla="*/ 224716 h 361971"/>
                  <a:gd name="connsiteX20" fmla="*/ 113102 w 362309"/>
                  <a:gd name="connsiteY20" fmla="*/ 247699 h 361971"/>
                  <a:gd name="connsiteX21" fmla="*/ 94571 w 362309"/>
                  <a:gd name="connsiteY21" fmla="*/ 250891 h 361971"/>
                  <a:gd name="connsiteX22" fmla="*/ 72845 w 362309"/>
                  <a:gd name="connsiteY22" fmla="*/ 255359 h 361971"/>
                  <a:gd name="connsiteX23" fmla="*/ 64538 w 362309"/>
                  <a:gd name="connsiteY23" fmla="*/ 252167 h 361971"/>
                  <a:gd name="connsiteX24" fmla="*/ 67094 w 362309"/>
                  <a:gd name="connsiteY24" fmla="*/ 243868 h 361971"/>
                  <a:gd name="connsiteX25" fmla="*/ 93932 w 362309"/>
                  <a:gd name="connsiteY25" fmla="*/ 238123 h 361971"/>
                  <a:gd name="connsiteX26" fmla="*/ 107990 w 362309"/>
                  <a:gd name="connsiteY26" fmla="*/ 235569 h 361971"/>
                  <a:gd name="connsiteX27" fmla="*/ 116936 w 362309"/>
                  <a:gd name="connsiteY27" fmla="*/ 211310 h 361971"/>
                  <a:gd name="connsiteX28" fmla="*/ 100961 w 362309"/>
                  <a:gd name="connsiteY28" fmla="*/ 174283 h 361971"/>
                  <a:gd name="connsiteX29" fmla="*/ 107351 w 362309"/>
                  <a:gd name="connsiteY29" fmla="*/ 121296 h 361971"/>
                  <a:gd name="connsiteX30" fmla="*/ 178279 w 362309"/>
                  <a:gd name="connsiteY30" fmla="*/ 121296 h 361971"/>
                  <a:gd name="connsiteX31" fmla="*/ 178279 w 362309"/>
                  <a:gd name="connsiteY31" fmla="*/ 121296 h 361971"/>
                  <a:gd name="connsiteX32" fmla="*/ 184669 w 362309"/>
                  <a:gd name="connsiteY32" fmla="*/ 174283 h 361971"/>
                  <a:gd name="connsiteX33" fmla="*/ 168055 w 362309"/>
                  <a:gd name="connsiteY33" fmla="*/ 210671 h 361971"/>
                  <a:gd name="connsiteX34" fmla="*/ 177001 w 362309"/>
                  <a:gd name="connsiteY34" fmla="*/ 234931 h 361971"/>
                  <a:gd name="connsiteX35" fmla="*/ 191059 w 362309"/>
                  <a:gd name="connsiteY35" fmla="*/ 237484 h 361971"/>
                  <a:gd name="connsiteX36" fmla="*/ 217258 w 362309"/>
                  <a:gd name="connsiteY36" fmla="*/ 243230 h 361971"/>
                  <a:gd name="connsiteX37" fmla="*/ 218536 w 362309"/>
                  <a:gd name="connsiteY37" fmla="*/ 252167 h 361971"/>
                  <a:gd name="connsiteX38" fmla="*/ 218536 w 362309"/>
                  <a:gd name="connsiteY38" fmla="*/ 252167 h 361971"/>
                  <a:gd name="connsiteX39" fmla="*/ 293298 w 362309"/>
                  <a:gd name="connsiteY39" fmla="*/ 199180 h 361971"/>
                  <a:gd name="connsiteX40" fmla="*/ 212785 w 362309"/>
                  <a:gd name="connsiteY40" fmla="*/ 199180 h 361971"/>
                  <a:gd name="connsiteX41" fmla="*/ 206395 w 362309"/>
                  <a:gd name="connsiteY41" fmla="*/ 192796 h 361971"/>
                  <a:gd name="connsiteX42" fmla="*/ 212785 w 362309"/>
                  <a:gd name="connsiteY42" fmla="*/ 186412 h 361971"/>
                  <a:gd name="connsiteX43" fmla="*/ 293298 w 362309"/>
                  <a:gd name="connsiteY43" fmla="*/ 186412 h 361971"/>
                  <a:gd name="connsiteX44" fmla="*/ 299688 w 362309"/>
                  <a:gd name="connsiteY44" fmla="*/ 192796 h 361971"/>
                  <a:gd name="connsiteX45" fmla="*/ 293298 w 362309"/>
                  <a:gd name="connsiteY45" fmla="*/ 199180 h 361971"/>
                  <a:gd name="connsiteX46" fmla="*/ 293298 w 362309"/>
                  <a:gd name="connsiteY46" fmla="*/ 167260 h 361971"/>
                  <a:gd name="connsiteX47" fmla="*/ 212785 w 362309"/>
                  <a:gd name="connsiteY47" fmla="*/ 167260 h 361971"/>
                  <a:gd name="connsiteX48" fmla="*/ 206395 w 362309"/>
                  <a:gd name="connsiteY48" fmla="*/ 160876 h 361971"/>
                  <a:gd name="connsiteX49" fmla="*/ 212785 w 362309"/>
                  <a:gd name="connsiteY49" fmla="*/ 154492 h 361971"/>
                  <a:gd name="connsiteX50" fmla="*/ 293298 w 362309"/>
                  <a:gd name="connsiteY50" fmla="*/ 154492 h 361971"/>
                  <a:gd name="connsiteX51" fmla="*/ 299688 w 362309"/>
                  <a:gd name="connsiteY51" fmla="*/ 160876 h 361971"/>
                  <a:gd name="connsiteX52" fmla="*/ 293298 w 362309"/>
                  <a:gd name="connsiteY52" fmla="*/ 167260 h 361971"/>
                  <a:gd name="connsiteX53" fmla="*/ 293298 w 362309"/>
                  <a:gd name="connsiteY53" fmla="*/ 135341 h 361971"/>
                  <a:gd name="connsiteX54" fmla="*/ 212785 w 362309"/>
                  <a:gd name="connsiteY54" fmla="*/ 135341 h 361971"/>
                  <a:gd name="connsiteX55" fmla="*/ 206395 w 362309"/>
                  <a:gd name="connsiteY55" fmla="*/ 128957 h 361971"/>
                  <a:gd name="connsiteX56" fmla="*/ 212785 w 362309"/>
                  <a:gd name="connsiteY56" fmla="*/ 122573 h 361971"/>
                  <a:gd name="connsiteX57" fmla="*/ 293298 w 362309"/>
                  <a:gd name="connsiteY57" fmla="*/ 122573 h 361971"/>
                  <a:gd name="connsiteX58" fmla="*/ 299688 w 362309"/>
                  <a:gd name="connsiteY58" fmla="*/ 128957 h 361971"/>
                  <a:gd name="connsiteX59" fmla="*/ 293298 w 362309"/>
                  <a:gd name="connsiteY59" fmla="*/ 135341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218536" y="252167"/>
                    </a:moveTo>
                    <a:cubicBezTo>
                      <a:pt x="216619" y="255359"/>
                      <a:pt x="212785" y="256636"/>
                      <a:pt x="210229" y="254721"/>
                    </a:cubicBezTo>
                    <a:cubicBezTo>
                      <a:pt x="203200" y="252167"/>
                      <a:pt x="196171" y="250252"/>
                      <a:pt x="188503" y="250252"/>
                    </a:cubicBezTo>
                    <a:cubicBezTo>
                      <a:pt x="182113" y="250252"/>
                      <a:pt x="175723" y="248975"/>
                      <a:pt x="169972" y="247060"/>
                    </a:cubicBezTo>
                    <a:cubicBezTo>
                      <a:pt x="160387" y="241953"/>
                      <a:pt x="155914" y="227908"/>
                      <a:pt x="155275" y="223439"/>
                    </a:cubicBezTo>
                    <a:cubicBezTo>
                      <a:pt x="154636" y="218971"/>
                      <a:pt x="152719" y="208756"/>
                      <a:pt x="156553" y="203649"/>
                    </a:cubicBezTo>
                    <a:cubicBezTo>
                      <a:pt x="162943" y="194073"/>
                      <a:pt x="168055" y="183220"/>
                      <a:pt x="171250" y="171729"/>
                    </a:cubicBezTo>
                    <a:cubicBezTo>
                      <a:pt x="175723" y="152577"/>
                      <a:pt x="174445" y="138533"/>
                      <a:pt x="167416" y="129595"/>
                    </a:cubicBezTo>
                    <a:cubicBezTo>
                      <a:pt x="161026" y="122573"/>
                      <a:pt x="151441" y="118742"/>
                      <a:pt x="141856" y="119381"/>
                    </a:cubicBezTo>
                    <a:lnTo>
                      <a:pt x="141217" y="119381"/>
                    </a:lnTo>
                    <a:cubicBezTo>
                      <a:pt x="131633" y="119381"/>
                      <a:pt x="122048" y="122573"/>
                      <a:pt x="115658" y="129595"/>
                    </a:cubicBezTo>
                    <a:cubicBezTo>
                      <a:pt x="108629" y="138533"/>
                      <a:pt x="107351" y="152577"/>
                      <a:pt x="111824" y="171729"/>
                    </a:cubicBezTo>
                    <a:cubicBezTo>
                      <a:pt x="115019" y="183220"/>
                      <a:pt x="119492" y="194711"/>
                      <a:pt x="126521" y="204926"/>
                    </a:cubicBezTo>
                    <a:cubicBezTo>
                      <a:pt x="130354" y="210033"/>
                      <a:pt x="128438" y="219609"/>
                      <a:pt x="127799" y="224716"/>
                    </a:cubicBezTo>
                    <a:cubicBezTo>
                      <a:pt x="127160" y="229823"/>
                      <a:pt x="122686" y="243230"/>
                      <a:pt x="113102" y="247699"/>
                    </a:cubicBezTo>
                    <a:cubicBezTo>
                      <a:pt x="107351" y="250252"/>
                      <a:pt x="100961" y="250891"/>
                      <a:pt x="94571" y="250891"/>
                    </a:cubicBezTo>
                    <a:cubicBezTo>
                      <a:pt x="86903" y="250891"/>
                      <a:pt x="79874" y="252167"/>
                      <a:pt x="72845" y="255359"/>
                    </a:cubicBezTo>
                    <a:cubicBezTo>
                      <a:pt x="69650" y="256636"/>
                      <a:pt x="65816" y="255359"/>
                      <a:pt x="64538" y="252167"/>
                    </a:cubicBezTo>
                    <a:cubicBezTo>
                      <a:pt x="63260" y="248975"/>
                      <a:pt x="64538" y="245783"/>
                      <a:pt x="67094" y="243868"/>
                    </a:cubicBezTo>
                    <a:cubicBezTo>
                      <a:pt x="75401" y="240038"/>
                      <a:pt x="84347" y="238123"/>
                      <a:pt x="93932" y="238123"/>
                    </a:cubicBezTo>
                    <a:cubicBezTo>
                      <a:pt x="98405" y="238123"/>
                      <a:pt x="103517" y="237484"/>
                      <a:pt x="107990" y="235569"/>
                    </a:cubicBezTo>
                    <a:cubicBezTo>
                      <a:pt x="113741" y="232377"/>
                      <a:pt x="118214" y="215140"/>
                      <a:pt x="116936" y="211310"/>
                    </a:cubicBezTo>
                    <a:cubicBezTo>
                      <a:pt x="109268" y="199819"/>
                      <a:pt x="104156" y="187689"/>
                      <a:pt x="100961" y="174283"/>
                    </a:cubicBezTo>
                    <a:cubicBezTo>
                      <a:pt x="95210" y="151300"/>
                      <a:pt x="97766" y="132787"/>
                      <a:pt x="107351" y="121296"/>
                    </a:cubicBezTo>
                    <a:cubicBezTo>
                      <a:pt x="127160" y="101505"/>
                      <a:pt x="158470" y="101505"/>
                      <a:pt x="178279" y="121296"/>
                    </a:cubicBezTo>
                    <a:cubicBezTo>
                      <a:pt x="178279" y="121296"/>
                      <a:pt x="178279" y="121296"/>
                      <a:pt x="178279" y="121296"/>
                    </a:cubicBezTo>
                    <a:cubicBezTo>
                      <a:pt x="188503" y="133425"/>
                      <a:pt x="190420" y="151300"/>
                      <a:pt x="184669" y="174283"/>
                    </a:cubicBezTo>
                    <a:cubicBezTo>
                      <a:pt x="181474" y="187051"/>
                      <a:pt x="175723" y="199819"/>
                      <a:pt x="168055" y="210671"/>
                    </a:cubicBezTo>
                    <a:cubicBezTo>
                      <a:pt x="166777" y="213863"/>
                      <a:pt x="171250" y="232377"/>
                      <a:pt x="177001" y="234931"/>
                    </a:cubicBezTo>
                    <a:cubicBezTo>
                      <a:pt x="181474" y="236207"/>
                      <a:pt x="185947" y="236846"/>
                      <a:pt x="191059" y="237484"/>
                    </a:cubicBezTo>
                    <a:cubicBezTo>
                      <a:pt x="200005" y="237484"/>
                      <a:pt x="208951" y="239399"/>
                      <a:pt x="217258" y="243230"/>
                    </a:cubicBezTo>
                    <a:cubicBezTo>
                      <a:pt x="218536" y="245145"/>
                      <a:pt x="220453" y="248975"/>
                      <a:pt x="218536" y="252167"/>
                    </a:cubicBezTo>
                    <a:lnTo>
                      <a:pt x="218536" y="252167"/>
                    </a:lnTo>
                    <a:close/>
                    <a:moveTo>
                      <a:pt x="293298" y="199180"/>
                    </a:moveTo>
                    <a:lnTo>
                      <a:pt x="212785" y="199180"/>
                    </a:lnTo>
                    <a:cubicBezTo>
                      <a:pt x="208951" y="199180"/>
                      <a:pt x="206395" y="196627"/>
                      <a:pt x="206395" y="192796"/>
                    </a:cubicBezTo>
                    <a:cubicBezTo>
                      <a:pt x="206395" y="188966"/>
                      <a:pt x="208951" y="186412"/>
                      <a:pt x="212785" y="186412"/>
                    </a:cubicBezTo>
                    <a:lnTo>
                      <a:pt x="293298" y="186412"/>
                    </a:lnTo>
                    <a:cubicBezTo>
                      <a:pt x="297132" y="186412"/>
                      <a:pt x="299688" y="188966"/>
                      <a:pt x="299688" y="192796"/>
                    </a:cubicBezTo>
                    <a:cubicBezTo>
                      <a:pt x="299688" y="196627"/>
                      <a:pt x="297132" y="199180"/>
                      <a:pt x="293298" y="199180"/>
                    </a:cubicBezTo>
                    <a:close/>
                    <a:moveTo>
                      <a:pt x="293298" y="167260"/>
                    </a:moveTo>
                    <a:lnTo>
                      <a:pt x="212785" y="167260"/>
                    </a:lnTo>
                    <a:cubicBezTo>
                      <a:pt x="208951" y="167260"/>
                      <a:pt x="206395" y="164707"/>
                      <a:pt x="206395" y="160876"/>
                    </a:cubicBezTo>
                    <a:cubicBezTo>
                      <a:pt x="206395" y="157046"/>
                      <a:pt x="208951" y="154492"/>
                      <a:pt x="212785" y="154492"/>
                    </a:cubicBezTo>
                    <a:lnTo>
                      <a:pt x="293298" y="154492"/>
                    </a:lnTo>
                    <a:cubicBezTo>
                      <a:pt x="297132" y="154492"/>
                      <a:pt x="299688" y="157046"/>
                      <a:pt x="299688" y="160876"/>
                    </a:cubicBezTo>
                    <a:cubicBezTo>
                      <a:pt x="299688" y="164707"/>
                      <a:pt x="297132" y="167260"/>
                      <a:pt x="293298" y="167260"/>
                    </a:cubicBezTo>
                    <a:close/>
                    <a:moveTo>
                      <a:pt x="293298" y="135341"/>
                    </a:moveTo>
                    <a:lnTo>
                      <a:pt x="212785" y="135341"/>
                    </a:lnTo>
                    <a:cubicBezTo>
                      <a:pt x="208951" y="135341"/>
                      <a:pt x="206395" y="132787"/>
                      <a:pt x="206395" y="128957"/>
                    </a:cubicBezTo>
                    <a:cubicBezTo>
                      <a:pt x="206395" y="125126"/>
                      <a:pt x="208951" y="122573"/>
                      <a:pt x="212785" y="122573"/>
                    </a:cubicBezTo>
                    <a:lnTo>
                      <a:pt x="293298" y="122573"/>
                    </a:lnTo>
                    <a:cubicBezTo>
                      <a:pt x="297132" y="122573"/>
                      <a:pt x="299688" y="125126"/>
                      <a:pt x="299688" y="128957"/>
                    </a:cubicBezTo>
                    <a:cubicBezTo>
                      <a:pt x="299688" y="132787"/>
                      <a:pt x="297132" y="135341"/>
                      <a:pt x="293298" y="135341"/>
                    </a:cubicBezTo>
                    <a:close/>
                  </a:path>
                </a:pathLst>
              </a:custGeom>
              <a:solidFill>
                <a:srgbClr val="FF5353"/>
              </a:solidFill>
              <a:ln w="6390" cap="flat">
                <a:noFill/>
                <a:prstDash val="solid"/>
                <a:miter/>
              </a:ln>
            </p:spPr>
            <p:txBody>
              <a:bodyPr rtlCol="0" anchor="ctr"/>
              <a:lstStyle/>
              <a:p>
                <a:endParaRPr lang="en-US"/>
              </a:p>
            </p:txBody>
          </p:sp>
          <p:grpSp>
            <p:nvGrpSpPr>
              <p:cNvPr id="225" name="Graphic 4">
                <a:extLst>
                  <a:ext uri="{FF2B5EF4-FFF2-40B4-BE49-F238E27FC236}">
                    <a16:creationId xmlns:a16="http://schemas.microsoft.com/office/drawing/2014/main" id="{AD241EE4-E2E9-5BEE-ACF5-0C1142268453}"/>
                  </a:ext>
                </a:extLst>
              </p:cNvPr>
              <p:cNvGrpSpPr/>
              <p:nvPr/>
            </p:nvGrpSpPr>
            <p:grpSpPr>
              <a:xfrm>
                <a:off x="3156200" y="3462404"/>
                <a:ext cx="182880" cy="182880"/>
                <a:chOff x="1952125" y="2371173"/>
                <a:chExt cx="362313" cy="361971"/>
              </a:xfrm>
              <a:solidFill>
                <a:srgbClr val="FF5353"/>
              </a:solidFill>
            </p:grpSpPr>
            <p:sp>
              <p:nvSpPr>
                <p:cNvPr id="226" name="Graphic 4">
                  <a:extLst>
                    <a:ext uri="{FF2B5EF4-FFF2-40B4-BE49-F238E27FC236}">
                      <a16:creationId xmlns:a16="http://schemas.microsoft.com/office/drawing/2014/main" id="{67743318-3D10-1D8D-3CB8-11BC54DFFB91}"/>
                    </a:ext>
                  </a:extLst>
                </p:cNvPr>
                <p:cNvSpPr/>
                <p:nvPr/>
              </p:nvSpPr>
              <p:spPr>
                <a:xfrm>
                  <a:off x="2067783" y="2486085"/>
                  <a:ext cx="132271" cy="131510"/>
                </a:xfrm>
                <a:custGeom>
                  <a:avLst/>
                  <a:gdLst>
                    <a:gd name="connsiteX0" fmla="*/ 132272 w 132271"/>
                    <a:gd name="connsiteY0" fmla="*/ 0 h 131510"/>
                    <a:gd name="connsiteX1" fmla="*/ 0 w 132271"/>
                    <a:gd name="connsiteY1" fmla="*/ 0 h 131510"/>
                    <a:gd name="connsiteX2" fmla="*/ 0 w 132271"/>
                    <a:gd name="connsiteY2" fmla="*/ 131510 h 131510"/>
                    <a:gd name="connsiteX3" fmla="*/ 132272 w 132271"/>
                    <a:gd name="connsiteY3" fmla="*/ 131510 h 131510"/>
                    <a:gd name="connsiteX4" fmla="*/ 132272 w 132271"/>
                    <a:gd name="connsiteY4" fmla="*/ 0 h 131510"/>
                    <a:gd name="connsiteX5" fmla="*/ 108629 w 132271"/>
                    <a:gd name="connsiteY5" fmla="*/ 102144 h 131510"/>
                    <a:gd name="connsiteX6" fmla="*/ 102239 w 132271"/>
                    <a:gd name="connsiteY6" fmla="*/ 108528 h 131510"/>
                    <a:gd name="connsiteX7" fmla="*/ 30033 w 132271"/>
                    <a:gd name="connsiteY7" fmla="*/ 108528 h 131510"/>
                    <a:gd name="connsiteX8" fmla="*/ 23643 w 132271"/>
                    <a:gd name="connsiteY8" fmla="*/ 102144 h 131510"/>
                    <a:gd name="connsiteX9" fmla="*/ 23643 w 132271"/>
                    <a:gd name="connsiteY9" fmla="*/ 30005 h 131510"/>
                    <a:gd name="connsiteX10" fmla="*/ 30033 w 132271"/>
                    <a:gd name="connsiteY10" fmla="*/ 23621 h 131510"/>
                    <a:gd name="connsiteX11" fmla="*/ 102239 w 132271"/>
                    <a:gd name="connsiteY11" fmla="*/ 23621 h 131510"/>
                    <a:gd name="connsiteX12" fmla="*/ 108629 w 132271"/>
                    <a:gd name="connsiteY12" fmla="*/ 30005 h 131510"/>
                    <a:gd name="connsiteX13" fmla="*/ 108629 w 132271"/>
                    <a:gd name="connsiteY13" fmla="*/ 102144 h 13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271" h="131510">
                      <a:moveTo>
                        <a:pt x="132272" y="0"/>
                      </a:moveTo>
                      <a:lnTo>
                        <a:pt x="0" y="0"/>
                      </a:lnTo>
                      <a:lnTo>
                        <a:pt x="0" y="131510"/>
                      </a:lnTo>
                      <a:lnTo>
                        <a:pt x="132272" y="131510"/>
                      </a:lnTo>
                      <a:lnTo>
                        <a:pt x="132272" y="0"/>
                      </a:lnTo>
                      <a:close/>
                      <a:moveTo>
                        <a:pt x="108629" y="102144"/>
                      </a:moveTo>
                      <a:cubicBezTo>
                        <a:pt x="108629" y="105974"/>
                        <a:pt x="106073" y="108528"/>
                        <a:pt x="102239" y="108528"/>
                      </a:cubicBezTo>
                      <a:lnTo>
                        <a:pt x="30033" y="108528"/>
                      </a:lnTo>
                      <a:cubicBezTo>
                        <a:pt x="26199" y="108528"/>
                        <a:pt x="23643" y="105974"/>
                        <a:pt x="23643" y="102144"/>
                      </a:cubicBezTo>
                      <a:lnTo>
                        <a:pt x="23643" y="30005"/>
                      </a:lnTo>
                      <a:cubicBezTo>
                        <a:pt x="23643" y="26174"/>
                        <a:pt x="26199" y="23621"/>
                        <a:pt x="30033" y="23621"/>
                      </a:cubicBezTo>
                      <a:lnTo>
                        <a:pt x="102239" y="23621"/>
                      </a:lnTo>
                      <a:cubicBezTo>
                        <a:pt x="106073" y="23621"/>
                        <a:pt x="108629" y="26174"/>
                        <a:pt x="108629" y="30005"/>
                      </a:cubicBezTo>
                      <a:lnTo>
                        <a:pt x="108629" y="102144"/>
                      </a:lnTo>
                      <a:close/>
                    </a:path>
                  </a:pathLst>
                </a:custGeom>
                <a:grpFill/>
                <a:ln w="6390" cap="flat">
                  <a:noFill/>
                  <a:prstDash val="solid"/>
                  <a:miter/>
                </a:ln>
              </p:spPr>
              <p:txBody>
                <a:bodyPr rtlCol="0" anchor="ctr"/>
                <a:lstStyle/>
                <a:p>
                  <a:endParaRPr lang="en-US"/>
                </a:p>
              </p:txBody>
            </p:sp>
            <p:sp>
              <p:nvSpPr>
                <p:cNvPr id="227" name="Graphic 4">
                  <a:extLst>
                    <a:ext uri="{FF2B5EF4-FFF2-40B4-BE49-F238E27FC236}">
                      <a16:creationId xmlns:a16="http://schemas.microsoft.com/office/drawing/2014/main" id="{B10A0263-4B76-A3E3-267F-758EFCADB70C}"/>
                    </a:ext>
                  </a:extLst>
                </p:cNvPr>
                <p:cNvSpPr/>
                <p:nvPr/>
              </p:nvSpPr>
              <p:spPr>
                <a:xfrm>
                  <a:off x="2104206" y="2522474"/>
                  <a:ext cx="59426" cy="59371"/>
                </a:xfrm>
                <a:custGeom>
                  <a:avLst/>
                  <a:gdLst>
                    <a:gd name="connsiteX0" fmla="*/ 0 w 59426"/>
                    <a:gd name="connsiteY0" fmla="*/ 0 h 59371"/>
                    <a:gd name="connsiteX1" fmla="*/ 59426 w 59426"/>
                    <a:gd name="connsiteY1" fmla="*/ 0 h 59371"/>
                    <a:gd name="connsiteX2" fmla="*/ 59426 w 59426"/>
                    <a:gd name="connsiteY2" fmla="*/ 59371 h 59371"/>
                    <a:gd name="connsiteX3" fmla="*/ 0 w 59426"/>
                    <a:gd name="connsiteY3" fmla="*/ 59371 h 59371"/>
                  </a:gdLst>
                  <a:ahLst/>
                  <a:cxnLst>
                    <a:cxn ang="0">
                      <a:pos x="connsiteX0" y="connsiteY0"/>
                    </a:cxn>
                    <a:cxn ang="0">
                      <a:pos x="connsiteX1" y="connsiteY1"/>
                    </a:cxn>
                    <a:cxn ang="0">
                      <a:pos x="connsiteX2" y="connsiteY2"/>
                    </a:cxn>
                    <a:cxn ang="0">
                      <a:pos x="connsiteX3" y="connsiteY3"/>
                    </a:cxn>
                  </a:cxnLst>
                  <a:rect l="l" t="t" r="r" b="b"/>
                  <a:pathLst>
                    <a:path w="59426" h="59371">
                      <a:moveTo>
                        <a:pt x="0" y="0"/>
                      </a:moveTo>
                      <a:lnTo>
                        <a:pt x="59426" y="0"/>
                      </a:lnTo>
                      <a:lnTo>
                        <a:pt x="59426" y="59371"/>
                      </a:lnTo>
                      <a:lnTo>
                        <a:pt x="0" y="59371"/>
                      </a:lnTo>
                      <a:close/>
                    </a:path>
                  </a:pathLst>
                </a:custGeom>
                <a:grpFill/>
                <a:ln w="6390" cap="flat">
                  <a:noFill/>
                  <a:prstDash val="solid"/>
                  <a:miter/>
                </a:ln>
              </p:spPr>
              <p:txBody>
                <a:bodyPr rtlCol="0" anchor="ctr"/>
                <a:lstStyle/>
                <a:p>
                  <a:endParaRPr lang="en-US"/>
                </a:p>
              </p:txBody>
            </p:sp>
            <p:sp>
              <p:nvSpPr>
                <p:cNvPr id="228" name="Graphic 4">
                  <a:extLst>
                    <a:ext uri="{FF2B5EF4-FFF2-40B4-BE49-F238E27FC236}">
                      <a16:creationId xmlns:a16="http://schemas.microsoft.com/office/drawing/2014/main" id="{0F9BA799-C929-7D86-894F-E4B4BACD8A7D}"/>
                    </a:ext>
                  </a:extLst>
                </p:cNvPr>
                <p:cNvSpPr/>
                <p:nvPr/>
              </p:nvSpPr>
              <p:spPr>
                <a:xfrm>
                  <a:off x="1952125" y="237117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83074 w 362313"/>
                    <a:gd name="connsiteY6" fmla="*/ 174283 h 361971"/>
                    <a:gd name="connsiteX7" fmla="*/ 289464 w 362313"/>
                    <a:gd name="connsiteY7" fmla="*/ 180667 h 361971"/>
                    <a:gd name="connsiteX8" fmla="*/ 283074 w 362313"/>
                    <a:gd name="connsiteY8" fmla="*/ 187051 h 361971"/>
                    <a:gd name="connsiteX9" fmla="*/ 260709 w 362313"/>
                    <a:gd name="connsiteY9" fmla="*/ 187051 h 361971"/>
                    <a:gd name="connsiteX10" fmla="*/ 260709 w 362313"/>
                    <a:gd name="connsiteY10" fmla="*/ 203011 h 361971"/>
                    <a:gd name="connsiteX11" fmla="*/ 283074 w 362313"/>
                    <a:gd name="connsiteY11" fmla="*/ 203011 h 361971"/>
                    <a:gd name="connsiteX12" fmla="*/ 289464 w 362313"/>
                    <a:gd name="connsiteY12" fmla="*/ 209395 h 361971"/>
                    <a:gd name="connsiteX13" fmla="*/ 283074 w 362313"/>
                    <a:gd name="connsiteY13" fmla="*/ 215779 h 361971"/>
                    <a:gd name="connsiteX14" fmla="*/ 260709 w 362313"/>
                    <a:gd name="connsiteY14" fmla="*/ 215779 h 361971"/>
                    <a:gd name="connsiteX15" fmla="*/ 260709 w 362313"/>
                    <a:gd name="connsiteY15" fmla="*/ 252806 h 361971"/>
                    <a:gd name="connsiteX16" fmla="*/ 254319 w 362313"/>
                    <a:gd name="connsiteY16" fmla="*/ 259190 h 361971"/>
                    <a:gd name="connsiteX17" fmla="*/ 217258 w 362313"/>
                    <a:gd name="connsiteY17" fmla="*/ 259190 h 361971"/>
                    <a:gd name="connsiteX18" fmla="*/ 217258 w 362313"/>
                    <a:gd name="connsiteY18" fmla="*/ 281534 h 361971"/>
                    <a:gd name="connsiteX19" fmla="*/ 210868 w 362313"/>
                    <a:gd name="connsiteY19" fmla="*/ 287918 h 361971"/>
                    <a:gd name="connsiteX20" fmla="*/ 204478 w 362313"/>
                    <a:gd name="connsiteY20" fmla="*/ 281534 h 361971"/>
                    <a:gd name="connsiteX21" fmla="*/ 204478 w 362313"/>
                    <a:gd name="connsiteY21" fmla="*/ 259190 h 361971"/>
                    <a:gd name="connsiteX22" fmla="*/ 188503 w 362313"/>
                    <a:gd name="connsiteY22" fmla="*/ 259190 h 361971"/>
                    <a:gd name="connsiteX23" fmla="*/ 188503 w 362313"/>
                    <a:gd name="connsiteY23" fmla="*/ 281534 h 361971"/>
                    <a:gd name="connsiteX24" fmla="*/ 182113 w 362313"/>
                    <a:gd name="connsiteY24" fmla="*/ 287918 h 361971"/>
                    <a:gd name="connsiteX25" fmla="*/ 175723 w 362313"/>
                    <a:gd name="connsiteY25" fmla="*/ 281534 h 361971"/>
                    <a:gd name="connsiteX26" fmla="*/ 175723 w 362313"/>
                    <a:gd name="connsiteY26" fmla="*/ 259190 h 361971"/>
                    <a:gd name="connsiteX27" fmla="*/ 159748 w 362313"/>
                    <a:gd name="connsiteY27" fmla="*/ 259190 h 361971"/>
                    <a:gd name="connsiteX28" fmla="*/ 159748 w 362313"/>
                    <a:gd name="connsiteY28" fmla="*/ 281534 h 361971"/>
                    <a:gd name="connsiteX29" fmla="*/ 153358 w 362313"/>
                    <a:gd name="connsiteY29" fmla="*/ 287918 h 361971"/>
                    <a:gd name="connsiteX30" fmla="*/ 146969 w 362313"/>
                    <a:gd name="connsiteY30" fmla="*/ 281534 h 361971"/>
                    <a:gd name="connsiteX31" fmla="*/ 146969 w 362313"/>
                    <a:gd name="connsiteY31" fmla="*/ 259190 h 361971"/>
                    <a:gd name="connsiteX32" fmla="*/ 109907 w 362313"/>
                    <a:gd name="connsiteY32" fmla="*/ 259190 h 361971"/>
                    <a:gd name="connsiteX33" fmla="*/ 103517 w 362313"/>
                    <a:gd name="connsiteY33" fmla="*/ 252806 h 361971"/>
                    <a:gd name="connsiteX34" fmla="*/ 103517 w 362313"/>
                    <a:gd name="connsiteY34" fmla="*/ 215779 h 361971"/>
                    <a:gd name="connsiteX35" fmla="*/ 81152 w 362313"/>
                    <a:gd name="connsiteY35" fmla="*/ 215779 h 361971"/>
                    <a:gd name="connsiteX36" fmla="*/ 74762 w 362313"/>
                    <a:gd name="connsiteY36" fmla="*/ 209395 h 361971"/>
                    <a:gd name="connsiteX37" fmla="*/ 81152 w 362313"/>
                    <a:gd name="connsiteY37" fmla="*/ 203011 h 361971"/>
                    <a:gd name="connsiteX38" fmla="*/ 103517 w 362313"/>
                    <a:gd name="connsiteY38" fmla="*/ 203011 h 361971"/>
                    <a:gd name="connsiteX39" fmla="*/ 103517 w 362313"/>
                    <a:gd name="connsiteY39" fmla="*/ 187051 h 361971"/>
                    <a:gd name="connsiteX40" fmla="*/ 81152 w 362313"/>
                    <a:gd name="connsiteY40" fmla="*/ 187051 h 361971"/>
                    <a:gd name="connsiteX41" fmla="*/ 74762 w 362313"/>
                    <a:gd name="connsiteY41" fmla="*/ 180667 h 361971"/>
                    <a:gd name="connsiteX42" fmla="*/ 81152 w 362313"/>
                    <a:gd name="connsiteY42" fmla="*/ 174283 h 361971"/>
                    <a:gd name="connsiteX43" fmla="*/ 103517 w 362313"/>
                    <a:gd name="connsiteY43" fmla="*/ 174283 h 361971"/>
                    <a:gd name="connsiteX44" fmla="*/ 103517 w 362313"/>
                    <a:gd name="connsiteY44" fmla="*/ 158323 h 361971"/>
                    <a:gd name="connsiteX45" fmla="*/ 81152 w 362313"/>
                    <a:gd name="connsiteY45" fmla="*/ 158323 h 361971"/>
                    <a:gd name="connsiteX46" fmla="*/ 74762 w 362313"/>
                    <a:gd name="connsiteY46" fmla="*/ 151939 h 361971"/>
                    <a:gd name="connsiteX47" fmla="*/ 81152 w 362313"/>
                    <a:gd name="connsiteY47" fmla="*/ 145555 h 361971"/>
                    <a:gd name="connsiteX48" fmla="*/ 103517 w 362313"/>
                    <a:gd name="connsiteY48" fmla="*/ 145555 h 361971"/>
                    <a:gd name="connsiteX49" fmla="*/ 103517 w 362313"/>
                    <a:gd name="connsiteY49" fmla="*/ 108528 h 361971"/>
                    <a:gd name="connsiteX50" fmla="*/ 109907 w 362313"/>
                    <a:gd name="connsiteY50" fmla="*/ 102144 h 361971"/>
                    <a:gd name="connsiteX51" fmla="*/ 146969 w 362313"/>
                    <a:gd name="connsiteY51" fmla="*/ 102144 h 361971"/>
                    <a:gd name="connsiteX52" fmla="*/ 146969 w 362313"/>
                    <a:gd name="connsiteY52" fmla="*/ 79800 h 361971"/>
                    <a:gd name="connsiteX53" fmla="*/ 153358 w 362313"/>
                    <a:gd name="connsiteY53" fmla="*/ 73416 h 361971"/>
                    <a:gd name="connsiteX54" fmla="*/ 159748 w 362313"/>
                    <a:gd name="connsiteY54" fmla="*/ 79800 h 361971"/>
                    <a:gd name="connsiteX55" fmla="*/ 159748 w 362313"/>
                    <a:gd name="connsiteY55" fmla="*/ 102144 h 361971"/>
                    <a:gd name="connsiteX56" fmla="*/ 175723 w 362313"/>
                    <a:gd name="connsiteY56" fmla="*/ 102144 h 361971"/>
                    <a:gd name="connsiteX57" fmla="*/ 175723 w 362313"/>
                    <a:gd name="connsiteY57" fmla="*/ 79800 h 361971"/>
                    <a:gd name="connsiteX58" fmla="*/ 182113 w 362313"/>
                    <a:gd name="connsiteY58" fmla="*/ 73416 h 361971"/>
                    <a:gd name="connsiteX59" fmla="*/ 188503 w 362313"/>
                    <a:gd name="connsiteY59" fmla="*/ 79800 h 361971"/>
                    <a:gd name="connsiteX60" fmla="*/ 188503 w 362313"/>
                    <a:gd name="connsiteY60" fmla="*/ 102144 h 361971"/>
                    <a:gd name="connsiteX61" fmla="*/ 204478 w 362313"/>
                    <a:gd name="connsiteY61" fmla="*/ 102144 h 361971"/>
                    <a:gd name="connsiteX62" fmla="*/ 204478 w 362313"/>
                    <a:gd name="connsiteY62" fmla="*/ 79800 h 361971"/>
                    <a:gd name="connsiteX63" fmla="*/ 210868 w 362313"/>
                    <a:gd name="connsiteY63" fmla="*/ 73416 h 361971"/>
                    <a:gd name="connsiteX64" fmla="*/ 217258 w 362313"/>
                    <a:gd name="connsiteY64" fmla="*/ 79800 h 361971"/>
                    <a:gd name="connsiteX65" fmla="*/ 217258 w 362313"/>
                    <a:gd name="connsiteY65" fmla="*/ 102144 h 361971"/>
                    <a:gd name="connsiteX66" fmla="*/ 254319 w 362313"/>
                    <a:gd name="connsiteY66" fmla="*/ 102144 h 361971"/>
                    <a:gd name="connsiteX67" fmla="*/ 260709 w 362313"/>
                    <a:gd name="connsiteY67" fmla="*/ 108528 h 361971"/>
                    <a:gd name="connsiteX68" fmla="*/ 260709 w 362313"/>
                    <a:gd name="connsiteY68" fmla="*/ 145555 h 361971"/>
                    <a:gd name="connsiteX69" fmla="*/ 283074 w 362313"/>
                    <a:gd name="connsiteY69" fmla="*/ 145555 h 361971"/>
                    <a:gd name="connsiteX70" fmla="*/ 289464 w 362313"/>
                    <a:gd name="connsiteY70" fmla="*/ 151939 h 361971"/>
                    <a:gd name="connsiteX71" fmla="*/ 283074 w 362313"/>
                    <a:gd name="connsiteY71" fmla="*/ 158323 h 361971"/>
                    <a:gd name="connsiteX72" fmla="*/ 260709 w 362313"/>
                    <a:gd name="connsiteY72" fmla="*/ 158323 h 361971"/>
                    <a:gd name="connsiteX73" fmla="*/ 260709 w 362313"/>
                    <a:gd name="connsiteY73" fmla="*/ 174283 h 361971"/>
                    <a:gd name="connsiteX74" fmla="*/ 283074 w 362313"/>
                    <a:gd name="connsiteY74" fmla="*/ 174283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close/>
                      <a:moveTo>
                        <a:pt x="283074" y="174283"/>
                      </a:moveTo>
                      <a:cubicBezTo>
                        <a:pt x="286908" y="174283"/>
                        <a:pt x="289464" y="176836"/>
                        <a:pt x="289464" y="180667"/>
                      </a:cubicBezTo>
                      <a:cubicBezTo>
                        <a:pt x="289464" y="184497"/>
                        <a:pt x="286908" y="187051"/>
                        <a:pt x="283074" y="187051"/>
                      </a:cubicBezTo>
                      <a:lnTo>
                        <a:pt x="260709" y="187051"/>
                      </a:lnTo>
                      <a:lnTo>
                        <a:pt x="260709" y="203011"/>
                      </a:lnTo>
                      <a:lnTo>
                        <a:pt x="283074" y="203011"/>
                      </a:lnTo>
                      <a:cubicBezTo>
                        <a:pt x="286908" y="203011"/>
                        <a:pt x="289464" y="205564"/>
                        <a:pt x="289464" y="209395"/>
                      </a:cubicBezTo>
                      <a:cubicBezTo>
                        <a:pt x="289464" y="213225"/>
                        <a:pt x="286908" y="215779"/>
                        <a:pt x="283074" y="215779"/>
                      </a:cubicBezTo>
                      <a:lnTo>
                        <a:pt x="260709" y="215779"/>
                      </a:lnTo>
                      <a:lnTo>
                        <a:pt x="260709" y="252806"/>
                      </a:lnTo>
                      <a:cubicBezTo>
                        <a:pt x="260709" y="256636"/>
                        <a:pt x="258153" y="259190"/>
                        <a:pt x="254319" y="259190"/>
                      </a:cubicBezTo>
                      <a:lnTo>
                        <a:pt x="217258" y="259190"/>
                      </a:lnTo>
                      <a:lnTo>
                        <a:pt x="217258" y="281534"/>
                      </a:lnTo>
                      <a:cubicBezTo>
                        <a:pt x="217258" y="285364"/>
                        <a:pt x="214702" y="287918"/>
                        <a:pt x="210868" y="287918"/>
                      </a:cubicBezTo>
                      <a:cubicBezTo>
                        <a:pt x="207034" y="287918"/>
                        <a:pt x="204478" y="285364"/>
                        <a:pt x="204478" y="281534"/>
                      </a:cubicBezTo>
                      <a:lnTo>
                        <a:pt x="204478" y="259190"/>
                      </a:lnTo>
                      <a:lnTo>
                        <a:pt x="188503" y="259190"/>
                      </a:lnTo>
                      <a:lnTo>
                        <a:pt x="188503" y="281534"/>
                      </a:lnTo>
                      <a:cubicBezTo>
                        <a:pt x="188503" y="285364"/>
                        <a:pt x="185947" y="287918"/>
                        <a:pt x="182113" y="287918"/>
                      </a:cubicBezTo>
                      <a:cubicBezTo>
                        <a:pt x="178279" y="287918"/>
                        <a:pt x="175723" y="285364"/>
                        <a:pt x="175723" y="281534"/>
                      </a:cubicBezTo>
                      <a:lnTo>
                        <a:pt x="175723" y="259190"/>
                      </a:lnTo>
                      <a:lnTo>
                        <a:pt x="159748" y="259190"/>
                      </a:lnTo>
                      <a:lnTo>
                        <a:pt x="159748" y="281534"/>
                      </a:lnTo>
                      <a:cubicBezTo>
                        <a:pt x="159748" y="285364"/>
                        <a:pt x="157192" y="287918"/>
                        <a:pt x="153358" y="287918"/>
                      </a:cubicBezTo>
                      <a:cubicBezTo>
                        <a:pt x="149524" y="287918"/>
                        <a:pt x="146969" y="285364"/>
                        <a:pt x="146969" y="281534"/>
                      </a:cubicBezTo>
                      <a:lnTo>
                        <a:pt x="146969" y="259190"/>
                      </a:lnTo>
                      <a:lnTo>
                        <a:pt x="109907" y="259190"/>
                      </a:lnTo>
                      <a:cubicBezTo>
                        <a:pt x="106073" y="259190"/>
                        <a:pt x="103517" y="256636"/>
                        <a:pt x="103517" y="252806"/>
                      </a:cubicBezTo>
                      <a:lnTo>
                        <a:pt x="103517" y="215779"/>
                      </a:lnTo>
                      <a:lnTo>
                        <a:pt x="81152" y="215779"/>
                      </a:lnTo>
                      <a:cubicBezTo>
                        <a:pt x="77318" y="215779"/>
                        <a:pt x="74762" y="213225"/>
                        <a:pt x="74762" y="209395"/>
                      </a:cubicBezTo>
                      <a:cubicBezTo>
                        <a:pt x="74762" y="205564"/>
                        <a:pt x="77318" y="203011"/>
                        <a:pt x="81152" y="203011"/>
                      </a:cubicBezTo>
                      <a:lnTo>
                        <a:pt x="103517" y="203011"/>
                      </a:lnTo>
                      <a:lnTo>
                        <a:pt x="103517" y="187051"/>
                      </a:lnTo>
                      <a:lnTo>
                        <a:pt x="81152" y="187051"/>
                      </a:lnTo>
                      <a:cubicBezTo>
                        <a:pt x="77318" y="187051"/>
                        <a:pt x="74762" y="184497"/>
                        <a:pt x="74762" y="180667"/>
                      </a:cubicBezTo>
                      <a:cubicBezTo>
                        <a:pt x="74762" y="176836"/>
                        <a:pt x="77318" y="174283"/>
                        <a:pt x="81152" y="174283"/>
                      </a:cubicBezTo>
                      <a:lnTo>
                        <a:pt x="103517" y="174283"/>
                      </a:lnTo>
                      <a:lnTo>
                        <a:pt x="103517" y="158323"/>
                      </a:lnTo>
                      <a:lnTo>
                        <a:pt x="81152" y="158323"/>
                      </a:lnTo>
                      <a:cubicBezTo>
                        <a:pt x="77318" y="158323"/>
                        <a:pt x="74762" y="155769"/>
                        <a:pt x="74762" y="151939"/>
                      </a:cubicBezTo>
                      <a:cubicBezTo>
                        <a:pt x="74762" y="148108"/>
                        <a:pt x="77318" y="145555"/>
                        <a:pt x="81152" y="145555"/>
                      </a:cubicBezTo>
                      <a:lnTo>
                        <a:pt x="103517" y="145555"/>
                      </a:lnTo>
                      <a:lnTo>
                        <a:pt x="103517" y="108528"/>
                      </a:lnTo>
                      <a:cubicBezTo>
                        <a:pt x="103517" y="104697"/>
                        <a:pt x="106073" y="102144"/>
                        <a:pt x="109907" y="102144"/>
                      </a:cubicBezTo>
                      <a:lnTo>
                        <a:pt x="146969" y="102144"/>
                      </a:lnTo>
                      <a:lnTo>
                        <a:pt x="146969" y="79800"/>
                      </a:lnTo>
                      <a:cubicBezTo>
                        <a:pt x="146969" y="75970"/>
                        <a:pt x="149524" y="73416"/>
                        <a:pt x="153358" y="73416"/>
                      </a:cubicBezTo>
                      <a:cubicBezTo>
                        <a:pt x="157192" y="73416"/>
                        <a:pt x="159748" y="75970"/>
                        <a:pt x="159748" y="79800"/>
                      </a:cubicBezTo>
                      <a:lnTo>
                        <a:pt x="159748" y="102144"/>
                      </a:lnTo>
                      <a:lnTo>
                        <a:pt x="175723" y="102144"/>
                      </a:lnTo>
                      <a:lnTo>
                        <a:pt x="175723" y="79800"/>
                      </a:lnTo>
                      <a:cubicBezTo>
                        <a:pt x="175723" y="75970"/>
                        <a:pt x="178279" y="73416"/>
                        <a:pt x="182113" y="73416"/>
                      </a:cubicBezTo>
                      <a:cubicBezTo>
                        <a:pt x="185947" y="73416"/>
                        <a:pt x="188503" y="75970"/>
                        <a:pt x="188503" y="79800"/>
                      </a:cubicBezTo>
                      <a:lnTo>
                        <a:pt x="188503" y="102144"/>
                      </a:lnTo>
                      <a:lnTo>
                        <a:pt x="204478" y="102144"/>
                      </a:lnTo>
                      <a:lnTo>
                        <a:pt x="204478" y="79800"/>
                      </a:lnTo>
                      <a:cubicBezTo>
                        <a:pt x="204478" y="75970"/>
                        <a:pt x="207034" y="73416"/>
                        <a:pt x="210868" y="73416"/>
                      </a:cubicBezTo>
                      <a:cubicBezTo>
                        <a:pt x="214702" y="73416"/>
                        <a:pt x="217258" y="75970"/>
                        <a:pt x="217258" y="79800"/>
                      </a:cubicBezTo>
                      <a:lnTo>
                        <a:pt x="217258" y="102144"/>
                      </a:lnTo>
                      <a:lnTo>
                        <a:pt x="254319" y="102144"/>
                      </a:lnTo>
                      <a:cubicBezTo>
                        <a:pt x="258153" y="102144"/>
                        <a:pt x="260709" y="104697"/>
                        <a:pt x="260709" y="108528"/>
                      </a:cubicBezTo>
                      <a:lnTo>
                        <a:pt x="260709" y="145555"/>
                      </a:lnTo>
                      <a:lnTo>
                        <a:pt x="283074" y="145555"/>
                      </a:lnTo>
                      <a:cubicBezTo>
                        <a:pt x="286908" y="145555"/>
                        <a:pt x="289464" y="148108"/>
                        <a:pt x="289464" y="151939"/>
                      </a:cubicBezTo>
                      <a:cubicBezTo>
                        <a:pt x="289464" y="155769"/>
                        <a:pt x="286908" y="158323"/>
                        <a:pt x="283074" y="158323"/>
                      </a:cubicBezTo>
                      <a:lnTo>
                        <a:pt x="260709" y="158323"/>
                      </a:lnTo>
                      <a:lnTo>
                        <a:pt x="260709" y="174283"/>
                      </a:lnTo>
                      <a:lnTo>
                        <a:pt x="283074" y="174283"/>
                      </a:lnTo>
                      <a:close/>
                    </a:path>
                  </a:pathLst>
                </a:custGeom>
                <a:grpFill/>
                <a:ln w="6390" cap="flat">
                  <a:noFill/>
                  <a:prstDash val="solid"/>
                  <a:miter/>
                </a:ln>
              </p:spPr>
              <p:txBody>
                <a:bodyPr rtlCol="0" anchor="ctr"/>
                <a:lstStyle/>
                <a:p>
                  <a:endParaRPr lang="en-US"/>
                </a:p>
              </p:txBody>
            </p:sp>
          </p:grpSp>
          <p:grpSp>
            <p:nvGrpSpPr>
              <p:cNvPr id="229" name="Graphic 4">
                <a:extLst>
                  <a:ext uri="{FF2B5EF4-FFF2-40B4-BE49-F238E27FC236}">
                    <a16:creationId xmlns:a16="http://schemas.microsoft.com/office/drawing/2014/main" id="{E1DC4DCA-9C6D-585D-0D69-2780E50A9F3F}"/>
                  </a:ext>
                </a:extLst>
              </p:cNvPr>
              <p:cNvGrpSpPr/>
              <p:nvPr/>
            </p:nvGrpSpPr>
            <p:grpSpPr>
              <a:xfrm>
                <a:off x="3156029" y="3733996"/>
                <a:ext cx="182880" cy="182880"/>
                <a:chOff x="8239823" y="918179"/>
                <a:chExt cx="361670" cy="361333"/>
              </a:xfrm>
              <a:solidFill>
                <a:srgbClr val="FF5353"/>
              </a:solidFill>
            </p:grpSpPr>
            <p:sp>
              <p:nvSpPr>
                <p:cNvPr id="230" name="Graphic 4">
                  <a:extLst>
                    <a:ext uri="{FF2B5EF4-FFF2-40B4-BE49-F238E27FC236}">
                      <a16:creationId xmlns:a16="http://schemas.microsoft.com/office/drawing/2014/main" id="{108CF0A0-CB60-D6CC-9FDC-13807C6A2761}"/>
                    </a:ext>
                  </a:extLst>
                </p:cNvPr>
                <p:cNvSpPr/>
                <p:nvPr/>
              </p:nvSpPr>
              <p:spPr>
                <a:xfrm>
                  <a:off x="8427049" y="1102037"/>
                  <a:ext cx="33227" cy="78523"/>
                </a:xfrm>
                <a:custGeom>
                  <a:avLst/>
                  <a:gdLst>
                    <a:gd name="connsiteX0" fmla="*/ 0 w 33227"/>
                    <a:gd name="connsiteY0" fmla="*/ 0 h 78523"/>
                    <a:gd name="connsiteX1" fmla="*/ 0 w 33227"/>
                    <a:gd name="connsiteY1" fmla="*/ 78523 h 78523"/>
                    <a:gd name="connsiteX2" fmla="*/ 33227 w 33227"/>
                    <a:gd name="connsiteY2" fmla="*/ 38942 h 78523"/>
                    <a:gd name="connsiteX3" fmla="*/ 0 w 33227"/>
                    <a:gd name="connsiteY3" fmla="*/ 0 h 78523"/>
                  </a:gdLst>
                  <a:ahLst/>
                  <a:cxnLst>
                    <a:cxn ang="0">
                      <a:pos x="connsiteX0" y="connsiteY0"/>
                    </a:cxn>
                    <a:cxn ang="0">
                      <a:pos x="connsiteX1" y="connsiteY1"/>
                    </a:cxn>
                    <a:cxn ang="0">
                      <a:pos x="connsiteX2" y="connsiteY2"/>
                    </a:cxn>
                    <a:cxn ang="0">
                      <a:pos x="connsiteX3" y="connsiteY3"/>
                    </a:cxn>
                  </a:cxnLst>
                  <a:rect l="l" t="t" r="r" b="b"/>
                  <a:pathLst>
                    <a:path w="33227" h="78523">
                      <a:moveTo>
                        <a:pt x="0" y="0"/>
                      </a:moveTo>
                      <a:lnTo>
                        <a:pt x="0" y="78523"/>
                      </a:lnTo>
                      <a:cubicBezTo>
                        <a:pt x="19170" y="75331"/>
                        <a:pt x="33227" y="58733"/>
                        <a:pt x="33227" y="38942"/>
                      </a:cubicBezTo>
                      <a:cubicBezTo>
                        <a:pt x="33227" y="19152"/>
                        <a:pt x="19170" y="3192"/>
                        <a:pt x="0" y="0"/>
                      </a:cubicBezTo>
                      <a:close/>
                    </a:path>
                  </a:pathLst>
                </a:custGeom>
                <a:grpFill/>
                <a:ln w="6390" cap="flat">
                  <a:noFill/>
                  <a:prstDash val="solid"/>
                  <a:miter/>
                </a:ln>
              </p:spPr>
              <p:txBody>
                <a:bodyPr rtlCol="0" anchor="ctr"/>
                <a:lstStyle/>
                <a:p>
                  <a:endParaRPr lang="en-US"/>
                </a:p>
              </p:txBody>
            </p:sp>
            <p:sp>
              <p:nvSpPr>
                <p:cNvPr id="231" name="Graphic 4">
                  <a:extLst>
                    <a:ext uri="{FF2B5EF4-FFF2-40B4-BE49-F238E27FC236}">
                      <a16:creationId xmlns:a16="http://schemas.microsoft.com/office/drawing/2014/main" id="{6F88B409-240A-C7D2-4325-1CDE29A74249}"/>
                    </a:ext>
                  </a:extLst>
                </p:cNvPr>
                <p:cNvSpPr/>
                <p:nvPr/>
              </p:nvSpPr>
              <p:spPr>
                <a:xfrm>
                  <a:off x="8381041" y="1009470"/>
                  <a:ext cx="33228" cy="79161"/>
                </a:xfrm>
                <a:custGeom>
                  <a:avLst/>
                  <a:gdLst>
                    <a:gd name="connsiteX0" fmla="*/ 33228 w 33228"/>
                    <a:gd name="connsiteY0" fmla="*/ 0 h 79161"/>
                    <a:gd name="connsiteX1" fmla="*/ 0 w 33228"/>
                    <a:gd name="connsiteY1" fmla="*/ 39581 h 79161"/>
                    <a:gd name="connsiteX2" fmla="*/ 33228 w 33228"/>
                    <a:gd name="connsiteY2" fmla="*/ 79161 h 79161"/>
                    <a:gd name="connsiteX3" fmla="*/ 33228 w 33228"/>
                    <a:gd name="connsiteY3" fmla="*/ 0 h 79161"/>
                  </a:gdLst>
                  <a:ahLst/>
                  <a:cxnLst>
                    <a:cxn ang="0">
                      <a:pos x="connsiteX0" y="connsiteY0"/>
                    </a:cxn>
                    <a:cxn ang="0">
                      <a:pos x="connsiteX1" y="connsiteY1"/>
                    </a:cxn>
                    <a:cxn ang="0">
                      <a:pos x="connsiteX2" y="connsiteY2"/>
                    </a:cxn>
                    <a:cxn ang="0">
                      <a:pos x="connsiteX3" y="connsiteY3"/>
                    </a:cxn>
                  </a:cxnLst>
                  <a:rect l="l" t="t" r="r" b="b"/>
                  <a:pathLst>
                    <a:path w="33228" h="79161">
                      <a:moveTo>
                        <a:pt x="33228" y="0"/>
                      </a:moveTo>
                      <a:cubicBezTo>
                        <a:pt x="14058" y="3192"/>
                        <a:pt x="0" y="19790"/>
                        <a:pt x="0" y="39581"/>
                      </a:cubicBezTo>
                      <a:cubicBezTo>
                        <a:pt x="0" y="59371"/>
                        <a:pt x="14697" y="75969"/>
                        <a:pt x="33228" y="79161"/>
                      </a:cubicBezTo>
                      <a:lnTo>
                        <a:pt x="33228" y="0"/>
                      </a:lnTo>
                      <a:close/>
                    </a:path>
                  </a:pathLst>
                </a:custGeom>
                <a:grpFill/>
                <a:ln w="6390" cap="flat">
                  <a:noFill/>
                  <a:prstDash val="solid"/>
                  <a:miter/>
                </a:ln>
              </p:spPr>
              <p:txBody>
                <a:bodyPr rtlCol="0" anchor="ctr"/>
                <a:lstStyle/>
                <a:p>
                  <a:endParaRPr lang="en-US"/>
                </a:p>
              </p:txBody>
            </p:sp>
            <p:sp>
              <p:nvSpPr>
                <p:cNvPr id="232" name="Graphic 4">
                  <a:extLst>
                    <a:ext uri="{FF2B5EF4-FFF2-40B4-BE49-F238E27FC236}">
                      <a16:creationId xmlns:a16="http://schemas.microsoft.com/office/drawing/2014/main" id="{D6FD1894-DD40-17DD-749A-CAA401435042}"/>
                    </a:ext>
                  </a:extLst>
                </p:cNvPr>
                <p:cNvSpPr/>
                <p:nvPr/>
              </p:nvSpPr>
              <p:spPr>
                <a:xfrm>
                  <a:off x="8239823" y="918179"/>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7225 w 361670"/>
                    <a:gd name="connsiteY5" fmla="*/ 275150 h 361333"/>
                    <a:gd name="connsiteX6" fmla="*/ 187225 w 361670"/>
                    <a:gd name="connsiteY6" fmla="*/ 292386 h 361333"/>
                    <a:gd name="connsiteX7" fmla="*/ 180836 w 361670"/>
                    <a:gd name="connsiteY7" fmla="*/ 298770 h 361333"/>
                    <a:gd name="connsiteX8" fmla="*/ 174446 w 361670"/>
                    <a:gd name="connsiteY8" fmla="*/ 292386 h 361333"/>
                    <a:gd name="connsiteX9" fmla="*/ 174446 w 361670"/>
                    <a:gd name="connsiteY9" fmla="*/ 275150 h 361333"/>
                    <a:gd name="connsiteX10" fmla="*/ 130994 w 361670"/>
                    <a:gd name="connsiteY10" fmla="*/ 240676 h 361333"/>
                    <a:gd name="connsiteX11" fmla="*/ 134828 w 361670"/>
                    <a:gd name="connsiteY11" fmla="*/ 232377 h 361333"/>
                    <a:gd name="connsiteX12" fmla="*/ 143135 w 361670"/>
                    <a:gd name="connsiteY12" fmla="*/ 236207 h 361333"/>
                    <a:gd name="connsiteX13" fmla="*/ 174446 w 361670"/>
                    <a:gd name="connsiteY13" fmla="*/ 262382 h 361333"/>
                    <a:gd name="connsiteX14" fmla="*/ 174446 w 361670"/>
                    <a:gd name="connsiteY14" fmla="*/ 182582 h 361333"/>
                    <a:gd name="connsiteX15" fmla="*/ 128438 w 361670"/>
                    <a:gd name="connsiteY15" fmla="*/ 130233 h 361333"/>
                    <a:gd name="connsiteX16" fmla="*/ 174446 w 361670"/>
                    <a:gd name="connsiteY16" fmla="*/ 77885 h 361333"/>
                    <a:gd name="connsiteX17" fmla="*/ 174446 w 361670"/>
                    <a:gd name="connsiteY17" fmla="*/ 68947 h 361333"/>
                    <a:gd name="connsiteX18" fmla="*/ 180836 w 361670"/>
                    <a:gd name="connsiteY18" fmla="*/ 62563 h 361333"/>
                    <a:gd name="connsiteX19" fmla="*/ 187225 w 361670"/>
                    <a:gd name="connsiteY19" fmla="*/ 68947 h 361333"/>
                    <a:gd name="connsiteX20" fmla="*/ 187225 w 361670"/>
                    <a:gd name="connsiteY20" fmla="*/ 78523 h 361333"/>
                    <a:gd name="connsiteX21" fmla="*/ 226204 w 361670"/>
                    <a:gd name="connsiteY21" fmla="*/ 104697 h 361333"/>
                    <a:gd name="connsiteX22" fmla="*/ 223648 w 361670"/>
                    <a:gd name="connsiteY22" fmla="*/ 113635 h 361333"/>
                    <a:gd name="connsiteX23" fmla="*/ 214702 w 361670"/>
                    <a:gd name="connsiteY23" fmla="*/ 111081 h 361333"/>
                    <a:gd name="connsiteX24" fmla="*/ 186586 w 361670"/>
                    <a:gd name="connsiteY24" fmla="*/ 91929 h 361333"/>
                    <a:gd name="connsiteX25" fmla="*/ 186586 w 361670"/>
                    <a:gd name="connsiteY25" fmla="*/ 171091 h 361333"/>
                    <a:gd name="connsiteX26" fmla="*/ 232594 w 361670"/>
                    <a:gd name="connsiteY26" fmla="*/ 223439 h 361333"/>
                    <a:gd name="connsiteX27" fmla="*/ 187225 w 361670"/>
                    <a:gd name="connsiteY27" fmla="*/ 27515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670" h="361333">
                      <a:moveTo>
                        <a:pt x="180836" y="0"/>
                      </a:moveTo>
                      <a:cubicBezTo>
                        <a:pt x="80513" y="0"/>
                        <a:pt x="0" y="81077"/>
                        <a:pt x="0" y="180667"/>
                      </a:cubicBezTo>
                      <a:cubicBezTo>
                        <a:pt x="0" y="280257"/>
                        <a:pt x="81152" y="361333"/>
                        <a:pt x="180836" y="361333"/>
                      </a:cubicBezTo>
                      <a:cubicBezTo>
                        <a:pt x="280518" y="361333"/>
                        <a:pt x="361670" y="280257"/>
                        <a:pt x="361670" y="180667"/>
                      </a:cubicBezTo>
                      <a:cubicBezTo>
                        <a:pt x="361670" y="81077"/>
                        <a:pt x="281157" y="0"/>
                        <a:pt x="180836" y="0"/>
                      </a:cubicBezTo>
                      <a:close/>
                      <a:moveTo>
                        <a:pt x="187225" y="275150"/>
                      </a:moveTo>
                      <a:lnTo>
                        <a:pt x="187225" y="292386"/>
                      </a:lnTo>
                      <a:cubicBezTo>
                        <a:pt x="187225" y="296217"/>
                        <a:pt x="184669" y="298770"/>
                        <a:pt x="180836" y="298770"/>
                      </a:cubicBezTo>
                      <a:cubicBezTo>
                        <a:pt x="177001" y="298770"/>
                        <a:pt x="174446" y="296217"/>
                        <a:pt x="174446" y="292386"/>
                      </a:cubicBezTo>
                      <a:lnTo>
                        <a:pt x="174446" y="275150"/>
                      </a:lnTo>
                      <a:cubicBezTo>
                        <a:pt x="154636" y="272596"/>
                        <a:pt x="138022" y="259828"/>
                        <a:pt x="130994" y="240676"/>
                      </a:cubicBezTo>
                      <a:cubicBezTo>
                        <a:pt x="129716" y="237484"/>
                        <a:pt x="131633" y="233654"/>
                        <a:pt x="134828" y="232377"/>
                      </a:cubicBezTo>
                      <a:cubicBezTo>
                        <a:pt x="138022" y="231100"/>
                        <a:pt x="141856" y="233015"/>
                        <a:pt x="143135" y="236207"/>
                      </a:cubicBezTo>
                      <a:cubicBezTo>
                        <a:pt x="148246" y="250252"/>
                        <a:pt x="160387" y="259828"/>
                        <a:pt x="174446" y="262382"/>
                      </a:cubicBezTo>
                      <a:lnTo>
                        <a:pt x="174446" y="182582"/>
                      </a:lnTo>
                      <a:cubicBezTo>
                        <a:pt x="148246" y="179390"/>
                        <a:pt x="128438" y="157046"/>
                        <a:pt x="128438" y="130233"/>
                      </a:cubicBezTo>
                      <a:cubicBezTo>
                        <a:pt x="128438" y="103420"/>
                        <a:pt x="148886" y="81077"/>
                        <a:pt x="174446" y="77885"/>
                      </a:cubicBezTo>
                      <a:lnTo>
                        <a:pt x="174446" y="68947"/>
                      </a:lnTo>
                      <a:cubicBezTo>
                        <a:pt x="174446" y="65117"/>
                        <a:pt x="177001" y="62563"/>
                        <a:pt x="180836" y="62563"/>
                      </a:cubicBezTo>
                      <a:cubicBezTo>
                        <a:pt x="184669" y="62563"/>
                        <a:pt x="187225" y="65117"/>
                        <a:pt x="187225" y="68947"/>
                      </a:cubicBezTo>
                      <a:lnTo>
                        <a:pt x="187225" y="78523"/>
                      </a:lnTo>
                      <a:cubicBezTo>
                        <a:pt x="203200" y="80438"/>
                        <a:pt x="217897" y="90014"/>
                        <a:pt x="226204" y="104697"/>
                      </a:cubicBezTo>
                      <a:cubicBezTo>
                        <a:pt x="228120" y="107889"/>
                        <a:pt x="226843" y="111720"/>
                        <a:pt x="223648" y="113635"/>
                      </a:cubicBezTo>
                      <a:cubicBezTo>
                        <a:pt x="220453" y="115550"/>
                        <a:pt x="216619" y="114273"/>
                        <a:pt x="214702" y="111081"/>
                      </a:cubicBezTo>
                      <a:cubicBezTo>
                        <a:pt x="208951" y="100867"/>
                        <a:pt x="198088" y="93845"/>
                        <a:pt x="186586" y="91929"/>
                      </a:cubicBezTo>
                      <a:lnTo>
                        <a:pt x="186586" y="171091"/>
                      </a:lnTo>
                      <a:cubicBezTo>
                        <a:pt x="212785" y="174283"/>
                        <a:pt x="232594" y="196627"/>
                        <a:pt x="232594" y="223439"/>
                      </a:cubicBezTo>
                      <a:cubicBezTo>
                        <a:pt x="232594" y="250252"/>
                        <a:pt x="213424" y="271958"/>
                        <a:pt x="187225" y="275150"/>
                      </a:cubicBezTo>
                      <a:close/>
                    </a:path>
                  </a:pathLst>
                </a:custGeom>
                <a:grpFill/>
                <a:ln w="6390" cap="flat">
                  <a:noFill/>
                  <a:prstDash val="solid"/>
                  <a:miter/>
                </a:ln>
              </p:spPr>
              <p:txBody>
                <a:bodyPr rtlCol="0" anchor="ctr"/>
                <a:lstStyle/>
                <a:p>
                  <a:endParaRPr lang="en-US"/>
                </a:p>
              </p:txBody>
            </p:sp>
          </p:grpSp>
        </p:grpSp>
      </p:grpSp>
      <p:grpSp>
        <p:nvGrpSpPr>
          <p:cNvPr id="291" name="Group 290">
            <a:extLst>
              <a:ext uri="{FF2B5EF4-FFF2-40B4-BE49-F238E27FC236}">
                <a16:creationId xmlns:a16="http://schemas.microsoft.com/office/drawing/2014/main" id="{904D2431-BE83-64B4-A708-12474AAD0DE7}"/>
              </a:ext>
            </a:extLst>
          </p:cNvPr>
          <p:cNvGrpSpPr/>
          <p:nvPr/>
        </p:nvGrpSpPr>
        <p:grpSpPr>
          <a:xfrm>
            <a:off x="6240153" y="2306386"/>
            <a:ext cx="4844107" cy="1660554"/>
            <a:chOff x="6240153" y="2269315"/>
            <a:chExt cx="4844107" cy="1660554"/>
          </a:xfrm>
        </p:grpSpPr>
        <p:cxnSp>
          <p:nvCxnSpPr>
            <p:cNvPr id="288" name="Straight Connector 287">
              <a:extLst>
                <a:ext uri="{FF2B5EF4-FFF2-40B4-BE49-F238E27FC236}">
                  <a16:creationId xmlns:a16="http://schemas.microsoft.com/office/drawing/2014/main" id="{943EE5C2-515E-81C7-EBF4-B70D8032F1C5}"/>
                </a:ext>
              </a:extLst>
            </p:cNvPr>
            <p:cNvCxnSpPr>
              <a:cxnSpLocks/>
            </p:cNvCxnSpPr>
            <p:nvPr/>
          </p:nvCxnSpPr>
          <p:spPr>
            <a:xfrm>
              <a:off x="6240153" y="2400381"/>
              <a:ext cx="471421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9" name="Rectangle 288">
              <a:extLst>
                <a:ext uri="{FF2B5EF4-FFF2-40B4-BE49-F238E27FC236}">
                  <a16:creationId xmlns:a16="http://schemas.microsoft.com/office/drawing/2014/main" id="{5EBFAF01-8C01-E5C2-8E43-BA44DA2F4787}"/>
                </a:ext>
              </a:extLst>
            </p:cNvPr>
            <p:cNvSpPr/>
            <p:nvPr/>
          </p:nvSpPr>
          <p:spPr bwMode="gray">
            <a:xfrm>
              <a:off x="7938404" y="2269315"/>
              <a:ext cx="1317716" cy="262133"/>
            </a:xfrm>
            <a:prstGeom prst="rect">
              <a:avLst/>
            </a:prstGeom>
            <a:solidFill>
              <a:schemeClr val="bg1"/>
            </a:solidFill>
            <a:ln w="19050" algn="ctr">
              <a:noFill/>
              <a:miter lim="800000"/>
              <a:headEnd/>
              <a:tailEnd/>
            </a:ln>
          </p:spPr>
          <p:txBody>
            <a:bodyPr wrap="square" lIns="0" tIns="0" rIns="0" bIns="0" rtlCol="0" anchor="ctr"/>
            <a:lstStyle/>
            <a:p>
              <a:pPr algn="ctr">
                <a:lnSpc>
                  <a:spcPct val="106000"/>
                </a:lnSpc>
                <a:buFont typeface="Wingdings 2" pitchFamily="18" charset="2"/>
                <a:buNone/>
              </a:pPr>
              <a:r>
                <a:rPr lang="en-US" sz="140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SOLUTIONS</a:t>
              </a:r>
            </a:p>
          </p:txBody>
        </p:sp>
        <p:sp>
          <p:nvSpPr>
            <p:cNvPr id="238" name="Rectangle 237">
              <a:extLst>
                <a:ext uri="{FF2B5EF4-FFF2-40B4-BE49-F238E27FC236}">
                  <a16:creationId xmlns:a16="http://schemas.microsoft.com/office/drawing/2014/main" id="{0F961C41-97AC-C650-D2E8-9885F1C90CA3}"/>
                </a:ext>
              </a:extLst>
            </p:cNvPr>
            <p:cNvSpPr/>
            <p:nvPr/>
          </p:nvSpPr>
          <p:spPr bwMode="gray">
            <a:xfrm>
              <a:off x="6566953" y="2581362"/>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Financing Strategy</a:t>
              </a:r>
            </a:p>
          </p:txBody>
        </p:sp>
        <p:grpSp>
          <p:nvGrpSpPr>
            <p:cNvPr id="239" name="Graphic 4">
              <a:extLst>
                <a:ext uri="{FF2B5EF4-FFF2-40B4-BE49-F238E27FC236}">
                  <a16:creationId xmlns:a16="http://schemas.microsoft.com/office/drawing/2014/main" id="{DE811978-D002-CF94-5F72-3BFED56DA7CB}"/>
                </a:ext>
              </a:extLst>
            </p:cNvPr>
            <p:cNvGrpSpPr/>
            <p:nvPr/>
          </p:nvGrpSpPr>
          <p:grpSpPr>
            <a:xfrm>
              <a:off x="6272314" y="2613449"/>
              <a:ext cx="182880" cy="182880"/>
              <a:chOff x="8239823" y="3339623"/>
              <a:chExt cx="361670" cy="361333"/>
            </a:xfrm>
            <a:solidFill>
              <a:schemeClr val="accent1"/>
            </a:solidFill>
          </p:grpSpPr>
          <p:sp>
            <p:nvSpPr>
              <p:cNvPr id="285" name="Graphic 4">
                <a:extLst>
                  <a:ext uri="{FF2B5EF4-FFF2-40B4-BE49-F238E27FC236}">
                    <a16:creationId xmlns:a16="http://schemas.microsoft.com/office/drawing/2014/main" id="{A1FA26F6-E602-B749-0D17-B398EA93D58D}"/>
                  </a:ext>
                </a:extLst>
              </p:cNvPr>
              <p:cNvSpPr/>
              <p:nvPr/>
            </p:nvSpPr>
            <p:spPr>
              <a:xfrm>
                <a:off x="8327365" y="3430276"/>
                <a:ext cx="118853" cy="42134"/>
              </a:xfrm>
              <a:custGeom>
                <a:avLst/>
                <a:gdLst>
                  <a:gd name="connsiteX0" fmla="*/ 59427 w 118853"/>
                  <a:gd name="connsiteY0" fmla="*/ 42134 h 42134"/>
                  <a:gd name="connsiteX1" fmla="*/ 118853 w 118853"/>
                  <a:gd name="connsiteY1" fmla="*/ 21067 h 42134"/>
                  <a:gd name="connsiteX2" fmla="*/ 59427 w 118853"/>
                  <a:gd name="connsiteY2" fmla="*/ 0 h 42134"/>
                  <a:gd name="connsiteX3" fmla="*/ 0 w 118853"/>
                  <a:gd name="connsiteY3" fmla="*/ 21067 h 42134"/>
                  <a:gd name="connsiteX4" fmla="*/ 59427 w 118853"/>
                  <a:gd name="connsiteY4" fmla="*/ 42134 h 42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3" h="42134">
                    <a:moveTo>
                      <a:pt x="59427" y="42134"/>
                    </a:moveTo>
                    <a:cubicBezTo>
                      <a:pt x="96489" y="42134"/>
                      <a:pt x="118853" y="30005"/>
                      <a:pt x="118853" y="21067"/>
                    </a:cubicBezTo>
                    <a:cubicBezTo>
                      <a:pt x="118853" y="12768"/>
                      <a:pt x="95849" y="0"/>
                      <a:pt x="59427" y="0"/>
                    </a:cubicBezTo>
                    <a:cubicBezTo>
                      <a:pt x="23004" y="0"/>
                      <a:pt x="0" y="12768"/>
                      <a:pt x="0" y="21067"/>
                    </a:cubicBezTo>
                    <a:cubicBezTo>
                      <a:pt x="0" y="30005"/>
                      <a:pt x="23004" y="42134"/>
                      <a:pt x="59427" y="42134"/>
                    </a:cubicBezTo>
                    <a:close/>
                  </a:path>
                </a:pathLst>
              </a:custGeom>
              <a:grpFill/>
              <a:ln w="6390" cap="flat">
                <a:noFill/>
                <a:prstDash val="solid"/>
                <a:miter/>
              </a:ln>
            </p:spPr>
            <p:txBody>
              <a:bodyPr rtlCol="0" anchor="ctr"/>
              <a:lstStyle/>
              <a:p>
                <a:endParaRPr lang="en-US"/>
              </a:p>
            </p:txBody>
          </p:sp>
          <p:sp>
            <p:nvSpPr>
              <p:cNvPr id="286" name="Graphic 4">
                <a:extLst>
                  <a:ext uri="{FF2B5EF4-FFF2-40B4-BE49-F238E27FC236}">
                    <a16:creationId xmlns:a16="http://schemas.microsoft.com/office/drawing/2014/main" id="{77D732CC-706B-BB71-C9BF-EB8F63995D84}"/>
                  </a:ext>
                </a:extLst>
              </p:cNvPr>
              <p:cNvSpPr/>
              <p:nvPr/>
            </p:nvSpPr>
            <p:spPr>
              <a:xfrm>
                <a:off x="8407879" y="3492201"/>
                <a:ext cx="118852" cy="118741"/>
              </a:xfrm>
              <a:custGeom>
                <a:avLst/>
                <a:gdLst>
                  <a:gd name="connsiteX0" fmla="*/ 59426 w 118852"/>
                  <a:gd name="connsiteY0" fmla="*/ 0 h 118741"/>
                  <a:gd name="connsiteX1" fmla="*/ 0 w 118852"/>
                  <a:gd name="connsiteY1" fmla="*/ 59371 h 118741"/>
                  <a:gd name="connsiteX2" fmla="*/ 59426 w 118852"/>
                  <a:gd name="connsiteY2" fmla="*/ 118742 h 118741"/>
                  <a:gd name="connsiteX3" fmla="*/ 118853 w 118852"/>
                  <a:gd name="connsiteY3" fmla="*/ 59371 h 118741"/>
                  <a:gd name="connsiteX4" fmla="*/ 59426 w 118852"/>
                  <a:gd name="connsiteY4" fmla="*/ 0 h 118741"/>
                  <a:gd name="connsiteX5" fmla="*/ 59426 w 118852"/>
                  <a:gd name="connsiteY5" fmla="*/ 52987 h 118741"/>
                  <a:gd name="connsiteX6" fmla="*/ 82430 w 118852"/>
                  <a:gd name="connsiteY6" fmla="*/ 75969 h 118741"/>
                  <a:gd name="connsiteX7" fmla="*/ 65816 w 118852"/>
                  <a:gd name="connsiteY7" fmla="*/ 97675 h 118741"/>
                  <a:gd name="connsiteX8" fmla="*/ 65816 w 118852"/>
                  <a:gd name="connsiteY8" fmla="*/ 103420 h 118741"/>
                  <a:gd name="connsiteX9" fmla="*/ 59426 w 118852"/>
                  <a:gd name="connsiteY9" fmla="*/ 109804 h 118741"/>
                  <a:gd name="connsiteX10" fmla="*/ 53036 w 118852"/>
                  <a:gd name="connsiteY10" fmla="*/ 103420 h 118741"/>
                  <a:gd name="connsiteX11" fmla="*/ 53036 w 118852"/>
                  <a:gd name="connsiteY11" fmla="*/ 97675 h 118741"/>
                  <a:gd name="connsiteX12" fmla="*/ 36422 w 118852"/>
                  <a:gd name="connsiteY12" fmla="*/ 75969 h 118741"/>
                  <a:gd name="connsiteX13" fmla="*/ 42812 w 118852"/>
                  <a:gd name="connsiteY13" fmla="*/ 69585 h 118741"/>
                  <a:gd name="connsiteX14" fmla="*/ 49202 w 118852"/>
                  <a:gd name="connsiteY14" fmla="*/ 75969 h 118741"/>
                  <a:gd name="connsiteX15" fmla="*/ 59426 w 118852"/>
                  <a:gd name="connsiteY15" fmla="*/ 86184 h 118741"/>
                  <a:gd name="connsiteX16" fmla="*/ 69650 w 118852"/>
                  <a:gd name="connsiteY16" fmla="*/ 75969 h 118741"/>
                  <a:gd name="connsiteX17" fmla="*/ 59426 w 118852"/>
                  <a:gd name="connsiteY17" fmla="*/ 65755 h 118741"/>
                  <a:gd name="connsiteX18" fmla="*/ 36422 w 118852"/>
                  <a:gd name="connsiteY18" fmla="*/ 42772 h 118741"/>
                  <a:gd name="connsiteX19" fmla="*/ 53036 w 118852"/>
                  <a:gd name="connsiteY19" fmla="*/ 21067 h 118741"/>
                  <a:gd name="connsiteX20" fmla="*/ 53036 w 118852"/>
                  <a:gd name="connsiteY20" fmla="*/ 15321 h 118741"/>
                  <a:gd name="connsiteX21" fmla="*/ 59426 w 118852"/>
                  <a:gd name="connsiteY21" fmla="*/ 8937 h 118741"/>
                  <a:gd name="connsiteX22" fmla="*/ 65816 w 118852"/>
                  <a:gd name="connsiteY22" fmla="*/ 15321 h 118741"/>
                  <a:gd name="connsiteX23" fmla="*/ 65816 w 118852"/>
                  <a:gd name="connsiteY23" fmla="*/ 21067 h 118741"/>
                  <a:gd name="connsiteX24" fmla="*/ 82430 w 118852"/>
                  <a:gd name="connsiteY24" fmla="*/ 42772 h 118741"/>
                  <a:gd name="connsiteX25" fmla="*/ 76040 w 118852"/>
                  <a:gd name="connsiteY25" fmla="*/ 49156 h 118741"/>
                  <a:gd name="connsiteX26" fmla="*/ 69650 w 118852"/>
                  <a:gd name="connsiteY26" fmla="*/ 42772 h 118741"/>
                  <a:gd name="connsiteX27" fmla="*/ 59426 w 118852"/>
                  <a:gd name="connsiteY27" fmla="*/ 32558 h 118741"/>
                  <a:gd name="connsiteX28" fmla="*/ 49202 w 118852"/>
                  <a:gd name="connsiteY28" fmla="*/ 42772 h 118741"/>
                  <a:gd name="connsiteX29" fmla="*/ 59426 w 118852"/>
                  <a:gd name="connsiteY29" fmla="*/ 52987 h 1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8852" h="118741">
                    <a:moveTo>
                      <a:pt x="59426" y="0"/>
                    </a:moveTo>
                    <a:cubicBezTo>
                      <a:pt x="26837" y="0"/>
                      <a:pt x="0" y="26812"/>
                      <a:pt x="0" y="59371"/>
                    </a:cubicBezTo>
                    <a:cubicBezTo>
                      <a:pt x="0" y="91929"/>
                      <a:pt x="26837" y="118742"/>
                      <a:pt x="59426" y="118742"/>
                    </a:cubicBezTo>
                    <a:cubicBezTo>
                      <a:pt x="92014" y="118742"/>
                      <a:pt x="118853" y="91929"/>
                      <a:pt x="118853" y="59371"/>
                    </a:cubicBezTo>
                    <a:cubicBezTo>
                      <a:pt x="118853" y="26812"/>
                      <a:pt x="92014" y="0"/>
                      <a:pt x="59426" y="0"/>
                    </a:cubicBezTo>
                    <a:close/>
                    <a:moveTo>
                      <a:pt x="59426" y="52987"/>
                    </a:moveTo>
                    <a:cubicBezTo>
                      <a:pt x="72206" y="52987"/>
                      <a:pt x="82430" y="63201"/>
                      <a:pt x="82430" y="75969"/>
                    </a:cubicBezTo>
                    <a:cubicBezTo>
                      <a:pt x="82430" y="86184"/>
                      <a:pt x="75401" y="95121"/>
                      <a:pt x="65816" y="97675"/>
                    </a:cubicBezTo>
                    <a:lnTo>
                      <a:pt x="65816" y="103420"/>
                    </a:lnTo>
                    <a:cubicBezTo>
                      <a:pt x="65816" y="107251"/>
                      <a:pt x="63260" y="109804"/>
                      <a:pt x="59426" y="109804"/>
                    </a:cubicBezTo>
                    <a:cubicBezTo>
                      <a:pt x="55592" y="109804"/>
                      <a:pt x="53036" y="107251"/>
                      <a:pt x="53036" y="103420"/>
                    </a:cubicBezTo>
                    <a:lnTo>
                      <a:pt x="53036" y="97675"/>
                    </a:lnTo>
                    <a:cubicBezTo>
                      <a:pt x="43451" y="95121"/>
                      <a:pt x="36422" y="86184"/>
                      <a:pt x="36422" y="75969"/>
                    </a:cubicBezTo>
                    <a:cubicBezTo>
                      <a:pt x="36422" y="72139"/>
                      <a:pt x="38978" y="69585"/>
                      <a:pt x="42812" y="69585"/>
                    </a:cubicBezTo>
                    <a:cubicBezTo>
                      <a:pt x="46646" y="69585"/>
                      <a:pt x="49202" y="72139"/>
                      <a:pt x="49202" y="75969"/>
                    </a:cubicBezTo>
                    <a:cubicBezTo>
                      <a:pt x="49202" y="81715"/>
                      <a:pt x="53675" y="86184"/>
                      <a:pt x="59426" y="86184"/>
                    </a:cubicBezTo>
                    <a:cubicBezTo>
                      <a:pt x="65177" y="86184"/>
                      <a:pt x="69650" y="81715"/>
                      <a:pt x="69650" y="75969"/>
                    </a:cubicBezTo>
                    <a:cubicBezTo>
                      <a:pt x="69650" y="70224"/>
                      <a:pt x="65177" y="65755"/>
                      <a:pt x="59426" y="65755"/>
                    </a:cubicBezTo>
                    <a:cubicBezTo>
                      <a:pt x="46646" y="65755"/>
                      <a:pt x="36422" y="55540"/>
                      <a:pt x="36422" y="42772"/>
                    </a:cubicBezTo>
                    <a:cubicBezTo>
                      <a:pt x="36422" y="32558"/>
                      <a:pt x="43451" y="23620"/>
                      <a:pt x="53036" y="21067"/>
                    </a:cubicBezTo>
                    <a:lnTo>
                      <a:pt x="53036" y="15321"/>
                    </a:lnTo>
                    <a:cubicBezTo>
                      <a:pt x="53036" y="11491"/>
                      <a:pt x="55592" y="8937"/>
                      <a:pt x="59426" y="8937"/>
                    </a:cubicBezTo>
                    <a:cubicBezTo>
                      <a:pt x="63260" y="8937"/>
                      <a:pt x="65816" y="11491"/>
                      <a:pt x="65816" y="15321"/>
                    </a:cubicBezTo>
                    <a:lnTo>
                      <a:pt x="65816" y="21067"/>
                    </a:lnTo>
                    <a:cubicBezTo>
                      <a:pt x="75401" y="23620"/>
                      <a:pt x="82430" y="32558"/>
                      <a:pt x="82430" y="42772"/>
                    </a:cubicBezTo>
                    <a:cubicBezTo>
                      <a:pt x="82430" y="46603"/>
                      <a:pt x="79874" y="49156"/>
                      <a:pt x="76040" y="49156"/>
                    </a:cubicBezTo>
                    <a:cubicBezTo>
                      <a:pt x="72206" y="49156"/>
                      <a:pt x="69650" y="46603"/>
                      <a:pt x="69650" y="42772"/>
                    </a:cubicBezTo>
                    <a:cubicBezTo>
                      <a:pt x="69650" y="37027"/>
                      <a:pt x="65177" y="32558"/>
                      <a:pt x="59426" y="32558"/>
                    </a:cubicBezTo>
                    <a:cubicBezTo>
                      <a:pt x="53675" y="32558"/>
                      <a:pt x="49202" y="37027"/>
                      <a:pt x="49202" y="42772"/>
                    </a:cubicBezTo>
                    <a:cubicBezTo>
                      <a:pt x="49202" y="48518"/>
                      <a:pt x="53675" y="52987"/>
                      <a:pt x="59426" y="52987"/>
                    </a:cubicBezTo>
                    <a:close/>
                  </a:path>
                </a:pathLst>
              </a:custGeom>
              <a:grpFill/>
              <a:ln w="6390" cap="flat">
                <a:noFill/>
                <a:prstDash val="solid"/>
                <a:miter/>
              </a:ln>
            </p:spPr>
            <p:txBody>
              <a:bodyPr rtlCol="0" anchor="ctr"/>
              <a:lstStyle/>
              <a:p>
                <a:endParaRPr lang="en-US"/>
              </a:p>
            </p:txBody>
          </p:sp>
          <p:sp>
            <p:nvSpPr>
              <p:cNvPr id="287" name="Graphic 4">
                <a:extLst>
                  <a:ext uri="{FF2B5EF4-FFF2-40B4-BE49-F238E27FC236}">
                    <a16:creationId xmlns:a16="http://schemas.microsoft.com/office/drawing/2014/main" id="{A5C692F0-67B9-49F0-184E-2DA05CD2410D}"/>
                  </a:ext>
                </a:extLst>
              </p:cNvPr>
              <p:cNvSpPr/>
              <p:nvPr/>
            </p:nvSpPr>
            <p:spPr>
              <a:xfrm>
                <a:off x="8239823" y="333962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41856 w 361670"/>
                  <a:gd name="connsiteY5" fmla="*/ 187689 h 361333"/>
                  <a:gd name="connsiteX6" fmla="*/ 148246 w 361670"/>
                  <a:gd name="connsiteY6" fmla="*/ 194073 h 361333"/>
                  <a:gd name="connsiteX7" fmla="*/ 141856 w 361670"/>
                  <a:gd name="connsiteY7" fmla="*/ 200457 h 361333"/>
                  <a:gd name="connsiteX8" fmla="*/ 141856 w 361670"/>
                  <a:gd name="connsiteY8" fmla="*/ 200457 h 361333"/>
                  <a:gd name="connsiteX9" fmla="*/ 88181 w 361670"/>
                  <a:gd name="connsiteY9" fmla="*/ 186412 h 361333"/>
                  <a:gd name="connsiteX10" fmla="*/ 88181 w 361670"/>
                  <a:gd name="connsiteY10" fmla="*/ 194073 h 361333"/>
                  <a:gd name="connsiteX11" fmla="*/ 142496 w 361670"/>
                  <a:gd name="connsiteY11" fmla="*/ 215140 h 361333"/>
                  <a:gd name="connsiteX12" fmla="*/ 148886 w 361670"/>
                  <a:gd name="connsiteY12" fmla="*/ 221524 h 361333"/>
                  <a:gd name="connsiteX13" fmla="*/ 142496 w 361670"/>
                  <a:gd name="connsiteY13" fmla="*/ 227908 h 361333"/>
                  <a:gd name="connsiteX14" fmla="*/ 142496 w 361670"/>
                  <a:gd name="connsiteY14" fmla="*/ 227908 h 361333"/>
                  <a:gd name="connsiteX15" fmla="*/ 88820 w 361670"/>
                  <a:gd name="connsiteY15" fmla="*/ 213863 h 361333"/>
                  <a:gd name="connsiteX16" fmla="*/ 88820 w 361670"/>
                  <a:gd name="connsiteY16" fmla="*/ 221524 h 361333"/>
                  <a:gd name="connsiteX17" fmla="*/ 148246 w 361670"/>
                  <a:gd name="connsiteY17" fmla="*/ 242591 h 361333"/>
                  <a:gd name="connsiteX18" fmla="*/ 154636 w 361670"/>
                  <a:gd name="connsiteY18" fmla="*/ 248975 h 361333"/>
                  <a:gd name="connsiteX19" fmla="*/ 148246 w 361670"/>
                  <a:gd name="connsiteY19" fmla="*/ 255359 h 361333"/>
                  <a:gd name="connsiteX20" fmla="*/ 76040 w 361670"/>
                  <a:gd name="connsiteY20" fmla="*/ 221524 h 361333"/>
                  <a:gd name="connsiteX21" fmla="*/ 76040 w 361670"/>
                  <a:gd name="connsiteY21" fmla="*/ 111720 h 361333"/>
                  <a:gd name="connsiteX22" fmla="*/ 148246 w 361670"/>
                  <a:gd name="connsiteY22" fmla="*/ 77885 h 361333"/>
                  <a:gd name="connsiteX23" fmla="*/ 220453 w 361670"/>
                  <a:gd name="connsiteY23" fmla="*/ 111720 h 361333"/>
                  <a:gd name="connsiteX24" fmla="*/ 148246 w 361670"/>
                  <a:gd name="connsiteY24" fmla="*/ 145555 h 361333"/>
                  <a:gd name="connsiteX25" fmla="*/ 88820 w 361670"/>
                  <a:gd name="connsiteY25" fmla="*/ 131510 h 361333"/>
                  <a:gd name="connsiteX26" fmla="*/ 88820 w 361670"/>
                  <a:gd name="connsiteY26" fmla="*/ 139171 h 361333"/>
                  <a:gd name="connsiteX27" fmla="*/ 148246 w 361670"/>
                  <a:gd name="connsiteY27" fmla="*/ 160238 h 361333"/>
                  <a:gd name="connsiteX28" fmla="*/ 154636 w 361670"/>
                  <a:gd name="connsiteY28" fmla="*/ 166622 h 361333"/>
                  <a:gd name="connsiteX29" fmla="*/ 148246 w 361670"/>
                  <a:gd name="connsiteY29" fmla="*/ 173006 h 361333"/>
                  <a:gd name="connsiteX30" fmla="*/ 88820 w 361670"/>
                  <a:gd name="connsiteY30" fmla="*/ 158961 h 361333"/>
                  <a:gd name="connsiteX31" fmla="*/ 88820 w 361670"/>
                  <a:gd name="connsiteY31" fmla="*/ 166622 h 361333"/>
                  <a:gd name="connsiteX32" fmla="*/ 141856 w 361670"/>
                  <a:gd name="connsiteY32" fmla="*/ 187689 h 361333"/>
                  <a:gd name="connsiteX33" fmla="*/ 227482 w 361670"/>
                  <a:gd name="connsiteY33" fmla="*/ 284087 h 361333"/>
                  <a:gd name="connsiteX34" fmla="*/ 155276 w 361670"/>
                  <a:gd name="connsiteY34" fmla="*/ 211948 h 361333"/>
                  <a:gd name="connsiteX35" fmla="*/ 227482 w 361670"/>
                  <a:gd name="connsiteY35" fmla="*/ 139809 h 361333"/>
                  <a:gd name="connsiteX36" fmla="*/ 299688 w 361670"/>
                  <a:gd name="connsiteY36" fmla="*/ 211948 h 361333"/>
                  <a:gd name="connsiteX37" fmla="*/ 227482 w 361670"/>
                  <a:gd name="connsiteY37" fmla="*/ 284087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1670" h="361333">
                    <a:moveTo>
                      <a:pt x="180836" y="0"/>
                    </a:moveTo>
                    <a:cubicBezTo>
                      <a:pt x="80513" y="0"/>
                      <a:pt x="0" y="81077"/>
                      <a:pt x="0" y="180667"/>
                    </a:cubicBezTo>
                    <a:cubicBezTo>
                      <a:pt x="0" y="280257"/>
                      <a:pt x="81152" y="361333"/>
                      <a:pt x="180836" y="361333"/>
                    </a:cubicBezTo>
                    <a:cubicBezTo>
                      <a:pt x="281157" y="361333"/>
                      <a:pt x="361670" y="280257"/>
                      <a:pt x="361670" y="180667"/>
                    </a:cubicBezTo>
                    <a:cubicBezTo>
                      <a:pt x="361670" y="81077"/>
                      <a:pt x="281157" y="0"/>
                      <a:pt x="180836" y="0"/>
                    </a:cubicBezTo>
                    <a:close/>
                    <a:moveTo>
                      <a:pt x="141856" y="187689"/>
                    </a:moveTo>
                    <a:cubicBezTo>
                      <a:pt x="145691" y="187689"/>
                      <a:pt x="148246" y="190881"/>
                      <a:pt x="148246" y="194073"/>
                    </a:cubicBezTo>
                    <a:cubicBezTo>
                      <a:pt x="148246" y="197265"/>
                      <a:pt x="145051" y="200457"/>
                      <a:pt x="141856" y="200457"/>
                    </a:cubicBezTo>
                    <a:cubicBezTo>
                      <a:pt x="141856" y="200457"/>
                      <a:pt x="141856" y="200457"/>
                      <a:pt x="141856" y="200457"/>
                    </a:cubicBezTo>
                    <a:cubicBezTo>
                      <a:pt x="118853" y="199819"/>
                      <a:pt x="99683" y="194711"/>
                      <a:pt x="88181" y="186412"/>
                    </a:cubicBezTo>
                    <a:lnTo>
                      <a:pt x="88181" y="194073"/>
                    </a:lnTo>
                    <a:cubicBezTo>
                      <a:pt x="88181" y="201734"/>
                      <a:pt x="107351" y="213863"/>
                      <a:pt x="142496" y="215140"/>
                    </a:cubicBezTo>
                    <a:cubicBezTo>
                      <a:pt x="146330" y="215140"/>
                      <a:pt x="148886" y="218332"/>
                      <a:pt x="148886" y="221524"/>
                    </a:cubicBezTo>
                    <a:cubicBezTo>
                      <a:pt x="148886" y="224716"/>
                      <a:pt x="145691" y="227908"/>
                      <a:pt x="142496" y="227908"/>
                    </a:cubicBezTo>
                    <a:cubicBezTo>
                      <a:pt x="142496" y="227908"/>
                      <a:pt x="142496" y="227908"/>
                      <a:pt x="142496" y="227908"/>
                    </a:cubicBezTo>
                    <a:cubicBezTo>
                      <a:pt x="119492" y="227270"/>
                      <a:pt x="100322" y="222163"/>
                      <a:pt x="88820" y="213863"/>
                    </a:cubicBezTo>
                    <a:lnTo>
                      <a:pt x="88820" y="221524"/>
                    </a:lnTo>
                    <a:cubicBezTo>
                      <a:pt x="88820" y="229823"/>
                      <a:pt x="111824" y="242591"/>
                      <a:pt x="148246" y="242591"/>
                    </a:cubicBezTo>
                    <a:cubicBezTo>
                      <a:pt x="152081" y="242591"/>
                      <a:pt x="154636" y="245145"/>
                      <a:pt x="154636" y="248975"/>
                    </a:cubicBezTo>
                    <a:cubicBezTo>
                      <a:pt x="154636" y="252806"/>
                      <a:pt x="152081" y="255359"/>
                      <a:pt x="148246" y="255359"/>
                    </a:cubicBezTo>
                    <a:cubicBezTo>
                      <a:pt x="113102" y="255359"/>
                      <a:pt x="76040" y="243868"/>
                      <a:pt x="76040" y="221524"/>
                    </a:cubicBezTo>
                    <a:lnTo>
                      <a:pt x="76040" y="111720"/>
                    </a:lnTo>
                    <a:cubicBezTo>
                      <a:pt x="76040" y="90014"/>
                      <a:pt x="113102" y="77885"/>
                      <a:pt x="148246" y="77885"/>
                    </a:cubicBezTo>
                    <a:cubicBezTo>
                      <a:pt x="183391" y="77885"/>
                      <a:pt x="220453" y="90014"/>
                      <a:pt x="220453" y="111720"/>
                    </a:cubicBezTo>
                    <a:cubicBezTo>
                      <a:pt x="220453" y="133425"/>
                      <a:pt x="183391" y="145555"/>
                      <a:pt x="148246" y="145555"/>
                    </a:cubicBezTo>
                    <a:cubicBezTo>
                      <a:pt x="125881" y="145555"/>
                      <a:pt x="102878" y="140448"/>
                      <a:pt x="88820" y="131510"/>
                    </a:cubicBezTo>
                    <a:lnTo>
                      <a:pt x="88820" y="139171"/>
                    </a:lnTo>
                    <a:cubicBezTo>
                      <a:pt x="88820" y="148108"/>
                      <a:pt x="111185" y="160238"/>
                      <a:pt x="148246" y="160238"/>
                    </a:cubicBezTo>
                    <a:cubicBezTo>
                      <a:pt x="152081" y="160238"/>
                      <a:pt x="154636" y="162792"/>
                      <a:pt x="154636" y="166622"/>
                    </a:cubicBezTo>
                    <a:cubicBezTo>
                      <a:pt x="154636" y="170452"/>
                      <a:pt x="152081" y="173006"/>
                      <a:pt x="148246" y="173006"/>
                    </a:cubicBezTo>
                    <a:cubicBezTo>
                      <a:pt x="125881" y="173006"/>
                      <a:pt x="102878" y="167899"/>
                      <a:pt x="88820" y="158961"/>
                    </a:cubicBezTo>
                    <a:lnTo>
                      <a:pt x="88820" y="166622"/>
                    </a:lnTo>
                    <a:cubicBezTo>
                      <a:pt x="87542" y="174921"/>
                      <a:pt x="107351" y="186412"/>
                      <a:pt x="141856" y="187689"/>
                    </a:cubicBezTo>
                    <a:close/>
                    <a:moveTo>
                      <a:pt x="227482" y="284087"/>
                    </a:moveTo>
                    <a:cubicBezTo>
                      <a:pt x="187864" y="284087"/>
                      <a:pt x="155276" y="251529"/>
                      <a:pt x="155276" y="211948"/>
                    </a:cubicBezTo>
                    <a:cubicBezTo>
                      <a:pt x="155276" y="172368"/>
                      <a:pt x="187864" y="139809"/>
                      <a:pt x="227482" y="139809"/>
                    </a:cubicBezTo>
                    <a:cubicBezTo>
                      <a:pt x="267100" y="139809"/>
                      <a:pt x="299688" y="172368"/>
                      <a:pt x="299688" y="211948"/>
                    </a:cubicBezTo>
                    <a:cubicBezTo>
                      <a:pt x="299688" y="251529"/>
                      <a:pt x="267100" y="284087"/>
                      <a:pt x="227482" y="284087"/>
                    </a:cubicBezTo>
                    <a:close/>
                  </a:path>
                </a:pathLst>
              </a:custGeom>
              <a:grpFill/>
              <a:ln w="6390" cap="flat">
                <a:noFill/>
                <a:prstDash val="solid"/>
                <a:miter/>
              </a:ln>
            </p:spPr>
            <p:txBody>
              <a:bodyPr rtlCol="0" anchor="ctr"/>
              <a:lstStyle/>
              <a:p>
                <a:endParaRPr lang="en-US"/>
              </a:p>
            </p:txBody>
          </p:sp>
        </p:grpSp>
        <p:sp>
          <p:nvSpPr>
            <p:cNvPr id="240" name="Rectangle 239">
              <a:extLst>
                <a:ext uri="{FF2B5EF4-FFF2-40B4-BE49-F238E27FC236}">
                  <a16:creationId xmlns:a16="http://schemas.microsoft.com/office/drawing/2014/main" id="{DE08A07C-71A2-466B-5DE9-6593ADBA48E4}"/>
                </a:ext>
              </a:extLst>
            </p:cNvPr>
            <p:cNvSpPr/>
            <p:nvPr/>
          </p:nvSpPr>
          <p:spPr bwMode="gray">
            <a:xfrm>
              <a:off x="6566953" y="2852956"/>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Regulator Expertise</a:t>
              </a:r>
            </a:p>
          </p:txBody>
        </p:sp>
        <p:sp>
          <p:nvSpPr>
            <p:cNvPr id="241" name="Graphic 4">
              <a:extLst>
                <a:ext uri="{FF2B5EF4-FFF2-40B4-BE49-F238E27FC236}">
                  <a16:creationId xmlns:a16="http://schemas.microsoft.com/office/drawing/2014/main" id="{8082BF7C-84C9-D65A-AAF6-9AC34AD9E266}"/>
                </a:ext>
              </a:extLst>
            </p:cNvPr>
            <p:cNvSpPr>
              <a:spLocks noChangeAspect="1"/>
            </p:cNvSpPr>
            <p:nvPr/>
          </p:nvSpPr>
          <p:spPr>
            <a:xfrm>
              <a:off x="6266838" y="2892582"/>
              <a:ext cx="183372" cy="182880"/>
            </a:xfrm>
            <a:custGeom>
              <a:avLst/>
              <a:gdLst>
                <a:gd name="connsiteX0" fmla="*/ 138022 w 362948"/>
                <a:gd name="connsiteY0" fmla="*/ 148747 h 361975"/>
                <a:gd name="connsiteX1" fmla="*/ 224926 w 362948"/>
                <a:gd name="connsiteY1" fmla="*/ 148747 h 361975"/>
                <a:gd name="connsiteX2" fmla="*/ 163582 w 362948"/>
                <a:gd name="connsiteY2" fmla="*/ 123211 h 361975"/>
                <a:gd name="connsiteX3" fmla="*/ 138022 w 362948"/>
                <a:gd name="connsiteY3" fmla="*/ 148747 h 361975"/>
                <a:gd name="connsiteX4" fmla="*/ 283713 w 362948"/>
                <a:gd name="connsiteY4" fmla="*/ 275150 h 361975"/>
                <a:gd name="connsiteX5" fmla="*/ 277323 w 362948"/>
                <a:gd name="connsiteY5" fmla="*/ 281534 h 361975"/>
                <a:gd name="connsiteX6" fmla="*/ 85625 w 362948"/>
                <a:gd name="connsiteY6" fmla="*/ 281534 h 361975"/>
                <a:gd name="connsiteX7" fmla="*/ 79235 w 362948"/>
                <a:gd name="connsiteY7" fmla="*/ 275150 h 361975"/>
                <a:gd name="connsiteX8" fmla="*/ 85625 w 362948"/>
                <a:gd name="connsiteY8" fmla="*/ 268766 h 361975"/>
                <a:gd name="connsiteX9" fmla="*/ 100322 w 362948"/>
                <a:gd name="connsiteY9" fmla="*/ 268766 h 361975"/>
                <a:gd name="connsiteX10" fmla="*/ 100322 w 362948"/>
                <a:gd name="connsiteY10" fmla="*/ 219609 h 361975"/>
                <a:gd name="connsiteX11" fmla="*/ 106712 w 362948"/>
                <a:gd name="connsiteY11" fmla="*/ 213225 h 361975"/>
                <a:gd name="connsiteX12" fmla="*/ 113102 w 362948"/>
                <a:gd name="connsiteY12" fmla="*/ 219609 h 361975"/>
                <a:gd name="connsiteX13" fmla="*/ 113102 w 362948"/>
                <a:gd name="connsiteY13" fmla="*/ 268766 h 361975"/>
                <a:gd name="connsiteX14" fmla="*/ 137384 w 362948"/>
                <a:gd name="connsiteY14" fmla="*/ 268766 h 361975"/>
                <a:gd name="connsiteX15" fmla="*/ 137384 w 362948"/>
                <a:gd name="connsiteY15" fmla="*/ 219609 h 361975"/>
                <a:gd name="connsiteX16" fmla="*/ 143774 w 362948"/>
                <a:gd name="connsiteY16" fmla="*/ 213225 h 361975"/>
                <a:gd name="connsiteX17" fmla="*/ 150164 w 362948"/>
                <a:gd name="connsiteY17" fmla="*/ 219609 h 361975"/>
                <a:gd name="connsiteX18" fmla="*/ 150164 w 362948"/>
                <a:gd name="connsiteY18" fmla="*/ 268766 h 361975"/>
                <a:gd name="connsiteX19" fmla="*/ 174445 w 362948"/>
                <a:gd name="connsiteY19" fmla="*/ 268766 h 361975"/>
                <a:gd name="connsiteX20" fmla="*/ 174445 w 362948"/>
                <a:gd name="connsiteY20" fmla="*/ 219609 h 361975"/>
                <a:gd name="connsiteX21" fmla="*/ 180835 w 362948"/>
                <a:gd name="connsiteY21" fmla="*/ 213225 h 361975"/>
                <a:gd name="connsiteX22" fmla="*/ 187225 w 362948"/>
                <a:gd name="connsiteY22" fmla="*/ 219609 h 361975"/>
                <a:gd name="connsiteX23" fmla="*/ 187225 w 362948"/>
                <a:gd name="connsiteY23" fmla="*/ 268766 h 361975"/>
                <a:gd name="connsiteX24" fmla="*/ 211507 w 362948"/>
                <a:gd name="connsiteY24" fmla="*/ 268766 h 361975"/>
                <a:gd name="connsiteX25" fmla="*/ 211507 w 362948"/>
                <a:gd name="connsiteY25" fmla="*/ 219609 h 361975"/>
                <a:gd name="connsiteX26" fmla="*/ 217897 w 362948"/>
                <a:gd name="connsiteY26" fmla="*/ 213225 h 361975"/>
                <a:gd name="connsiteX27" fmla="*/ 224287 w 362948"/>
                <a:gd name="connsiteY27" fmla="*/ 219609 h 361975"/>
                <a:gd name="connsiteX28" fmla="*/ 224287 w 362948"/>
                <a:gd name="connsiteY28" fmla="*/ 268766 h 361975"/>
                <a:gd name="connsiteX29" fmla="*/ 248569 w 362948"/>
                <a:gd name="connsiteY29" fmla="*/ 268766 h 361975"/>
                <a:gd name="connsiteX30" fmla="*/ 248569 w 362948"/>
                <a:gd name="connsiteY30" fmla="*/ 219609 h 361975"/>
                <a:gd name="connsiteX31" fmla="*/ 254958 w 362948"/>
                <a:gd name="connsiteY31" fmla="*/ 213225 h 361975"/>
                <a:gd name="connsiteX32" fmla="*/ 261348 w 362948"/>
                <a:gd name="connsiteY32" fmla="*/ 219609 h 361975"/>
                <a:gd name="connsiteX33" fmla="*/ 261348 w 362948"/>
                <a:gd name="connsiteY33" fmla="*/ 268766 h 361975"/>
                <a:gd name="connsiteX34" fmla="*/ 277962 w 362948"/>
                <a:gd name="connsiteY34" fmla="*/ 268766 h 361975"/>
                <a:gd name="connsiteX35" fmla="*/ 283713 w 362948"/>
                <a:gd name="connsiteY35" fmla="*/ 275150 h 361975"/>
                <a:gd name="connsiteX36" fmla="*/ 273489 w 362948"/>
                <a:gd name="connsiteY36" fmla="*/ 199819 h 361975"/>
                <a:gd name="connsiteX37" fmla="*/ 267099 w 362948"/>
                <a:gd name="connsiteY37" fmla="*/ 206203 h 361975"/>
                <a:gd name="connsiteX38" fmla="*/ 95210 w 362948"/>
                <a:gd name="connsiteY38" fmla="*/ 206203 h 361975"/>
                <a:gd name="connsiteX39" fmla="*/ 88820 w 362948"/>
                <a:gd name="connsiteY39" fmla="*/ 199819 h 361975"/>
                <a:gd name="connsiteX40" fmla="*/ 95210 w 362948"/>
                <a:gd name="connsiteY40" fmla="*/ 193435 h 361975"/>
                <a:gd name="connsiteX41" fmla="*/ 122687 w 362948"/>
                <a:gd name="connsiteY41" fmla="*/ 193435 h 361975"/>
                <a:gd name="connsiteX42" fmla="*/ 122687 w 362948"/>
                <a:gd name="connsiteY42" fmla="*/ 173644 h 361975"/>
                <a:gd name="connsiteX43" fmla="*/ 129077 w 362948"/>
                <a:gd name="connsiteY43" fmla="*/ 167260 h 361975"/>
                <a:gd name="connsiteX44" fmla="*/ 135467 w 362948"/>
                <a:gd name="connsiteY44" fmla="*/ 173644 h 361975"/>
                <a:gd name="connsiteX45" fmla="*/ 135467 w 362948"/>
                <a:gd name="connsiteY45" fmla="*/ 193435 h 361975"/>
                <a:gd name="connsiteX46" fmla="*/ 157192 w 362948"/>
                <a:gd name="connsiteY46" fmla="*/ 193435 h 361975"/>
                <a:gd name="connsiteX47" fmla="*/ 157192 w 362948"/>
                <a:gd name="connsiteY47" fmla="*/ 173644 h 361975"/>
                <a:gd name="connsiteX48" fmla="*/ 163582 w 362948"/>
                <a:gd name="connsiteY48" fmla="*/ 167260 h 361975"/>
                <a:gd name="connsiteX49" fmla="*/ 169972 w 362948"/>
                <a:gd name="connsiteY49" fmla="*/ 173644 h 361975"/>
                <a:gd name="connsiteX50" fmla="*/ 169972 w 362948"/>
                <a:gd name="connsiteY50" fmla="*/ 193435 h 361975"/>
                <a:gd name="connsiteX51" fmla="*/ 191698 w 362948"/>
                <a:gd name="connsiteY51" fmla="*/ 193435 h 361975"/>
                <a:gd name="connsiteX52" fmla="*/ 191698 w 362948"/>
                <a:gd name="connsiteY52" fmla="*/ 173644 h 361975"/>
                <a:gd name="connsiteX53" fmla="*/ 198088 w 362948"/>
                <a:gd name="connsiteY53" fmla="*/ 167260 h 361975"/>
                <a:gd name="connsiteX54" fmla="*/ 204478 w 362948"/>
                <a:gd name="connsiteY54" fmla="*/ 173644 h 361975"/>
                <a:gd name="connsiteX55" fmla="*/ 204478 w 362948"/>
                <a:gd name="connsiteY55" fmla="*/ 193435 h 361975"/>
                <a:gd name="connsiteX56" fmla="*/ 226204 w 362948"/>
                <a:gd name="connsiteY56" fmla="*/ 193435 h 361975"/>
                <a:gd name="connsiteX57" fmla="*/ 226204 w 362948"/>
                <a:gd name="connsiteY57" fmla="*/ 173644 h 361975"/>
                <a:gd name="connsiteX58" fmla="*/ 232594 w 362948"/>
                <a:gd name="connsiteY58" fmla="*/ 167260 h 361975"/>
                <a:gd name="connsiteX59" fmla="*/ 238984 w 362948"/>
                <a:gd name="connsiteY59" fmla="*/ 173644 h 361975"/>
                <a:gd name="connsiteX60" fmla="*/ 238984 w 362948"/>
                <a:gd name="connsiteY60" fmla="*/ 193435 h 361975"/>
                <a:gd name="connsiteX61" fmla="*/ 266460 w 362948"/>
                <a:gd name="connsiteY61" fmla="*/ 193435 h 361975"/>
                <a:gd name="connsiteX62" fmla="*/ 273489 w 362948"/>
                <a:gd name="connsiteY62" fmla="*/ 199819 h 361975"/>
                <a:gd name="connsiteX63" fmla="*/ 253041 w 362948"/>
                <a:gd name="connsiteY63" fmla="*/ 155131 h 361975"/>
                <a:gd name="connsiteX64" fmla="*/ 246651 w 362948"/>
                <a:gd name="connsiteY64" fmla="*/ 161515 h 361975"/>
                <a:gd name="connsiteX65" fmla="*/ 116297 w 362948"/>
                <a:gd name="connsiteY65" fmla="*/ 161515 h 361975"/>
                <a:gd name="connsiteX66" fmla="*/ 109907 w 362948"/>
                <a:gd name="connsiteY66" fmla="*/ 155131 h 361975"/>
                <a:gd name="connsiteX67" fmla="*/ 116297 w 362948"/>
                <a:gd name="connsiteY67" fmla="*/ 148747 h 361975"/>
                <a:gd name="connsiteX68" fmla="*/ 124604 w 362948"/>
                <a:gd name="connsiteY68" fmla="*/ 148747 h 361975"/>
                <a:gd name="connsiteX69" fmla="*/ 175084 w 362948"/>
                <a:gd name="connsiteY69" fmla="*/ 107889 h 361975"/>
                <a:gd name="connsiteX70" fmla="*/ 175084 w 362948"/>
                <a:gd name="connsiteY70" fmla="*/ 87461 h 361975"/>
                <a:gd name="connsiteX71" fmla="*/ 181474 w 362948"/>
                <a:gd name="connsiteY71" fmla="*/ 81077 h 361975"/>
                <a:gd name="connsiteX72" fmla="*/ 187864 w 362948"/>
                <a:gd name="connsiteY72" fmla="*/ 87461 h 361975"/>
                <a:gd name="connsiteX73" fmla="*/ 187864 w 362948"/>
                <a:gd name="connsiteY73" fmla="*/ 107889 h 361975"/>
                <a:gd name="connsiteX74" fmla="*/ 238345 w 362948"/>
                <a:gd name="connsiteY74" fmla="*/ 148747 h 361975"/>
                <a:gd name="connsiteX75" fmla="*/ 246651 w 362948"/>
                <a:gd name="connsiteY75" fmla="*/ 148747 h 361975"/>
                <a:gd name="connsiteX76" fmla="*/ 253041 w 362948"/>
                <a:gd name="connsiteY76" fmla="*/ 155131 h 361975"/>
                <a:gd name="connsiteX77" fmla="*/ 362948 w 362948"/>
                <a:gd name="connsiteY77" fmla="*/ 181305 h 361975"/>
                <a:gd name="connsiteX78" fmla="*/ 181474 w 362948"/>
                <a:gd name="connsiteY78" fmla="*/ 0 h 361975"/>
                <a:gd name="connsiteX79" fmla="*/ 0 w 362948"/>
                <a:gd name="connsiteY79" fmla="*/ 180667 h 361975"/>
                <a:gd name="connsiteX80" fmla="*/ 181474 w 362948"/>
                <a:gd name="connsiteY80" fmla="*/ 361972 h 361975"/>
                <a:gd name="connsiteX81" fmla="*/ 181474 w 362948"/>
                <a:gd name="connsiteY81" fmla="*/ 361972 h 361975"/>
                <a:gd name="connsiteX82" fmla="*/ 362948 w 362948"/>
                <a:gd name="connsiteY82" fmla="*/ 181305 h 361975"/>
                <a:gd name="connsiteX83" fmla="*/ 362948 w 362948"/>
                <a:gd name="connsiteY83" fmla="*/ 181305 h 3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62948" h="361975">
                  <a:moveTo>
                    <a:pt x="138022" y="148747"/>
                  </a:moveTo>
                  <a:lnTo>
                    <a:pt x="224926" y="148747"/>
                  </a:lnTo>
                  <a:cubicBezTo>
                    <a:pt x="214702" y="124488"/>
                    <a:pt x="187225" y="113635"/>
                    <a:pt x="163582" y="123211"/>
                  </a:cubicBezTo>
                  <a:cubicBezTo>
                    <a:pt x="151441" y="128318"/>
                    <a:pt x="142496" y="137256"/>
                    <a:pt x="138022" y="148747"/>
                  </a:cubicBezTo>
                  <a:moveTo>
                    <a:pt x="283713" y="275150"/>
                  </a:moveTo>
                  <a:cubicBezTo>
                    <a:pt x="283713" y="278980"/>
                    <a:pt x="281157" y="281534"/>
                    <a:pt x="277323" y="281534"/>
                  </a:cubicBezTo>
                  <a:lnTo>
                    <a:pt x="85625" y="281534"/>
                  </a:lnTo>
                  <a:cubicBezTo>
                    <a:pt x="81791" y="281534"/>
                    <a:pt x="79235" y="278980"/>
                    <a:pt x="79235" y="275150"/>
                  </a:cubicBezTo>
                  <a:cubicBezTo>
                    <a:pt x="79235" y="271319"/>
                    <a:pt x="81791" y="268766"/>
                    <a:pt x="85625" y="268766"/>
                  </a:cubicBezTo>
                  <a:lnTo>
                    <a:pt x="100322" y="268766"/>
                  </a:lnTo>
                  <a:lnTo>
                    <a:pt x="100322" y="219609"/>
                  </a:lnTo>
                  <a:cubicBezTo>
                    <a:pt x="100322" y="215779"/>
                    <a:pt x="102878" y="213225"/>
                    <a:pt x="106712" y="213225"/>
                  </a:cubicBezTo>
                  <a:cubicBezTo>
                    <a:pt x="110546" y="213225"/>
                    <a:pt x="113102" y="215779"/>
                    <a:pt x="113102" y="219609"/>
                  </a:cubicBezTo>
                  <a:lnTo>
                    <a:pt x="113102" y="268766"/>
                  </a:lnTo>
                  <a:lnTo>
                    <a:pt x="137384" y="268766"/>
                  </a:lnTo>
                  <a:lnTo>
                    <a:pt x="137384" y="219609"/>
                  </a:lnTo>
                  <a:cubicBezTo>
                    <a:pt x="137384" y="215779"/>
                    <a:pt x="139940" y="213225"/>
                    <a:pt x="143774" y="213225"/>
                  </a:cubicBezTo>
                  <a:cubicBezTo>
                    <a:pt x="147607" y="213225"/>
                    <a:pt x="150164" y="215779"/>
                    <a:pt x="150164" y="219609"/>
                  </a:cubicBezTo>
                  <a:lnTo>
                    <a:pt x="150164" y="268766"/>
                  </a:lnTo>
                  <a:lnTo>
                    <a:pt x="174445" y="268766"/>
                  </a:lnTo>
                  <a:lnTo>
                    <a:pt x="174445" y="219609"/>
                  </a:lnTo>
                  <a:cubicBezTo>
                    <a:pt x="174445" y="215779"/>
                    <a:pt x="177001" y="213225"/>
                    <a:pt x="180835" y="213225"/>
                  </a:cubicBezTo>
                  <a:cubicBezTo>
                    <a:pt x="184669" y="213225"/>
                    <a:pt x="187225" y="215779"/>
                    <a:pt x="187225" y="219609"/>
                  </a:cubicBezTo>
                  <a:lnTo>
                    <a:pt x="187225" y="268766"/>
                  </a:lnTo>
                  <a:lnTo>
                    <a:pt x="211507" y="268766"/>
                  </a:lnTo>
                  <a:lnTo>
                    <a:pt x="211507" y="219609"/>
                  </a:lnTo>
                  <a:cubicBezTo>
                    <a:pt x="211507" y="215779"/>
                    <a:pt x="214063" y="213225"/>
                    <a:pt x="217897" y="213225"/>
                  </a:cubicBezTo>
                  <a:cubicBezTo>
                    <a:pt x="221731" y="213225"/>
                    <a:pt x="224287" y="215779"/>
                    <a:pt x="224287" y="219609"/>
                  </a:cubicBezTo>
                  <a:lnTo>
                    <a:pt x="224287" y="268766"/>
                  </a:lnTo>
                  <a:lnTo>
                    <a:pt x="248569" y="268766"/>
                  </a:lnTo>
                  <a:lnTo>
                    <a:pt x="248569" y="219609"/>
                  </a:lnTo>
                  <a:cubicBezTo>
                    <a:pt x="248569" y="215779"/>
                    <a:pt x="251124" y="213225"/>
                    <a:pt x="254958" y="213225"/>
                  </a:cubicBezTo>
                  <a:cubicBezTo>
                    <a:pt x="258792" y="213225"/>
                    <a:pt x="261348" y="215779"/>
                    <a:pt x="261348" y="219609"/>
                  </a:cubicBezTo>
                  <a:lnTo>
                    <a:pt x="261348" y="268766"/>
                  </a:lnTo>
                  <a:lnTo>
                    <a:pt x="277962" y="268766"/>
                  </a:lnTo>
                  <a:cubicBezTo>
                    <a:pt x="280518" y="268766"/>
                    <a:pt x="283713" y="271958"/>
                    <a:pt x="283713" y="275150"/>
                  </a:cubicBezTo>
                  <a:moveTo>
                    <a:pt x="273489" y="199819"/>
                  </a:moveTo>
                  <a:cubicBezTo>
                    <a:pt x="273489" y="203649"/>
                    <a:pt x="270933" y="206203"/>
                    <a:pt x="267099" y="206203"/>
                  </a:cubicBezTo>
                  <a:lnTo>
                    <a:pt x="95210" y="206203"/>
                  </a:lnTo>
                  <a:cubicBezTo>
                    <a:pt x="91376" y="206203"/>
                    <a:pt x="88820" y="203649"/>
                    <a:pt x="88820" y="199819"/>
                  </a:cubicBezTo>
                  <a:cubicBezTo>
                    <a:pt x="88820" y="195988"/>
                    <a:pt x="91376" y="193435"/>
                    <a:pt x="95210" y="193435"/>
                  </a:cubicBezTo>
                  <a:lnTo>
                    <a:pt x="122687" y="193435"/>
                  </a:lnTo>
                  <a:lnTo>
                    <a:pt x="122687" y="173644"/>
                  </a:lnTo>
                  <a:cubicBezTo>
                    <a:pt x="122687" y="169814"/>
                    <a:pt x="125243" y="167260"/>
                    <a:pt x="129077" y="167260"/>
                  </a:cubicBezTo>
                  <a:cubicBezTo>
                    <a:pt x="132911" y="167260"/>
                    <a:pt x="135467" y="169814"/>
                    <a:pt x="135467" y="173644"/>
                  </a:cubicBezTo>
                  <a:lnTo>
                    <a:pt x="135467" y="193435"/>
                  </a:lnTo>
                  <a:lnTo>
                    <a:pt x="157192" y="193435"/>
                  </a:lnTo>
                  <a:lnTo>
                    <a:pt x="157192" y="173644"/>
                  </a:lnTo>
                  <a:cubicBezTo>
                    <a:pt x="157192" y="169814"/>
                    <a:pt x="159748" y="167260"/>
                    <a:pt x="163582" y="167260"/>
                  </a:cubicBezTo>
                  <a:cubicBezTo>
                    <a:pt x="167416" y="167260"/>
                    <a:pt x="169972" y="169814"/>
                    <a:pt x="169972" y="173644"/>
                  </a:cubicBezTo>
                  <a:lnTo>
                    <a:pt x="169972" y="193435"/>
                  </a:lnTo>
                  <a:lnTo>
                    <a:pt x="191698" y="193435"/>
                  </a:lnTo>
                  <a:lnTo>
                    <a:pt x="191698" y="173644"/>
                  </a:lnTo>
                  <a:cubicBezTo>
                    <a:pt x="191698" y="169814"/>
                    <a:pt x="194254" y="167260"/>
                    <a:pt x="198088" y="167260"/>
                  </a:cubicBezTo>
                  <a:cubicBezTo>
                    <a:pt x="201922" y="167260"/>
                    <a:pt x="204478" y="169814"/>
                    <a:pt x="204478" y="173644"/>
                  </a:cubicBezTo>
                  <a:lnTo>
                    <a:pt x="204478" y="193435"/>
                  </a:lnTo>
                  <a:lnTo>
                    <a:pt x="226204" y="193435"/>
                  </a:lnTo>
                  <a:lnTo>
                    <a:pt x="226204" y="173644"/>
                  </a:lnTo>
                  <a:cubicBezTo>
                    <a:pt x="226204" y="169814"/>
                    <a:pt x="228760" y="167260"/>
                    <a:pt x="232594" y="167260"/>
                  </a:cubicBezTo>
                  <a:cubicBezTo>
                    <a:pt x="236428" y="167260"/>
                    <a:pt x="238984" y="169814"/>
                    <a:pt x="238984" y="173644"/>
                  </a:cubicBezTo>
                  <a:lnTo>
                    <a:pt x="238984" y="193435"/>
                  </a:lnTo>
                  <a:lnTo>
                    <a:pt x="266460" y="193435"/>
                  </a:lnTo>
                  <a:cubicBezTo>
                    <a:pt x="270933" y="193435"/>
                    <a:pt x="273489" y="196627"/>
                    <a:pt x="273489" y="199819"/>
                  </a:cubicBezTo>
                  <a:moveTo>
                    <a:pt x="253041" y="155131"/>
                  </a:moveTo>
                  <a:cubicBezTo>
                    <a:pt x="253041" y="158961"/>
                    <a:pt x="250485" y="161515"/>
                    <a:pt x="246651" y="161515"/>
                  </a:cubicBezTo>
                  <a:lnTo>
                    <a:pt x="116297" y="161515"/>
                  </a:lnTo>
                  <a:cubicBezTo>
                    <a:pt x="112463" y="161515"/>
                    <a:pt x="109907" y="158961"/>
                    <a:pt x="109907" y="155131"/>
                  </a:cubicBezTo>
                  <a:cubicBezTo>
                    <a:pt x="109907" y="151300"/>
                    <a:pt x="112463" y="148747"/>
                    <a:pt x="116297" y="148747"/>
                  </a:cubicBezTo>
                  <a:lnTo>
                    <a:pt x="124604" y="148747"/>
                  </a:lnTo>
                  <a:cubicBezTo>
                    <a:pt x="131633" y="126403"/>
                    <a:pt x="151441" y="110443"/>
                    <a:pt x="175084" y="107889"/>
                  </a:cubicBezTo>
                  <a:lnTo>
                    <a:pt x="175084" y="87461"/>
                  </a:lnTo>
                  <a:cubicBezTo>
                    <a:pt x="175084" y="83630"/>
                    <a:pt x="177640" y="81077"/>
                    <a:pt x="181474" y="81077"/>
                  </a:cubicBezTo>
                  <a:cubicBezTo>
                    <a:pt x="185308" y="81077"/>
                    <a:pt x="187864" y="83630"/>
                    <a:pt x="187864" y="87461"/>
                  </a:cubicBezTo>
                  <a:lnTo>
                    <a:pt x="187864" y="107889"/>
                  </a:lnTo>
                  <a:cubicBezTo>
                    <a:pt x="211507" y="110443"/>
                    <a:pt x="230677" y="126403"/>
                    <a:pt x="238345" y="148747"/>
                  </a:cubicBezTo>
                  <a:lnTo>
                    <a:pt x="246651" y="148747"/>
                  </a:lnTo>
                  <a:cubicBezTo>
                    <a:pt x="249846" y="148747"/>
                    <a:pt x="253041" y="151939"/>
                    <a:pt x="253041" y="155131"/>
                  </a:cubicBezTo>
                  <a:moveTo>
                    <a:pt x="362948" y="181305"/>
                  </a:moveTo>
                  <a:cubicBezTo>
                    <a:pt x="362948" y="81077"/>
                    <a:pt x="281796" y="0"/>
                    <a:pt x="181474" y="0"/>
                  </a:cubicBezTo>
                  <a:cubicBezTo>
                    <a:pt x="81152" y="0"/>
                    <a:pt x="639" y="81077"/>
                    <a:pt x="0" y="180667"/>
                  </a:cubicBezTo>
                  <a:cubicBezTo>
                    <a:pt x="0" y="280895"/>
                    <a:pt x="81152" y="361972"/>
                    <a:pt x="181474" y="361972"/>
                  </a:cubicBezTo>
                  <a:cubicBezTo>
                    <a:pt x="181474" y="361972"/>
                    <a:pt x="181474" y="361972"/>
                    <a:pt x="181474" y="361972"/>
                  </a:cubicBezTo>
                  <a:cubicBezTo>
                    <a:pt x="281796" y="362610"/>
                    <a:pt x="362948" y="281534"/>
                    <a:pt x="362948" y="181305"/>
                  </a:cubicBezTo>
                  <a:cubicBezTo>
                    <a:pt x="362948" y="181944"/>
                    <a:pt x="362948" y="181305"/>
                    <a:pt x="362948" y="181305"/>
                  </a:cubicBezTo>
                </a:path>
              </a:pathLst>
            </a:custGeom>
            <a:solidFill>
              <a:schemeClr val="accent1"/>
            </a:solidFill>
            <a:ln w="6390" cap="flat">
              <a:noFill/>
              <a:prstDash val="solid"/>
              <a:miter/>
            </a:ln>
          </p:spPr>
          <p:txBody>
            <a:bodyPr rtlCol="0" anchor="ctr"/>
            <a:lstStyle/>
            <a:p>
              <a:endParaRPr lang="en-US"/>
            </a:p>
          </p:txBody>
        </p:sp>
        <p:sp>
          <p:nvSpPr>
            <p:cNvPr id="242" name="Rectangle 241">
              <a:extLst>
                <a:ext uri="{FF2B5EF4-FFF2-40B4-BE49-F238E27FC236}">
                  <a16:creationId xmlns:a16="http://schemas.microsoft.com/office/drawing/2014/main" id="{78F66D71-652D-4CA6-22F1-6541D281E751}"/>
                </a:ext>
              </a:extLst>
            </p:cNvPr>
            <p:cNvSpPr/>
            <p:nvPr/>
          </p:nvSpPr>
          <p:spPr bwMode="gray">
            <a:xfrm>
              <a:off x="6566953" y="3124550"/>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Outreach Planning</a:t>
              </a:r>
            </a:p>
          </p:txBody>
        </p:sp>
        <p:sp>
          <p:nvSpPr>
            <p:cNvPr id="243" name="Graphic 4">
              <a:extLst>
                <a:ext uri="{FF2B5EF4-FFF2-40B4-BE49-F238E27FC236}">
                  <a16:creationId xmlns:a16="http://schemas.microsoft.com/office/drawing/2014/main" id="{0E7765C7-D673-41FE-46C5-29F2DB9368DC}"/>
                </a:ext>
              </a:extLst>
            </p:cNvPr>
            <p:cNvSpPr>
              <a:spLocks noChangeAspect="1"/>
            </p:cNvSpPr>
            <p:nvPr/>
          </p:nvSpPr>
          <p:spPr>
            <a:xfrm>
              <a:off x="6265766" y="3164176"/>
              <a:ext cx="183051" cy="182880"/>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09268 w 362309"/>
                <a:gd name="connsiteY6" fmla="*/ 191519 h 361971"/>
                <a:gd name="connsiteX7" fmla="*/ 111185 w 362309"/>
                <a:gd name="connsiteY7" fmla="*/ 180028 h 361971"/>
                <a:gd name="connsiteX8" fmla="*/ 118853 w 362309"/>
                <a:gd name="connsiteY8" fmla="*/ 141724 h 361971"/>
                <a:gd name="connsiteX9" fmla="*/ 103517 w 362309"/>
                <a:gd name="connsiteY9" fmla="*/ 133425 h 361971"/>
                <a:gd name="connsiteX10" fmla="*/ 88820 w 362309"/>
                <a:gd name="connsiteY10" fmla="*/ 141724 h 361971"/>
                <a:gd name="connsiteX11" fmla="*/ 93932 w 362309"/>
                <a:gd name="connsiteY11" fmla="*/ 180028 h 361971"/>
                <a:gd name="connsiteX12" fmla="*/ 95849 w 362309"/>
                <a:gd name="connsiteY12" fmla="*/ 191519 h 361971"/>
                <a:gd name="connsiteX13" fmla="*/ 80513 w 362309"/>
                <a:gd name="connsiteY13" fmla="*/ 201734 h 361971"/>
                <a:gd name="connsiteX14" fmla="*/ 70289 w 362309"/>
                <a:gd name="connsiteY14" fmla="*/ 202372 h 361971"/>
                <a:gd name="connsiteX15" fmla="*/ 65177 w 362309"/>
                <a:gd name="connsiteY15" fmla="*/ 204926 h 361971"/>
                <a:gd name="connsiteX16" fmla="*/ 58788 w 362309"/>
                <a:gd name="connsiteY16" fmla="*/ 213225 h 361971"/>
                <a:gd name="connsiteX17" fmla="*/ 53676 w 362309"/>
                <a:gd name="connsiteY17" fmla="*/ 215779 h 361971"/>
                <a:gd name="connsiteX18" fmla="*/ 49842 w 362309"/>
                <a:gd name="connsiteY18" fmla="*/ 214502 h 361971"/>
                <a:gd name="connsiteX19" fmla="*/ 48564 w 362309"/>
                <a:gd name="connsiteY19" fmla="*/ 205564 h 361971"/>
                <a:gd name="connsiteX20" fmla="*/ 48564 w 362309"/>
                <a:gd name="connsiteY20" fmla="*/ 205564 h 361971"/>
                <a:gd name="connsiteX21" fmla="*/ 54954 w 362309"/>
                <a:gd name="connsiteY21" fmla="*/ 197265 h 361971"/>
                <a:gd name="connsiteX22" fmla="*/ 69012 w 362309"/>
                <a:gd name="connsiteY22" fmla="*/ 189604 h 361971"/>
                <a:gd name="connsiteX23" fmla="*/ 79235 w 362309"/>
                <a:gd name="connsiteY23" fmla="*/ 188966 h 361971"/>
                <a:gd name="connsiteX24" fmla="*/ 83708 w 362309"/>
                <a:gd name="connsiteY24" fmla="*/ 187051 h 361971"/>
                <a:gd name="connsiteX25" fmla="*/ 77318 w 362309"/>
                <a:gd name="connsiteY25" fmla="*/ 137256 h 361971"/>
                <a:gd name="connsiteX26" fmla="*/ 104156 w 362309"/>
                <a:gd name="connsiteY26" fmla="*/ 120657 h 361971"/>
                <a:gd name="connsiteX27" fmla="*/ 131633 w 362309"/>
                <a:gd name="connsiteY27" fmla="*/ 136617 h 361971"/>
                <a:gd name="connsiteX28" fmla="*/ 123326 w 362309"/>
                <a:gd name="connsiteY28" fmla="*/ 186412 h 361971"/>
                <a:gd name="connsiteX29" fmla="*/ 127799 w 362309"/>
                <a:gd name="connsiteY29" fmla="*/ 188327 h 361971"/>
                <a:gd name="connsiteX30" fmla="*/ 138023 w 362309"/>
                <a:gd name="connsiteY30" fmla="*/ 188966 h 361971"/>
                <a:gd name="connsiteX31" fmla="*/ 143774 w 362309"/>
                <a:gd name="connsiteY31" fmla="*/ 195988 h 361971"/>
                <a:gd name="connsiteX32" fmla="*/ 136745 w 362309"/>
                <a:gd name="connsiteY32" fmla="*/ 201734 h 361971"/>
                <a:gd name="connsiteX33" fmla="*/ 126521 w 362309"/>
                <a:gd name="connsiteY33" fmla="*/ 201095 h 361971"/>
                <a:gd name="connsiteX34" fmla="*/ 109268 w 362309"/>
                <a:gd name="connsiteY34" fmla="*/ 191519 h 361971"/>
                <a:gd name="connsiteX35" fmla="*/ 109268 w 362309"/>
                <a:gd name="connsiteY35" fmla="*/ 191519 h 361971"/>
                <a:gd name="connsiteX36" fmla="*/ 248569 w 362309"/>
                <a:gd name="connsiteY36" fmla="*/ 239399 h 361971"/>
                <a:gd name="connsiteX37" fmla="*/ 244735 w 362309"/>
                <a:gd name="connsiteY37" fmla="*/ 240676 h 361971"/>
                <a:gd name="connsiteX38" fmla="*/ 239623 w 362309"/>
                <a:gd name="connsiteY38" fmla="*/ 238122 h 361971"/>
                <a:gd name="connsiteX39" fmla="*/ 231955 w 362309"/>
                <a:gd name="connsiteY39" fmla="*/ 227908 h 361971"/>
                <a:gd name="connsiteX40" fmla="*/ 224926 w 362309"/>
                <a:gd name="connsiteY40" fmla="*/ 224078 h 361971"/>
                <a:gd name="connsiteX41" fmla="*/ 212146 w 362309"/>
                <a:gd name="connsiteY41" fmla="*/ 222801 h 361971"/>
                <a:gd name="connsiteX42" fmla="*/ 194254 w 362309"/>
                <a:gd name="connsiteY42" fmla="*/ 211310 h 361971"/>
                <a:gd name="connsiteX43" fmla="*/ 196171 w 362309"/>
                <a:gd name="connsiteY43" fmla="*/ 198542 h 361971"/>
                <a:gd name="connsiteX44" fmla="*/ 203200 w 362309"/>
                <a:gd name="connsiteY44" fmla="*/ 150024 h 361971"/>
                <a:gd name="connsiteX45" fmla="*/ 183391 w 362309"/>
                <a:gd name="connsiteY45" fmla="*/ 138533 h 361971"/>
                <a:gd name="connsiteX46" fmla="*/ 162943 w 362309"/>
                <a:gd name="connsiteY46" fmla="*/ 149385 h 361971"/>
                <a:gd name="connsiteX47" fmla="*/ 172528 w 362309"/>
                <a:gd name="connsiteY47" fmla="*/ 197903 h 361971"/>
                <a:gd name="connsiteX48" fmla="*/ 174446 w 362309"/>
                <a:gd name="connsiteY48" fmla="*/ 210671 h 361971"/>
                <a:gd name="connsiteX49" fmla="*/ 156553 w 362309"/>
                <a:gd name="connsiteY49" fmla="*/ 222163 h 361971"/>
                <a:gd name="connsiteX50" fmla="*/ 143774 w 362309"/>
                <a:gd name="connsiteY50" fmla="*/ 223439 h 361971"/>
                <a:gd name="connsiteX51" fmla="*/ 136745 w 362309"/>
                <a:gd name="connsiteY51" fmla="*/ 227270 h 361971"/>
                <a:gd name="connsiteX52" fmla="*/ 129077 w 362309"/>
                <a:gd name="connsiteY52" fmla="*/ 237484 h 361971"/>
                <a:gd name="connsiteX53" fmla="*/ 120131 w 362309"/>
                <a:gd name="connsiteY53" fmla="*/ 238761 h 361971"/>
                <a:gd name="connsiteX54" fmla="*/ 118853 w 362309"/>
                <a:gd name="connsiteY54" fmla="*/ 229823 h 361971"/>
                <a:gd name="connsiteX55" fmla="*/ 118853 w 362309"/>
                <a:gd name="connsiteY55" fmla="*/ 229823 h 361971"/>
                <a:gd name="connsiteX56" fmla="*/ 126521 w 362309"/>
                <a:gd name="connsiteY56" fmla="*/ 219609 h 361971"/>
                <a:gd name="connsiteX57" fmla="*/ 143135 w 362309"/>
                <a:gd name="connsiteY57" fmla="*/ 210671 h 361971"/>
                <a:gd name="connsiteX58" fmla="*/ 155915 w 362309"/>
                <a:gd name="connsiteY58" fmla="*/ 209395 h 361971"/>
                <a:gd name="connsiteX59" fmla="*/ 162943 w 362309"/>
                <a:gd name="connsiteY59" fmla="*/ 205564 h 361971"/>
                <a:gd name="connsiteX60" fmla="*/ 152081 w 362309"/>
                <a:gd name="connsiteY60" fmla="*/ 144278 h 361971"/>
                <a:gd name="connsiteX61" fmla="*/ 184669 w 362309"/>
                <a:gd name="connsiteY61" fmla="*/ 125126 h 361971"/>
                <a:gd name="connsiteX62" fmla="*/ 216619 w 362309"/>
                <a:gd name="connsiteY62" fmla="*/ 144916 h 361971"/>
                <a:gd name="connsiteX63" fmla="*/ 207673 w 362309"/>
                <a:gd name="connsiteY63" fmla="*/ 205564 h 361971"/>
                <a:gd name="connsiteX64" fmla="*/ 214702 w 362309"/>
                <a:gd name="connsiteY64" fmla="*/ 209395 h 361971"/>
                <a:gd name="connsiteX65" fmla="*/ 227482 w 362309"/>
                <a:gd name="connsiteY65" fmla="*/ 210671 h 361971"/>
                <a:gd name="connsiteX66" fmla="*/ 244096 w 362309"/>
                <a:gd name="connsiteY66" fmla="*/ 219609 h 361971"/>
                <a:gd name="connsiteX67" fmla="*/ 251764 w 362309"/>
                <a:gd name="connsiteY67" fmla="*/ 229823 h 361971"/>
                <a:gd name="connsiteX68" fmla="*/ 248569 w 362309"/>
                <a:gd name="connsiteY68" fmla="*/ 239399 h 361971"/>
                <a:gd name="connsiteX69" fmla="*/ 248569 w 362309"/>
                <a:gd name="connsiteY69" fmla="*/ 239399 h 361971"/>
                <a:gd name="connsiteX70" fmla="*/ 309912 w 362309"/>
                <a:gd name="connsiteY70" fmla="*/ 215779 h 361971"/>
                <a:gd name="connsiteX71" fmla="*/ 304800 w 362309"/>
                <a:gd name="connsiteY71" fmla="*/ 213225 h 361971"/>
                <a:gd name="connsiteX72" fmla="*/ 298410 w 362309"/>
                <a:gd name="connsiteY72" fmla="*/ 204926 h 361971"/>
                <a:gd name="connsiteX73" fmla="*/ 293298 w 362309"/>
                <a:gd name="connsiteY73" fmla="*/ 202372 h 361971"/>
                <a:gd name="connsiteX74" fmla="*/ 283075 w 362309"/>
                <a:gd name="connsiteY74" fmla="*/ 201734 h 361971"/>
                <a:gd name="connsiteX75" fmla="*/ 267739 w 362309"/>
                <a:gd name="connsiteY75" fmla="*/ 191519 h 361971"/>
                <a:gd name="connsiteX76" fmla="*/ 269655 w 362309"/>
                <a:gd name="connsiteY76" fmla="*/ 180028 h 361971"/>
                <a:gd name="connsiteX77" fmla="*/ 274767 w 362309"/>
                <a:gd name="connsiteY77" fmla="*/ 141724 h 361971"/>
                <a:gd name="connsiteX78" fmla="*/ 260071 w 362309"/>
                <a:gd name="connsiteY78" fmla="*/ 133425 h 361971"/>
                <a:gd name="connsiteX79" fmla="*/ 244735 w 362309"/>
                <a:gd name="connsiteY79" fmla="*/ 141724 h 361971"/>
                <a:gd name="connsiteX80" fmla="*/ 252403 w 362309"/>
                <a:gd name="connsiteY80" fmla="*/ 180028 h 361971"/>
                <a:gd name="connsiteX81" fmla="*/ 254320 w 362309"/>
                <a:gd name="connsiteY81" fmla="*/ 191519 h 361971"/>
                <a:gd name="connsiteX82" fmla="*/ 238984 w 362309"/>
                <a:gd name="connsiteY82" fmla="*/ 201095 h 361971"/>
                <a:gd name="connsiteX83" fmla="*/ 228760 w 362309"/>
                <a:gd name="connsiteY83" fmla="*/ 201734 h 361971"/>
                <a:gd name="connsiteX84" fmla="*/ 221731 w 362309"/>
                <a:gd name="connsiteY84" fmla="*/ 195988 h 361971"/>
                <a:gd name="connsiteX85" fmla="*/ 221731 w 362309"/>
                <a:gd name="connsiteY85" fmla="*/ 195988 h 361971"/>
                <a:gd name="connsiteX86" fmla="*/ 227482 w 362309"/>
                <a:gd name="connsiteY86" fmla="*/ 188966 h 361971"/>
                <a:gd name="connsiteX87" fmla="*/ 237706 w 362309"/>
                <a:gd name="connsiteY87" fmla="*/ 188327 h 361971"/>
                <a:gd name="connsiteX88" fmla="*/ 242179 w 362309"/>
                <a:gd name="connsiteY88" fmla="*/ 186412 h 361971"/>
                <a:gd name="connsiteX89" fmla="*/ 233872 w 362309"/>
                <a:gd name="connsiteY89" fmla="*/ 136617 h 361971"/>
                <a:gd name="connsiteX90" fmla="*/ 261349 w 362309"/>
                <a:gd name="connsiteY90" fmla="*/ 120657 h 361971"/>
                <a:gd name="connsiteX91" fmla="*/ 288186 w 362309"/>
                <a:gd name="connsiteY91" fmla="*/ 137256 h 361971"/>
                <a:gd name="connsiteX92" fmla="*/ 281796 w 362309"/>
                <a:gd name="connsiteY92" fmla="*/ 187051 h 361971"/>
                <a:gd name="connsiteX93" fmla="*/ 286270 w 362309"/>
                <a:gd name="connsiteY93" fmla="*/ 188966 h 361971"/>
                <a:gd name="connsiteX94" fmla="*/ 296493 w 362309"/>
                <a:gd name="connsiteY94" fmla="*/ 189604 h 361971"/>
                <a:gd name="connsiteX95" fmla="*/ 310551 w 362309"/>
                <a:gd name="connsiteY95" fmla="*/ 197265 h 361971"/>
                <a:gd name="connsiteX96" fmla="*/ 316941 w 362309"/>
                <a:gd name="connsiteY96" fmla="*/ 205564 h 361971"/>
                <a:gd name="connsiteX97" fmla="*/ 315663 w 362309"/>
                <a:gd name="connsiteY97" fmla="*/ 214502 h 361971"/>
                <a:gd name="connsiteX98" fmla="*/ 315663 w 362309"/>
                <a:gd name="connsiteY98" fmla="*/ 214502 h 361971"/>
                <a:gd name="connsiteX99" fmla="*/ 309912 w 362309"/>
                <a:gd name="connsiteY99" fmla="*/ 215779 h 361971"/>
                <a:gd name="connsiteX100" fmla="*/ 309912 w 362309"/>
                <a:gd name="connsiteY100" fmla="*/ 215779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lose/>
                  <a:moveTo>
                    <a:pt x="109268" y="191519"/>
                  </a:moveTo>
                  <a:cubicBezTo>
                    <a:pt x="107351" y="187689"/>
                    <a:pt x="107990" y="182582"/>
                    <a:pt x="111185" y="180028"/>
                  </a:cubicBezTo>
                  <a:cubicBezTo>
                    <a:pt x="114380" y="176836"/>
                    <a:pt x="123965" y="153854"/>
                    <a:pt x="118853" y="141724"/>
                  </a:cubicBezTo>
                  <a:cubicBezTo>
                    <a:pt x="117575" y="138533"/>
                    <a:pt x="114380" y="133425"/>
                    <a:pt x="103517" y="133425"/>
                  </a:cubicBezTo>
                  <a:cubicBezTo>
                    <a:pt x="97127" y="132787"/>
                    <a:pt x="91376" y="135979"/>
                    <a:pt x="88820" y="141724"/>
                  </a:cubicBezTo>
                  <a:cubicBezTo>
                    <a:pt x="83708" y="154492"/>
                    <a:pt x="91376" y="176836"/>
                    <a:pt x="93932" y="180028"/>
                  </a:cubicBezTo>
                  <a:cubicBezTo>
                    <a:pt x="97127" y="183220"/>
                    <a:pt x="97766" y="187689"/>
                    <a:pt x="95849" y="191519"/>
                  </a:cubicBezTo>
                  <a:cubicBezTo>
                    <a:pt x="92654" y="197265"/>
                    <a:pt x="86903" y="201095"/>
                    <a:pt x="80513" y="201734"/>
                  </a:cubicBezTo>
                  <a:lnTo>
                    <a:pt x="70289" y="202372"/>
                  </a:lnTo>
                  <a:cubicBezTo>
                    <a:pt x="68372" y="202372"/>
                    <a:pt x="66456" y="203649"/>
                    <a:pt x="65177" y="204926"/>
                  </a:cubicBezTo>
                  <a:lnTo>
                    <a:pt x="58788" y="213225"/>
                  </a:lnTo>
                  <a:cubicBezTo>
                    <a:pt x="57509" y="215140"/>
                    <a:pt x="55593" y="215779"/>
                    <a:pt x="53676" y="215779"/>
                  </a:cubicBezTo>
                  <a:cubicBezTo>
                    <a:pt x="52398" y="215779"/>
                    <a:pt x="51119" y="215140"/>
                    <a:pt x="49842" y="214502"/>
                  </a:cubicBezTo>
                  <a:cubicBezTo>
                    <a:pt x="47286" y="212587"/>
                    <a:pt x="46647" y="208118"/>
                    <a:pt x="48564" y="205564"/>
                  </a:cubicBezTo>
                  <a:cubicBezTo>
                    <a:pt x="48564" y="205564"/>
                    <a:pt x="48564" y="205564"/>
                    <a:pt x="48564" y="205564"/>
                  </a:cubicBezTo>
                  <a:lnTo>
                    <a:pt x="54954" y="197265"/>
                  </a:lnTo>
                  <a:cubicBezTo>
                    <a:pt x="58149" y="192796"/>
                    <a:pt x="63261" y="189604"/>
                    <a:pt x="69012" y="189604"/>
                  </a:cubicBezTo>
                  <a:lnTo>
                    <a:pt x="79235" y="188966"/>
                  </a:lnTo>
                  <a:cubicBezTo>
                    <a:pt x="80513" y="188966"/>
                    <a:pt x="82430" y="188327"/>
                    <a:pt x="83708" y="187051"/>
                  </a:cubicBezTo>
                  <a:cubicBezTo>
                    <a:pt x="77318" y="178113"/>
                    <a:pt x="70289" y="153854"/>
                    <a:pt x="77318" y="137256"/>
                  </a:cubicBezTo>
                  <a:cubicBezTo>
                    <a:pt x="81792" y="126403"/>
                    <a:pt x="92654" y="120019"/>
                    <a:pt x="104156" y="120657"/>
                  </a:cubicBezTo>
                  <a:cubicBezTo>
                    <a:pt x="121409" y="120657"/>
                    <a:pt x="128438" y="129595"/>
                    <a:pt x="131633" y="136617"/>
                  </a:cubicBezTo>
                  <a:cubicBezTo>
                    <a:pt x="138662" y="153216"/>
                    <a:pt x="129077" y="178113"/>
                    <a:pt x="123326" y="186412"/>
                  </a:cubicBezTo>
                  <a:cubicBezTo>
                    <a:pt x="124604" y="187689"/>
                    <a:pt x="125882" y="188327"/>
                    <a:pt x="127799" y="188327"/>
                  </a:cubicBezTo>
                  <a:lnTo>
                    <a:pt x="138023" y="188966"/>
                  </a:lnTo>
                  <a:cubicBezTo>
                    <a:pt x="141857" y="188966"/>
                    <a:pt x="144413" y="192158"/>
                    <a:pt x="143774" y="195988"/>
                  </a:cubicBezTo>
                  <a:cubicBezTo>
                    <a:pt x="143774" y="199819"/>
                    <a:pt x="140579" y="202372"/>
                    <a:pt x="136745" y="201734"/>
                  </a:cubicBezTo>
                  <a:lnTo>
                    <a:pt x="126521" y="201095"/>
                  </a:lnTo>
                  <a:cubicBezTo>
                    <a:pt x="118853" y="201095"/>
                    <a:pt x="113102" y="197265"/>
                    <a:pt x="109268" y="191519"/>
                  </a:cubicBezTo>
                  <a:lnTo>
                    <a:pt x="109268" y="191519"/>
                  </a:lnTo>
                  <a:close/>
                  <a:moveTo>
                    <a:pt x="248569" y="239399"/>
                  </a:moveTo>
                  <a:cubicBezTo>
                    <a:pt x="247291" y="240038"/>
                    <a:pt x="246013" y="240676"/>
                    <a:pt x="244735" y="240676"/>
                  </a:cubicBezTo>
                  <a:cubicBezTo>
                    <a:pt x="242818" y="240676"/>
                    <a:pt x="240901" y="240038"/>
                    <a:pt x="239623" y="238122"/>
                  </a:cubicBezTo>
                  <a:lnTo>
                    <a:pt x="231955" y="227908"/>
                  </a:lnTo>
                  <a:cubicBezTo>
                    <a:pt x="230038" y="225355"/>
                    <a:pt x="227482" y="224078"/>
                    <a:pt x="224926" y="224078"/>
                  </a:cubicBezTo>
                  <a:lnTo>
                    <a:pt x="212146" y="222801"/>
                  </a:lnTo>
                  <a:cubicBezTo>
                    <a:pt x="204478" y="222163"/>
                    <a:pt x="198088" y="217694"/>
                    <a:pt x="194254" y="211310"/>
                  </a:cubicBezTo>
                  <a:cubicBezTo>
                    <a:pt x="191698" y="206841"/>
                    <a:pt x="192337" y="201734"/>
                    <a:pt x="196171" y="198542"/>
                  </a:cubicBezTo>
                  <a:cubicBezTo>
                    <a:pt x="200005" y="194711"/>
                    <a:pt x="210229" y="167260"/>
                    <a:pt x="203200" y="150024"/>
                  </a:cubicBezTo>
                  <a:cubicBezTo>
                    <a:pt x="200005" y="142363"/>
                    <a:pt x="191698" y="137256"/>
                    <a:pt x="183391" y="138533"/>
                  </a:cubicBezTo>
                  <a:cubicBezTo>
                    <a:pt x="172528" y="138533"/>
                    <a:pt x="165500" y="142363"/>
                    <a:pt x="162943" y="149385"/>
                  </a:cubicBezTo>
                  <a:cubicBezTo>
                    <a:pt x="156553" y="165345"/>
                    <a:pt x="168056" y="194073"/>
                    <a:pt x="172528" y="197903"/>
                  </a:cubicBezTo>
                  <a:cubicBezTo>
                    <a:pt x="176363" y="201095"/>
                    <a:pt x="177001" y="206203"/>
                    <a:pt x="174446" y="210671"/>
                  </a:cubicBezTo>
                  <a:cubicBezTo>
                    <a:pt x="170611" y="217055"/>
                    <a:pt x="164221" y="221524"/>
                    <a:pt x="156553" y="222163"/>
                  </a:cubicBezTo>
                  <a:lnTo>
                    <a:pt x="143774" y="223439"/>
                  </a:lnTo>
                  <a:cubicBezTo>
                    <a:pt x="140579" y="223439"/>
                    <a:pt x="138023" y="225355"/>
                    <a:pt x="136745" y="227270"/>
                  </a:cubicBezTo>
                  <a:lnTo>
                    <a:pt x="129077" y="237484"/>
                  </a:lnTo>
                  <a:cubicBezTo>
                    <a:pt x="127160" y="240038"/>
                    <a:pt x="122687" y="240676"/>
                    <a:pt x="120131" y="238761"/>
                  </a:cubicBezTo>
                  <a:cubicBezTo>
                    <a:pt x="117575" y="236846"/>
                    <a:pt x="116936" y="232377"/>
                    <a:pt x="118853" y="229823"/>
                  </a:cubicBezTo>
                  <a:cubicBezTo>
                    <a:pt x="118853" y="229823"/>
                    <a:pt x="118853" y="229823"/>
                    <a:pt x="118853" y="229823"/>
                  </a:cubicBezTo>
                  <a:lnTo>
                    <a:pt x="126521" y="219609"/>
                  </a:lnTo>
                  <a:cubicBezTo>
                    <a:pt x="130355" y="214502"/>
                    <a:pt x="136745" y="210671"/>
                    <a:pt x="143135" y="210671"/>
                  </a:cubicBezTo>
                  <a:lnTo>
                    <a:pt x="155915" y="209395"/>
                  </a:lnTo>
                  <a:cubicBezTo>
                    <a:pt x="158471" y="209395"/>
                    <a:pt x="161027" y="208118"/>
                    <a:pt x="162943" y="205564"/>
                  </a:cubicBezTo>
                  <a:cubicBezTo>
                    <a:pt x="155915" y="195988"/>
                    <a:pt x="143774" y="165345"/>
                    <a:pt x="152081" y="144278"/>
                  </a:cubicBezTo>
                  <a:cubicBezTo>
                    <a:pt x="155276" y="135341"/>
                    <a:pt x="164221" y="125126"/>
                    <a:pt x="184669" y="125126"/>
                  </a:cubicBezTo>
                  <a:cubicBezTo>
                    <a:pt x="198727" y="123849"/>
                    <a:pt x="211507" y="131510"/>
                    <a:pt x="216619" y="144916"/>
                  </a:cubicBezTo>
                  <a:cubicBezTo>
                    <a:pt x="224926" y="165345"/>
                    <a:pt x="215341" y="195988"/>
                    <a:pt x="207673" y="205564"/>
                  </a:cubicBezTo>
                  <a:cubicBezTo>
                    <a:pt x="209590" y="207479"/>
                    <a:pt x="212146" y="208756"/>
                    <a:pt x="214702" y="209395"/>
                  </a:cubicBezTo>
                  <a:lnTo>
                    <a:pt x="227482" y="210671"/>
                  </a:lnTo>
                  <a:cubicBezTo>
                    <a:pt x="233872" y="211310"/>
                    <a:pt x="240262" y="214502"/>
                    <a:pt x="244096" y="219609"/>
                  </a:cubicBezTo>
                  <a:lnTo>
                    <a:pt x="251764" y="229823"/>
                  </a:lnTo>
                  <a:cubicBezTo>
                    <a:pt x="252403" y="233015"/>
                    <a:pt x="251764" y="237484"/>
                    <a:pt x="248569" y="239399"/>
                  </a:cubicBezTo>
                  <a:cubicBezTo>
                    <a:pt x="248569" y="239399"/>
                    <a:pt x="248569" y="239399"/>
                    <a:pt x="248569" y="239399"/>
                  </a:cubicBezTo>
                  <a:close/>
                  <a:moveTo>
                    <a:pt x="309912" y="215779"/>
                  </a:moveTo>
                  <a:cubicBezTo>
                    <a:pt x="307995" y="215779"/>
                    <a:pt x="306078" y="214502"/>
                    <a:pt x="304800" y="213225"/>
                  </a:cubicBezTo>
                  <a:lnTo>
                    <a:pt x="298410" y="204926"/>
                  </a:lnTo>
                  <a:cubicBezTo>
                    <a:pt x="297132" y="203011"/>
                    <a:pt x="295215" y="202372"/>
                    <a:pt x="293298" y="202372"/>
                  </a:cubicBezTo>
                  <a:lnTo>
                    <a:pt x="283075" y="201734"/>
                  </a:lnTo>
                  <a:cubicBezTo>
                    <a:pt x="276685" y="201095"/>
                    <a:pt x="270934" y="197265"/>
                    <a:pt x="267739" y="191519"/>
                  </a:cubicBezTo>
                  <a:cubicBezTo>
                    <a:pt x="265822" y="187689"/>
                    <a:pt x="266460" y="182582"/>
                    <a:pt x="269655" y="180028"/>
                  </a:cubicBezTo>
                  <a:cubicBezTo>
                    <a:pt x="272850" y="176836"/>
                    <a:pt x="280518" y="154492"/>
                    <a:pt x="274767" y="141724"/>
                  </a:cubicBezTo>
                  <a:cubicBezTo>
                    <a:pt x="272212" y="135979"/>
                    <a:pt x="266460" y="132787"/>
                    <a:pt x="260071" y="133425"/>
                  </a:cubicBezTo>
                  <a:cubicBezTo>
                    <a:pt x="249208" y="133425"/>
                    <a:pt x="246013" y="137894"/>
                    <a:pt x="244735" y="141724"/>
                  </a:cubicBezTo>
                  <a:cubicBezTo>
                    <a:pt x="239623" y="153854"/>
                    <a:pt x="248569" y="176836"/>
                    <a:pt x="252403" y="180028"/>
                  </a:cubicBezTo>
                  <a:cubicBezTo>
                    <a:pt x="255597" y="183220"/>
                    <a:pt x="256237" y="187689"/>
                    <a:pt x="254320" y="191519"/>
                  </a:cubicBezTo>
                  <a:cubicBezTo>
                    <a:pt x="251125" y="197265"/>
                    <a:pt x="245374" y="201095"/>
                    <a:pt x="238984" y="201095"/>
                  </a:cubicBezTo>
                  <a:lnTo>
                    <a:pt x="228760" y="201734"/>
                  </a:lnTo>
                  <a:cubicBezTo>
                    <a:pt x="224926" y="201734"/>
                    <a:pt x="222370" y="199180"/>
                    <a:pt x="221731" y="195988"/>
                  </a:cubicBezTo>
                  <a:cubicBezTo>
                    <a:pt x="221731" y="195988"/>
                    <a:pt x="221731" y="195988"/>
                    <a:pt x="221731" y="195988"/>
                  </a:cubicBezTo>
                  <a:cubicBezTo>
                    <a:pt x="221731" y="192796"/>
                    <a:pt x="224287" y="189604"/>
                    <a:pt x="227482" y="188966"/>
                  </a:cubicBezTo>
                  <a:lnTo>
                    <a:pt x="237706" y="188327"/>
                  </a:lnTo>
                  <a:cubicBezTo>
                    <a:pt x="238984" y="188327"/>
                    <a:pt x="240901" y="187689"/>
                    <a:pt x="242179" y="186412"/>
                  </a:cubicBezTo>
                  <a:cubicBezTo>
                    <a:pt x="235789" y="177475"/>
                    <a:pt x="226843" y="153216"/>
                    <a:pt x="233872" y="136617"/>
                  </a:cubicBezTo>
                  <a:cubicBezTo>
                    <a:pt x="237067" y="128957"/>
                    <a:pt x="244096" y="120657"/>
                    <a:pt x="261349" y="120657"/>
                  </a:cubicBezTo>
                  <a:cubicBezTo>
                    <a:pt x="272850" y="120019"/>
                    <a:pt x="283713" y="126403"/>
                    <a:pt x="288186" y="137256"/>
                  </a:cubicBezTo>
                  <a:cubicBezTo>
                    <a:pt x="294576" y="153854"/>
                    <a:pt x="287547" y="178113"/>
                    <a:pt x="281796" y="187051"/>
                  </a:cubicBezTo>
                  <a:cubicBezTo>
                    <a:pt x="283075" y="188327"/>
                    <a:pt x="284352" y="188966"/>
                    <a:pt x="286270" y="188966"/>
                  </a:cubicBezTo>
                  <a:lnTo>
                    <a:pt x="296493" y="189604"/>
                  </a:lnTo>
                  <a:cubicBezTo>
                    <a:pt x="302244" y="190243"/>
                    <a:pt x="307356" y="192796"/>
                    <a:pt x="310551" y="197265"/>
                  </a:cubicBezTo>
                  <a:lnTo>
                    <a:pt x="316941" y="205564"/>
                  </a:lnTo>
                  <a:cubicBezTo>
                    <a:pt x="318858" y="208118"/>
                    <a:pt x="318219" y="212587"/>
                    <a:pt x="315663" y="214502"/>
                  </a:cubicBezTo>
                  <a:cubicBezTo>
                    <a:pt x="315663" y="214502"/>
                    <a:pt x="315663" y="214502"/>
                    <a:pt x="315663" y="214502"/>
                  </a:cubicBezTo>
                  <a:cubicBezTo>
                    <a:pt x="312468" y="215140"/>
                    <a:pt x="311190" y="215779"/>
                    <a:pt x="309912" y="215779"/>
                  </a:cubicBezTo>
                  <a:lnTo>
                    <a:pt x="309912" y="215779"/>
                  </a:lnTo>
                  <a:close/>
                </a:path>
              </a:pathLst>
            </a:custGeom>
            <a:solidFill>
              <a:schemeClr val="accent1"/>
            </a:solidFill>
            <a:ln w="6390" cap="flat">
              <a:noFill/>
              <a:prstDash val="solid"/>
              <a:miter/>
            </a:ln>
          </p:spPr>
          <p:txBody>
            <a:bodyPr rtlCol="0" anchor="ctr"/>
            <a:lstStyle/>
            <a:p>
              <a:endParaRPr lang="en-US"/>
            </a:p>
          </p:txBody>
        </p:sp>
        <p:sp>
          <p:nvSpPr>
            <p:cNvPr id="244" name="Rectangle 243">
              <a:extLst>
                <a:ext uri="{FF2B5EF4-FFF2-40B4-BE49-F238E27FC236}">
                  <a16:creationId xmlns:a16="http://schemas.microsoft.com/office/drawing/2014/main" id="{96BB33AA-4D3B-7CE8-05C4-E191B073EC1E}"/>
                </a:ext>
              </a:extLst>
            </p:cNvPr>
            <p:cNvSpPr/>
            <p:nvPr/>
          </p:nvSpPr>
          <p:spPr bwMode="gray">
            <a:xfrm>
              <a:off x="6566953" y="3396144"/>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PMO Experts</a:t>
              </a:r>
            </a:p>
          </p:txBody>
        </p:sp>
        <p:grpSp>
          <p:nvGrpSpPr>
            <p:cNvPr id="245" name="Graphic 4">
              <a:extLst>
                <a:ext uri="{FF2B5EF4-FFF2-40B4-BE49-F238E27FC236}">
                  <a16:creationId xmlns:a16="http://schemas.microsoft.com/office/drawing/2014/main" id="{E4215D6E-B91A-0754-9A73-448A3AC6D333}"/>
                </a:ext>
              </a:extLst>
            </p:cNvPr>
            <p:cNvGrpSpPr/>
            <p:nvPr/>
          </p:nvGrpSpPr>
          <p:grpSpPr>
            <a:xfrm>
              <a:off x="6265677" y="3435770"/>
              <a:ext cx="182880" cy="182880"/>
              <a:chOff x="2998797" y="1893013"/>
              <a:chExt cx="362309" cy="361971"/>
            </a:xfrm>
            <a:solidFill>
              <a:schemeClr val="accent1"/>
            </a:solidFill>
          </p:grpSpPr>
          <p:sp>
            <p:nvSpPr>
              <p:cNvPr id="281" name="Graphic 4">
                <a:extLst>
                  <a:ext uri="{FF2B5EF4-FFF2-40B4-BE49-F238E27FC236}">
                    <a16:creationId xmlns:a16="http://schemas.microsoft.com/office/drawing/2014/main" id="{F9FF92E8-71A5-F91F-8360-02C65FDAE988}"/>
                  </a:ext>
                </a:extLst>
              </p:cNvPr>
              <p:cNvSpPr/>
              <p:nvPr/>
            </p:nvSpPr>
            <p:spPr>
              <a:xfrm>
                <a:off x="3237142" y="1981112"/>
                <a:ext cx="53675" cy="81076"/>
              </a:xfrm>
              <a:custGeom>
                <a:avLst/>
                <a:gdLst>
                  <a:gd name="connsiteX0" fmla="*/ 26838 w 53675"/>
                  <a:gd name="connsiteY0" fmla="*/ 0 h 81076"/>
                  <a:gd name="connsiteX1" fmla="*/ 0 w 53675"/>
                  <a:gd name="connsiteY1" fmla="*/ 26813 h 81076"/>
                  <a:gd name="connsiteX2" fmla="*/ 26838 w 53675"/>
                  <a:gd name="connsiteY2" fmla="*/ 81076 h 81076"/>
                  <a:gd name="connsiteX3" fmla="*/ 53675 w 53675"/>
                  <a:gd name="connsiteY3" fmla="*/ 26813 h 81076"/>
                  <a:gd name="connsiteX4" fmla="*/ 26838 w 53675"/>
                  <a:gd name="connsiteY4" fmla="*/ 0 h 8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 h="81076">
                    <a:moveTo>
                      <a:pt x="26838" y="0"/>
                    </a:moveTo>
                    <a:cubicBezTo>
                      <a:pt x="12141" y="0"/>
                      <a:pt x="0" y="12130"/>
                      <a:pt x="0" y="26813"/>
                    </a:cubicBezTo>
                    <a:cubicBezTo>
                      <a:pt x="0" y="37027"/>
                      <a:pt x="14697" y="63201"/>
                      <a:pt x="26838" y="81076"/>
                    </a:cubicBezTo>
                    <a:cubicBezTo>
                      <a:pt x="38979" y="62563"/>
                      <a:pt x="53675" y="37027"/>
                      <a:pt x="53675" y="26813"/>
                    </a:cubicBezTo>
                    <a:cubicBezTo>
                      <a:pt x="53675" y="12130"/>
                      <a:pt x="41534" y="0"/>
                      <a:pt x="26838" y="0"/>
                    </a:cubicBezTo>
                    <a:close/>
                  </a:path>
                </a:pathLst>
              </a:custGeom>
              <a:grpFill/>
              <a:ln w="6390" cap="flat">
                <a:noFill/>
                <a:prstDash val="solid"/>
                <a:miter/>
              </a:ln>
            </p:spPr>
            <p:txBody>
              <a:bodyPr rtlCol="0" anchor="ctr"/>
              <a:lstStyle/>
              <a:p>
                <a:endParaRPr lang="en-US"/>
              </a:p>
            </p:txBody>
          </p:sp>
          <p:sp>
            <p:nvSpPr>
              <p:cNvPr id="282" name="Graphic 4">
                <a:extLst>
                  <a:ext uri="{FF2B5EF4-FFF2-40B4-BE49-F238E27FC236}">
                    <a16:creationId xmlns:a16="http://schemas.microsoft.com/office/drawing/2014/main" id="{D4922BA9-4DF3-D844-D4BA-D8DFED856A70}"/>
                  </a:ext>
                </a:extLst>
              </p:cNvPr>
              <p:cNvSpPr/>
              <p:nvPr/>
            </p:nvSpPr>
            <p:spPr>
              <a:xfrm>
                <a:off x="2998797" y="1893013"/>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10 w 362309"/>
                  <a:gd name="connsiteY3" fmla="*/ 180667 h 361971"/>
                  <a:gd name="connsiteX4" fmla="*/ 180835 w 362309"/>
                  <a:gd name="connsiteY4" fmla="*/ 0 h 361971"/>
                  <a:gd name="connsiteX5" fmla="*/ 180835 w 362309"/>
                  <a:gd name="connsiteY5" fmla="*/ 0 h 361971"/>
                  <a:gd name="connsiteX6" fmla="*/ 270294 w 362309"/>
                  <a:gd name="connsiteY6" fmla="*/ 184497 h 361971"/>
                  <a:gd name="connsiteX7" fmla="*/ 267100 w 362309"/>
                  <a:gd name="connsiteY7" fmla="*/ 187051 h 361971"/>
                  <a:gd name="connsiteX8" fmla="*/ 263905 w 362309"/>
                  <a:gd name="connsiteY8" fmla="*/ 188327 h 361971"/>
                  <a:gd name="connsiteX9" fmla="*/ 187225 w 362309"/>
                  <a:gd name="connsiteY9" fmla="*/ 188327 h 361971"/>
                  <a:gd name="connsiteX10" fmla="*/ 168695 w 362309"/>
                  <a:gd name="connsiteY10" fmla="*/ 204926 h 361971"/>
                  <a:gd name="connsiteX11" fmla="*/ 185308 w 362309"/>
                  <a:gd name="connsiteY11" fmla="*/ 223439 h 361971"/>
                  <a:gd name="connsiteX12" fmla="*/ 187225 w 362309"/>
                  <a:gd name="connsiteY12" fmla="*/ 223439 h 361971"/>
                  <a:gd name="connsiteX13" fmla="*/ 231316 w 362309"/>
                  <a:gd name="connsiteY13" fmla="*/ 223439 h 361971"/>
                  <a:gd name="connsiteX14" fmla="*/ 259431 w 362309"/>
                  <a:gd name="connsiteY14" fmla="*/ 259190 h 361971"/>
                  <a:gd name="connsiteX15" fmla="*/ 231316 w 362309"/>
                  <a:gd name="connsiteY15" fmla="*/ 287279 h 361971"/>
                  <a:gd name="connsiteX16" fmla="*/ 99044 w 362309"/>
                  <a:gd name="connsiteY16" fmla="*/ 287279 h 361971"/>
                  <a:gd name="connsiteX17" fmla="*/ 95210 w 362309"/>
                  <a:gd name="connsiteY17" fmla="*/ 286003 h 361971"/>
                  <a:gd name="connsiteX18" fmla="*/ 92015 w 362309"/>
                  <a:gd name="connsiteY18" fmla="*/ 283449 h 361971"/>
                  <a:gd name="connsiteX19" fmla="*/ 57509 w 362309"/>
                  <a:gd name="connsiteY19" fmla="*/ 213863 h 361971"/>
                  <a:gd name="connsiteX20" fmla="*/ 97127 w 362309"/>
                  <a:gd name="connsiteY20" fmla="*/ 174283 h 361971"/>
                  <a:gd name="connsiteX21" fmla="*/ 136745 w 362309"/>
                  <a:gd name="connsiteY21" fmla="*/ 213863 h 361971"/>
                  <a:gd name="connsiteX22" fmla="*/ 107990 w 362309"/>
                  <a:gd name="connsiteY22" fmla="*/ 273873 h 361971"/>
                  <a:gd name="connsiteX23" fmla="*/ 230677 w 362309"/>
                  <a:gd name="connsiteY23" fmla="*/ 273873 h 361971"/>
                  <a:gd name="connsiteX24" fmla="*/ 246652 w 362309"/>
                  <a:gd name="connsiteY24" fmla="*/ 252167 h 361971"/>
                  <a:gd name="connsiteX25" fmla="*/ 230677 w 362309"/>
                  <a:gd name="connsiteY25" fmla="*/ 236207 h 361971"/>
                  <a:gd name="connsiteX26" fmla="*/ 186586 w 362309"/>
                  <a:gd name="connsiteY26" fmla="*/ 236207 h 361971"/>
                  <a:gd name="connsiteX27" fmla="*/ 154637 w 362309"/>
                  <a:gd name="connsiteY27" fmla="*/ 207479 h 361971"/>
                  <a:gd name="connsiteX28" fmla="*/ 183391 w 362309"/>
                  <a:gd name="connsiteY28" fmla="*/ 175560 h 361971"/>
                  <a:gd name="connsiteX29" fmla="*/ 185947 w 362309"/>
                  <a:gd name="connsiteY29" fmla="*/ 175560 h 361971"/>
                  <a:gd name="connsiteX30" fmla="*/ 253681 w 362309"/>
                  <a:gd name="connsiteY30" fmla="*/ 175560 h 361971"/>
                  <a:gd name="connsiteX31" fmla="*/ 225565 w 362309"/>
                  <a:gd name="connsiteY31" fmla="*/ 115550 h 361971"/>
                  <a:gd name="connsiteX32" fmla="*/ 269016 w 362309"/>
                  <a:gd name="connsiteY32" fmla="*/ 79800 h 361971"/>
                  <a:gd name="connsiteX33" fmla="*/ 304800 w 362309"/>
                  <a:gd name="connsiteY33" fmla="*/ 116189 h 361971"/>
                  <a:gd name="connsiteX34" fmla="*/ 270294 w 362309"/>
                  <a:gd name="connsiteY34" fmla="*/ 184497 h 361971"/>
                  <a:gd name="connsiteX35" fmla="*/ 270294 w 362309"/>
                  <a:gd name="connsiteY35" fmla="*/ 184497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2309" h="361971">
                    <a:moveTo>
                      <a:pt x="180835" y="0"/>
                    </a:moveTo>
                    <a:cubicBezTo>
                      <a:pt x="80513" y="0"/>
                      <a:pt x="0" y="81077"/>
                      <a:pt x="0" y="181305"/>
                    </a:cubicBezTo>
                    <a:cubicBezTo>
                      <a:pt x="0" y="281534"/>
                      <a:pt x="81152" y="361972"/>
                      <a:pt x="181474" y="361972"/>
                    </a:cubicBezTo>
                    <a:cubicBezTo>
                      <a:pt x="281157" y="361972"/>
                      <a:pt x="362310" y="280895"/>
                      <a:pt x="362310" y="180667"/>
                    </a:cubicBezTo>
                    <a:cubicBezTo>
                      <a:pt x="362310" y="81077"/>
                      <a:pt x="281157" y="0"/>
                      <a:pt x="180835" y="0"/>
                    </a:cubicBezTo>
                    <a:cubicBezTo>
                      <a:pt x="180835" y="0"/>
                      <a:pt x="180835" y="0"/>
                      <a:pt x="180835" y="0"/>
                    </a:cubicBezTo>
                    <a:close/>
                    <a:moveTo>
                      <a:pt x="270294" y="184497"/>
                    </a:moveTo>
                    <a:cubicBezTo>
                      <a:pt x="269655" y="185774"/>
                      <a:pt x="268377" y="186412"/>
                      <a:pt x="267100" y="187051"/>
                    </a:cubicBezTo>
                    <a:cubicBezTo>
                      <a:pt x="265821" y="187689"/>
                      <a:pt x="265182" y="188327"/>
                      <a:pt x="263905" y="188327"/>
                    </a:cubicBezTo>
                    <a:lnTo>
                      <a:pt x="187225" y="188327"/>
                    </a:lnTo>
                    <a:cubicBezTo>
                      <a:pt x="177640" y="187689"/>
                      <a:pt x="169333" y="195350"/>
                      <a:pt x="168695" y="204926"/>
                    </a:cubicBezTo>
                    <a:cubicBezTo>
                      <a:pt x="168055" y="214502"/>
                      <a:pt x="175723" y="222801"/>
                      <a:pt x="185308" y="223439"/>
                    </a:cubicBezTo>
                    <a:cubicBezTo>
                      <a:pt x="185947" y="223439"/>
                      <a:pt x="186586" y="223439"/>
                      <a:pt x="187225" y="223439"/>
                    </a:cubicBezTo>
                    <a:lnTo>
                      <a:pt x="231316" y="223439"/>
                    </a:lnTo>
                    <a:cubicBezTo>
                      <a:pt x="248569" y="225355"/>
                      <a:pt x="261349" y="241315"/>
                      <a:pt x="259431" y="259190"/>
                    </a:cubicBezTo>
                    <a:cubicBezTo>
                      <a:pt x="257515" y="273873"/>
                      <a:pt x="246013" y="285364"/>
                      <a:pt x="231316" y="287279"/>
                    </a:cubicBezTo>
                    <a:lnTo>
                      <a:pt x="99044" y="287279"/>
                    </a:lnTo>
                    <a:cubicBezTo>
                      <a:pt x="97766" y="287279"/>
                      <a:pt x="96488" y="286641"/>
                      <a:pt x="95210" y="286003"/>
                    </a:cubicBezTo>
                    <a:cubicBezTo>
                      <a:pt x="93932" y="285364"/>
                      <a:pt x="92654" y="284726"/>
                      <a:pt x="92015" y="283449"/>
                    </a:cubicBezTo>
                    <a:cubicBezTo>
                      <a:pt x="88820" y="278342"/>
                      <a:pt x="57509" y="233654"/>
                      <a:pt x="57509" y="213863"/>
                    </a:cubicBezTo>
                    <a:cubicBezTo>
                      <a:pt x="57509" y="192158"/>
                      <a:pt x="75401" y="174283"/>
                      <a:pt x="97127" y="174283"/>
                    </a:cubicBezTo>
                    <a:cubicBezTo>
                      <a:pt x="118853" y="174283"/>
                      <a:pt x="136745" y="192158"/>
                      <a:pt x="136745" y="213863"/>
                    </a:cubicBezTo>
                    <a:cubicBezTo>
                      <a:pt x="136745" y="229185"/>
                      <a:pt x="118214" y="258551"/>
                      <a:pt x="107990" y="273873"/>
                    </a:cubicBezTo>
                    <a:lnTo>
                      <a:pt x="230677" y="273873"/>
                    </a:lnTo>
                    <a:cubicBezTo>
                      <a:pt x="240901" y="271958"/>
                      <a:pt x="248569" y="262382"/>
                      <a:pt x="246652" y="252167"/>
                    </a:cubicBezTo>
                    <a:cubicBezTo>
                      <a:pt x="245374" y="243868"/>
                      <a:pt x="238984" y="237484"/>
                      <a:pt x="230677" y="236207"/>
                    </a:cubicBezTo>
                    <a:lnTo>
                      <a:pt x="186586" y="236207"/>
                    </a:lnTo>
                    <a:cubicBezTo>
                      <a:pt x="169972" y="236846"/>
                      <a:pt x="155915" y="224078"/>
                      <a:pt x="154637" y="207479"/>
                    </a:cubicBezTo>
                    <a:cubicBezTo>
                      <a:pt x="153998" y="190881"/>
                      <a:pt x="166777" y="176836"/>
                      <a:pt x="183391" y="175560"/>
                    </a:cubicBezTo>
                    <a:cubicBezTo>
                      <a:pt x="184030" y="175560"/>
                      <a:pt x="185308" y="175560"/>
                      <a:pt x="185947" y="175560"/>
                    </a:cubicBezTo>
                    <a:lnTo>
                      <a:pt x="253681" y="175560"/>
                    </a:lnTo>
                    <a:cubicBezTo>
                      <a:pt x="243457" y="160238"/>
                      <a:pt x="225565" y="130872"/>
                      <a:pt x="225565" y="115550"/>
                    </a:cubicBezTo>
                    <a:cubicBezTo>
                      <a:pt x="227482" y="93845"/>
                      <a:pt x="247291" y="77246"/>
                      <a:pt x="269016" y="79800"/>
                    </a:cubicBezTo>
                    <a:cubicBezTo>
                      <a:pt x="288186" y="81715"/>
                      <a:pt x="303522" y="97037"/>
                      <a:pt x="304800" y="116189"/>
                    </a:cubicBezTo>
                    <a:cubicBezTo>
                      <a:pt x="304800" y="135341"/>
                      <a:pt x="273489" y="179390"/>
                      <a:pt x="270294" y="184497"/>
                    </a:cubicBezTo>
                    <a:lnTo>
                      <a:pt x="270294" y="184497"/>
                    </a:lnTo>
                    <a:close/>
                  </a:path>
                </a:pathLst>
              </a:custGeom>
              <a:grpFill/>
              <a:ln w="6390" cap="flat">
                <a:noFill/>
                <a:prstDash val="solid"/>
                <a:miter/>
              </a:ln>
            </p:spPr>
            <p:txBody>
              <a:bodyPr rtlCol="0" anchor="ctr"/>
              <a:lstStyle/>
              <a:p>
                <a:endParaRPr lang="en-US"/>
              </a:p>
            </p:txBody>
          </p:sp>
          <p:sp>
            <p:nvSpPr>
              <p:cNvPr id="283" name="Graphic 4">
                <a:extLst>
                  <a:ext uri="{FF2B5EF4-FFF2-40B4-BE49-F238E27FC236}">
                    <a16:creationId xmlns:a16="http://schemas.microsoft.com/office/drawing/2014/main" id="{65F5752D-BDA3-7AE4-0E80-4E7ED610508F}"/>
                  </a:ext>
                </a:extLst>
              </p:cNvPr>
              <p:cNvSpPr/>
              <p:nvPr/>
            </p:nvSpPr>
            <p:spPr>
              <a:xfrm>
                <a:off x="3069086" y="2079425"/>
                <a:ext cx="53675" cy="81076"/>
              </a:xfrm>
              <a:custGeom>
                <a:avLst/>
                <a:gdLst>
                  <a:gd name="connsiteX0" fmla="*/ 53676 w 53675"/>
                  <a:gd name="connsiteY0" fmla="*/ 26813 h 81076"/>
                  <a:gd name="connsiteX1" fmla="*/ 26838 w 53675"/>
                  <a:gd name="connsiteY1" fmla="*/ 0 h 81076"/>
                  <a:gd name="connsiteX2" fmla="*/ 0 w 53675"/>
                  <a:gd name="connsiteY2" fmla="*/ 26813 h 81076"/>
                  <a:gd name="connsiteX3" fmla="*/ 0 w 53675"/>
                  <a:gd name="connsiteY3" fmla="*/ 26813 h 81076"/>
                  <a:gd name="connsiteX4" fmla="*/ 26838 w 53675"/>
                  <a:gd name="connsiteY4" fmla="*/ 81076 h 81076"/>
                  <a:gd name="connsiteX5" fmla="*/ 53676 w 53675"/>
                  <a:gd name="connsiteY5" fmla="*/ 26813 h 81076"/>
                  <a:gd name="connsiteX6" fmla="*/ 4473 w 53675"/>
                  <a:gd name="connsiteY6" fmla="*/ 28089 h 81076"/>
                  <a:gd name="connsiteX7" fmla="*/ 26199 w 53675"/>
                  <a:gd name="connsiteY7" fmla="*/ 6384 h 81076"/>
                  <a:gd name="connsiteX8" fmla="*/ 47925 w 53675"/>
                  <a:gd name="connsiteY8" fmla="*/ 28089 h 81076"/>
                  <a:gd name="connsiteX9" fmla="*/ 26199 w 53675"/>
                  <a:gd name="connsiteY9" fmla="*/ 49795 h 81076"/>
                  <a:gd name="connsiteX10" fmla="*/ 26199 w 53675"/>
                  <a:gd name="connsiteY10" fmla="*/ 49795 h 81076"/>
                  <a:gd name="connsiteX11" fmla="*/ 4473 w 53675"/>
                  <a:gd name="connsiteY11" fmla="*/ 28089 h 8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75" h="81076">
                    <a:moveTo>
                      <a:pt x="53676" y="26813"/>
                    </a:moveTo>
                    <a:cubicBezTo>
                      <a:pt x="53676" y="12130"/>
                      <a:pt x="41535" y="0"/>
                      <a:pt x="26838" y="0"/>
                    </a:cubicBezTo>
                    <a:cubicBezTo>
                      <a:pt x="12141" y="0"/>
                      <a:pt x="0" y="12130"/>
                      <a:pt x="0" y="26813"/>
                    </a:cubicBezTo>
                    <a:lnTo>
                      <a:pt x="0" y="26813"/>
                    </a:lnTo>
                    <a:cubicBezTo>
                      <a:pt x="0" y="37027"/>
                      <a:pt x="14697" y="63201"/>
                      <a:pt x="26838" y="81076"/>
                    </a:cubicBezTo>
                    <a:cubicBezTo>
                      <a:pt x="38979" y="63201"/>
                      <a:pt x="53676" y="37665"/>
                      <a:pt x="53676" y="26813"/>
                    </a:cubicBezTo>
                    <a:close/>
                    <a:moveTo>
                      <a:pt x="4473" y="28089"/>
                    </a:moveTo>
                    <a:cubicBezTo>
                      <a:pt x="4473" y="15960"/>
                      <a:pt x="14058" y="6384"/>
                      <a:pt x="26199" y="6384"/>
                    </a:cubicBezTo>
                    <a:cubicBezTo>
                      <a:pt x="38340" y="6384"/>
                      <a:pt x="47925" y="15960"/>
                      <a:pt x="47925" y="28089"/>
                    </a:cubicBezTo>
                    <a:cubicBezTo>
                      <a:pt x="47925" y="40219"/>
                      <a:pt x="38340" y="49795"/>
                      <a:pt x="26199" y="49795"/>
                    </a:cubicBezTo>
                    <a:cubicBezTo>
                      <a:pt x="26199" y="49795"/>
                      <a:pt x="26199" y="49795"/>
                      <a:pt x="26199" y="49795"/>
                    </a:cubicBezTo>
                    <a:cubicBezTo>
                      <a:pt x="14697" y="49795"/>
                      <a:pt x="5112" y="39581"/>
                      <a:pt x="4473" y="28089"/>
                    </a:cubicBezTo>
                    <a:close/>
                  </a:path>
                </a:pathLst>
              </a:custGeom>
              <a:grpFill/>
              <a:ln w="6390" cap="flat">
                <a:noFill/>
                <a:prstDash val="solid"/>
                <a:miter/>
              </a:ln>
            </p:spPr>
            <p:txBody>
              <a:bodyPr rtlCol="0" anchor="ctr"/>
              <a:lstStyle/>
              <a:p>
                <a:endParaRPr lang="en-US"/>
              </a:p>
            </p:txBody>
          </p:sp>
          <p:sp>
            <p:nvSpPr>
              <p:cNvPr id="284" name="Graphic 4">
                <a:extLst>
                  <a:ext uri="{FF2B5EF4-FFF2-40B4-BE49-F238E27FC236}">
                    <a16:creationId xmlns:a16="http://schemas.microsoft.com/office/drawing/2014/main" id="{B30EC2FC-06E1-926C-AD22-99D469905D1C}"/>
                  </a:ext>
                </a:extLst>
              </p:cNvPr>
              <p:cNvSpPr/>
              <p:nvPr/>
            </p:nvSpPr>
            <p:spPr>
              <a:xfrm>
                <a:off x="3086978" y="2098577"/>
                <a:ext cx="17891" cy="17875"/>
              </a:xfrm>
              <a:custGeom>
                <a:avLst/>
                <a:gdLst>
                  <a:gd name="connsiteX0" fmla="*/ 17892 w 17891"/>
                  <a:gd name="connsiteY0" fmla="*/ 8938 h 17875"/>
                  <a:gd name="connsiteX1" fmla="*/ 8946 w 17891"/>
                  <a:gd name="connsiteY1" fmla="*/ 0 h 17875"/>
                  <a:gd name="connsiteX2" fmla="*/ 0 w 17891"/>
                  <a:gd name="connsiteY2" fmla="*/ 8938 h 17875"/>
                  <a:gd name="connsiteX3" fmla="*/ 8946 w 17891"/>
                  <a:gd name="connsiteY3" fmla="*/ 17875 h 17875"/>
                  <a:gd name="connsiteX4" fmla="*/ 8946 w 17891"/>
                  <a:gd name="connsiteY4" fmla="*/ 17875 h 17875"/>
                  <a:gd name="connsiteX5" fmla="*/ 17892 w 17891"/>
                  <a:gd name="connsiteY5" fmla="*/ 8938 h 1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91" h="17875">
                    <a:moveTo>
                      <a:pt x="17892" y="8938"/>
                    </a:moveTo>
                    <a:cubicBezTo>
                      <a:pt x="17892" y="3830"/>
                      <a:pt x="14058" y="0"/>
                      <a:pt x="8946" y="0"/>
                    </a:cubicBezTo>
                    <a:cubicBezTo>
                      <a:pt x="3834" y="0"/>
                      <a:pt x="0" y="3830"/>
                      <a:pt x="0" y="8938"/>
                    </a:cubicBezTo>
                    <a:cubicBezTo>
                      <a:pt x="0" y="14045"/>
                      <a:pt x="3834" y="17875"/>
                      <a:pt x="8946" y="17875"/>
                    </a:cubicBezTo>
                    <a:cubicBezTo>
                      <a:pt x="8946" y="17875"/>
                      <a:pt x="8946" y="17875"/>
                      <a:pt x="8946" y="17875"/>
                    </a:cubicBezTo>
                    <a:cubicBezTo>
                      <a:pt x="13419" y="17875"/>
                      <a:pt x="17892" y="13406"/>
                      <a:pt x="17892" y="8938"/>
                    </a:cubicBezTo>
                    <a:close/>
                  </a:path>
                </a:pathLst>
              </a:custGeom>
              <a:grpFill/>
              <a:ln w="6390" cap="flat">
                <a:noFill/>
                <a:prstDash val="solid"/>
                <a:miter/>
              </a:ln>
            </p:spPr>
            <p:txBody>
              <a:bodyPr rtlCol="0" anchor="ctr"/>
              <a:lstStyle/>
              <a:p>
                <a:endParaRPr lang="en-US"/>
              </a:p>
            </p:txBody>
          </p:sp>
        </p:grpSp>
        <p:sp>
          <p:nvSpPr>
            <p:cNvPr id="246" name="Rectangle 245">
              <a:extLst>
                <a:ext uri="{FF2B5EF4-FFF2-40B4-BE49-F238E27FC236}">
                  <a16:creationId xmlns:a16="http://schemas.microsoft.com/office/drawing/2014/main" id="{3D63988E-166D-3FE8-6A59-2C4D09722119}"/>
                </a:ext>
              </a:extLst>
            </p:cNvPr>
            <p:cNvSpPr/>
            <p:nvPr/>
          </p:nvSpPr>
          <p:spPr bwMode="gray">
            <a:xfrm>
              <a:off x="6566953" y="3667736"/>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Value Chain Experience</a:t>
              </a:r>
            </a:p>
          </p:txBody>
        </p:sp>
        <p:grpSp>
          <p:nvGrpSpPr>
            <p:cNvPr id="247" name="Graphic 4">
              <a:extLst>
                <a:ext uri="{FF2B5EF4-FFF2-40B4-BE49-F238E27FC236}">
                  <a16:creationId xmlns:a16="http://schemas.microsoft.com/office/drawing/2014/main" id="{E1F44252-A471-603C-F6B8-5F096B600C79}"/>
                </a:ext>
              </a:extLst>
            </p:cNvPr>
            <p:cNvGrpSpPr>
              <a:grpSpLocks noChangeAspect="1"/>
            </p:cNvGrpSpPr>
            <p:nvPr/>
          </p:nvGrpSpPr>
          <p:grpSpPr>
            <a:xfrm>
              <a:off x="6265506" y="3707362"/>
              <a:ext cx="183051" cy="182880"/>
              <a:chOff x="5099169" y="4793256"/>
              <a:chExt cx="362309" cy="361971"/>
            </a:xfrm>
            <a:solidFill>
              <a:schemeClr val="accent1"/>
            </a:solidFill>
          </p:grpSpPr>
          <p:sp>
            <p:nvSpPr>
              <p:cNvPr id="272" name="Graphic 4">
                <a:extLst>
                  <a:ext uri="{FF2B5EF4-FFF2-40B4-BE49-F238E27FC236}">
                    <a16:creationId xmlns:a16="http://schemas.microsoft.com/office/drawing/2014/main" id="{10E246BE-94CC-F21B-BF28-1D3C0B616F79}"/>
                  </a:ext>
                </a:extLst>
              </p:cNvPr>
              <p:cNvSpPr/>
              <p:nvPr/>
            </p:nvSpPr>
            <p:spPr>
              <a:xfrm>
                <a:off x="5274893"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4" y="11491"/>
                      <a:pt x="0" y="8919"/>
                      <a:pt x="0" y="5746"/>
                    </a:cubicBezTo>
                    <a:cubicBezTo>
                      <a:pt x="0" y="2572"/>
                      <a:pt x="2574" y="0"/>
                      <a:pt x="5751" y="0"/>
                    </a:cubicBezTo>
                    <a:cubicBezTo>
                      <a:pt x="8927" y="0"/>
                      <a:pt x="11502" y="2572"/>
                      <a:pt x="11502" y="5746"/>
                    </a:cubicBezTo>
                    <a:close/>
                  </a:path>
                </a:pathLst>
              </a:custGeom>
              <a:grpFill/>
              <a:ln w="6390" cap="flat">
                <a:noFill/>
                <a:prstDash val="solid"/>
                <a:miter/>
              </a:ln>
            </p:spPr>
            <p:txBody>
              <a:bodyPr rtlCol="0" anchor="ctr"/>
              <a:lstStyle/>
              <a:p>
                <a:endParaRPr lang="en-US"/>
              </a:p>
            </p:txBody>
          </p:sp>
          <p:sp>
            <p:nvSpPr>
              <p:cNvPr id="273" name="Graphic 4">
                <a:extLst>
                  <a:ext uri="{FF2B5EF4-FFF2-40B4-BE49-F238E27FC236}">
                    <a16:creationId xmlns:a16="http://schemas.microsoft.com/office/drawing/2014/main" id="{3BC76DFD-B7C2-4933-95CA-8209BA311DA9}"/>
                  </a:ext>
                </a:extLst>
              </p:cNvPr>
              <p:cNvSpPr/>
              <p:nvPr/>
            </p:nvSpPr>
            <p:spPr>
              <a:xfrm>
                <a:off x="5317705"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5" y="11491"/>
                      <a:pt x="0" y="8919"/>
                      <a:pt x="0" y="5746"/>
                    </a:cubicBezTo>
                    <a:cubicBezTo>
                      <a:pt x="0" y="2572"/>
                      <a:pt x="2575" y="0"/>
                      <a:pt x="5751" y="0"/>
                    </a:cubicBezTo>
                    <a:cubicBezTo>
                      <a:pt x="8927" y="0"/>
                      <a:pt x="11502" y="2572"/>
                      <a:pt x="11502" y="5746"/>
                    </a:cubicBezTo>
                    <a:close/>
                  </a:path>
                </a:pathLst>
              </a:custGeom>
              <a:grpFill/>
              <a:ln w="6390" cap="flat">
                <a:noFill/>
                <a:prstDash val="solid"/>
                <a:miter/>
              </a:ln>
            </p:spPr>
            <p:txBody>
              <a:bodyPr rtlCol="0" anchor="ctr"/>
              <a:lstStyle/>
              <a:p>
                <a:endParaRPr lang="en-US"/>
              </a:p>
            </p:txBody>
          </p:sp>
          <p:sp>
            <p:nvSpPr>
              <p:cNvPr id="274" name="Graphic 4">
                <a:extLst>
                  <a:ext uri="{FF2B5EF4-FFF2-40B4-BE49-F238E27FC236}">
                    <a16:creationId xmlns:a16="http://schemas.microsoft.com/office/drawing/2014/main" id="{D4F72CE9-45B0-99A6-BCA5-52E291FB0F86}"/>
                  </a:ext>
                </a:extLst>
              </p:cNvPr>
              <p:cNvSpPr/>
              <p:nvPr/>
            </p:nvSpPr>
            <p:spPr>
              <a:xfrm>
                <a:off x="5232080"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4" y="11491"/>
                      <a:pt x="0" y="8919"/>
                      <a:pt x="0" y="5746"/>
                    </a:cubicBezTo>
                    <a:cubicBezTo>
                      <a:pt x="0" y="2572"/>
                      <a:pt x="2574" y="0"/>
                      <a:pt x="5751" y="0"/>
                    </a:cubicBezTo>
                    <a:cubicBezTo>
                      <a:pt x="8927" y="0"/>
                      <a:pt x="11502" y="2572"/>
                      <a:pt x="11502" y="5746"/>
                    </a:cubicBezTo>
                    <a:close/>
                  </a:path>
                </a:pathLst>
              </a:custGeom>
              <a:grpFill/>
              <a:ln w="6390" cap="flat">
                <a:noFill/>
                <a:prstDash val="solid"/>
                <a:miter/>
              </a:ln>
            </p:spPr>
            <p:txBody>
              <a:bodyPr rtlCol="0" anchor="ctr"/>
              <a:lstStyle/>
              <a:p>
                <a:endParaRPr lang="en-US"/>
              </a:p>
            </p:txBody>
          </p:sp>
          <p:sp>
            <p:nvSpPr>
              <p:cNvPr id="275" name="Graphic 4">
                <a:extLst>
                  <a:ext uri="{FF2B5EF4-FFF2-40B4-BE49-F238E27FC236}">
                    <a16:creationId xmlns:a16="http://schemas.microsoft.com/office/drawing/2014/main" id="{E7071E60-B3FC-45F2-2981-73266B2E87D5}"/>
                  </a:ext>
                </a:extLst>
              </p:cNvPr>
              <p:cNvSpPr/>
              <p:nvPr/>
            </p:nvSpPr>
            <p:spPr>
              <a:xfrm>
                <a:off x="5189267"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5" y="11491"/>
                      <a:pt x="0" y="8919"/>
                      <a:pt x="0" y="5746"/>
                    </a:cubicBezTo>
                    <a:cubicBezTo>
                      <a:pt x="0" y="2572"/>
                      <a:pt x="2575" y="0"/>
                      <a:pt x="5751" y="0"/>
                    </a:cubicBezTo>
                    <a:cubicBezTo>
                      <a:pt x="8927" y="0"/>
                      <a:pt x="11502" y="2572"/>
                      <a:pt x="11502" y="5746"/>
                    </a:cubicBezTo>
                    <a:close/>
                  </a:path>
                </a:pathLst>
              </a:custGeom>
              <a:grpFill/>
              <a:ln w="6390" cap="flat">
                <a:noFill/>
                <a:prstDash val="solid"/>
                <a:miter/>
              </a:ln>
            </p:spPr>
            <p:txBody>
              <a:bodyPr rtlCol="0" anchor="ctr"/>
              <a:lstStyle/>
              <a:p>
                <a:endParaRPr lang="en-US"/>
              </a:p>
            </p:txBody>
          </p:sp>
          <p:sp>
            <p:nvSpPr>
              <p:cNvPr id="276" name="Graphic 4">
                <a:extLst>
                  <a:ext uri="{FF2B5EF4-FFF2-40B4-BE49-F238E27FC236}">
                    <a16:creationId xmlns:a16="http://schemas.microsoft.com/office/drawing/2014/main" id="{E485E93F-C3B8-5EEC-A413-FC44C6609A26}"/>
                  </a:ext>
                </a:extLst>
              </p:cNvPr>
              <p:cNvSpPr/>
              <p:nvPr/>
            </p:nvSpPr>
            <p:spPr>
              <a:xfrm>
                <a:off x="5360518" y="5009574"/>
                <a:ext cx="11501" cy="10951"/>
              </a:xfrm>
              <a:custGeom>
                <a:avLst/>
                <a:gdLst>
                  <a:gd name="connsiteX0" fmla="*/ 5751 w 11501"/>
                  <a:gd name="connsiteY0" fmla="*/ 98 h 10951"/>
                  <a:gd name="connsiteX1" fmla="*/ 0 w 11501"/>
                  <a:gd name="connsiteY1" fmla="*/ 5206 h 10951"/>
                  <a:gd name="connsiteX2" fmla="*/ 5112 w 11501"/>
                  <a:gd name="connsiteY2" fmla="*/ 10951 h 10951"/>
                  <a:gd name="connsiteX3" fmla="*/ 6390 w 11501"/>
                  <a:gd name="connsiteY3" fmla="*/ 10951 h 10951"/>
                  <a:gd name="connsiteX4" fmla="*/ 11502 w 11501"/>
                  <a:gd name="connsiteY4" fmla="*/ 5844 h 10951"/>
                  <a:gd name="connsiteX5" fmla="*/ 5751 w 11501"/>
                  <a:gd name="connsiteY5" fmla="*/ 98 h 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1" h="10951">
                    <a:moveTo>
                      <a:pt x="5751" y="98"/>
                    </a:moveTo>
                    <a:cubicBezTo>
                      <a:pt x="2556" y="-540"/>
                      <a:pt x="0" y="2014"/>
                      <a:pt x="0" y="5206"/>
                    </a:cubicBezTo>
                    <a:cubicBezTo>
                      <a:pt x="0" y="8398"/>
                      <a:pt x="1917" y="10951"/>
                      <a:pt x="5112" y="10951"/>
                    </a:cubicBezTo>
                    <a:cubicBezTo>
                      <a:pt x="5751" y="10951"/>
                      <a:pt x="5751" y="10951"/>
                      <a:pt x="6390" y="10951"/>
                    </a:cubicBezTo>
                    <a:cubicBezTo>
                      <a:pt x="9585" y="10951"/>
                      <a:pt x="11502" y="8398"/>
                      <a:pt x="11502" y="5844"/>
                    </a:cubicBezTo>
                    <a:cubicBezTo>
                      <a:pt x="10863" y="2652"/>
                      <a:pt x="8307" y="98"/>
                      <a:pt x="5751" y="98"/>
                    </a:cubicBezTo>
                    <a:close/>
                  </a:path>
                </a:pathLst>
              </a:custGeom>
              <a:grpFill/>
              <a:ln w="6390" cap="flat">
                <a:noFill/>
                <a:prstDash val="solid"/>
                <a:miter/>
              </a:ln>
            </p:spPr>
            <p:txBody>
              <a:bodyPr rtlCol="0" anchor="ctr"/>
              <a:lstStyle/>
              <a:p>
                <a:endParaRPr lang="en-US"/>
              </a:p>
            </p:txBody>
          </p:sp>
          <p:sp>
            <p:nvSpPr>
              <p:cNvPr id="277" name="Graphic 4">
                <a:extLst>
                  <a:ext uri="{FF2B5EF4-FFF2-40B4-BE49-F238E27FC236}">
                    <a16:creationId xmlns:a16="http://schemas.microsoft.com/office/drawing/2014/main" id="{E28301E3-165B-E763-E50E-C541BDDE3C71}"/>
                  </a:ext>
                </a:extLst>
              </p:cNvPr>
              <p:cNvSpPr/>
              <p:nvPr/>
            </p:nvSpPr>
            <p:spPr>
              <a:xfrm>
                <a:off x="5199491" y="4911998"/>
                <a:ext cx="58787" cy="58732"/>
              </a:xfrm>
              <a:custGeom>
                <a:avLst/>
                <a:gdLst>
                  <a:gd name="connsiteX0" fmla="*/ 0 w 58787"/>
                  <a:gd name="connsiteY0" fmla="*/ 0 h 58732"/>
                  <a:gd name="connsiteX1" fmla="*/ 58788 w 58787"/>
                  <a:gd name="connsiteY1" fmla="*/ 0 h 58732"/>
                  <a:gd name="connsiteX2" fmla="*/ 58788 w 58787"/>
                  <a:gd name="connsiteY2" fmla="*/ 58733 h 58732"/>
                  <a:gd name="connsiteX3" fmla="*/ 0 w 58787"/>
                  <a:gd name="connsiteY3" fmla="*/ 58733 h 58732"/>
                </a:gdLst>
                <a:ahLst/>
                <a:cxnLst>
                  <a:cxn ang="0">
                    <a:pos x="connsiteX0" y="connsiteY0"/>
                  </a:cxn>
                  <a:cxn ang="0">
                    <a:pos x="connsiteX1" y="connsiteY1"/>
                  </a:cxn>
                  <a:cxn ang="0">
                    <a:pos x="connsiteX2" y="connsiteY2"/>
                  </a:cxn>
                  <a:cxn ang="0">
                    <a:pos x="connsiteX3" y="connsiteY3"/>
                  </a:cxn>
                </a:cxnLst>
                <a:rect l="l" t="t" r="r" b="b"/>
                <a:pathLst>
                  <a:path w="58787" h="58732">
                    <a:moveTo>
                      <a:pt x="0" y="0"/>
                    </a:moveTo>
                    <a:lnTo>
                      <a:pt x="58788" y="0"/>
                    </a:lnTo>
                    <a:lnTo>
                      <a:pt x="58788" y="58733"/>
                    </a:lnTo>
                    <a:lnTo>
                      <a:pt x="0" y="58733"/>
                    </a:lnTo>
                    <a:close/>
                  </a:path>
                </a:pathLst>
              </a:custGeom>
              <a:grpFill/>
              <a:ln w="6390" cap="flat">
                <a:noFill/>
                <a:prstDash val="solid"/>
                <a:miter/>
              </a:ln>
            </p:spPr>
            <p:txBody>
              <a:bodyPr rtlCol="0" anchor="ctr"/>
              <a:lstStyle/>
              <a:p>
                <a:endParaRPr lang="en-US"/>
              </a:p>
            </p:txBody>
          </p:sp>
          <p:sp>
            <p:nvSpPr>
              <p:cNvPr id="278" name="Graphic 4">
                <a:extLst>
                  <a:ext uri="{FF2B5EF4-FFF2-40B4-BE49-F238E27FC236}">
                    <a16:creationId xmlns:a16="http://schemas.microsoft.com/office/drawing/2014/main" id="{83FF362A-24FE-B69F-AEF1-06E873538EB5}"/>
                  </a:ext>
                </a:extLst>
              </p:cNvPr>
              <p:cNvSpPr/>
              <p:nvPr/>
            </p:nvSpPr>
            <p:spPr>
              <a:xfrm>
                <a:off x="5099169" y="4793256"/>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307356 w 362309"/>
                  <a:gd name="connsiteY7" fmla="*/ 233654 h 361971"/>
                  <a:gd name="connsiteX8" fmla="*/ 285630 w 362309"/>
                  <a:gd name="connsiteY8" fmla="*/ 255359 h 361971"/>
                  <a:gd name="connsiteX9" fmla="*/ 285630 w 362309"/>
                  <a:gd name="connsiteY9" fmla="*/ 255359 h 361971"/>
                  <a:gd name="connsiteX10" fmla="*/ 76679 w 362309"/>
                  <a:gd name="connsiteY10" fmla="*/ 255359 h 361971"/>
                  <a:gd name="connsiteX11" fmla="*/ 54953 w 362309"/>
                  <a:gd name="connsiteY11" fmla="*/ 233654 h 361971"/>
                  <a:gd name="connsiteX12" fmla="*/ 54953 w 362309"/>
                  <a:gd name="connsiteY12" fmla="*/ 233654 h 361971"/>
                  <a:gd name="connsiteX13" fmla="*/ 54953 w 362309"/>
                  <a:gd name="connsiteY13" fmla="*/ 210033 h 361971"/>
                  <a:gd name="connsiteX14" fmla="*/ 76679 w 362309"/>
                  <a:gd name="connsiteY14" fmla="*/ 187689 h 361971"/>
                  <a:gd name="connsiteX15" fmla="*/ 89459 w 362309"/>
                  <a:gd name="connsiteY15" fmla="*/ 187689 h 361971"/>
                  <a:gd name="connsiteX16" fmla="*/ 87542 w 362309"/>
                  <a:gd name="connsiteY16" fmla="*/ 183220 h 361971"/>
                  <a:gd name="connsiteX17" fmla="*/ 87542 w 362309"/>
                  <a:gd name="connsiteY17" fmla="*/ 111720 h 361971"/>
                  <a:gd name="connsiteX18" fmla="*/ 93932 w 362309"/>
                  <a:gd name="connsiteY18" fmla="*/ 105336 h 361971"/>
                  <a:gd name="connsiteX19" fmla="*/ 166138 w 362309"/>
                  <a:gd name="connsiteY19" fmla="*/ 105336 h 361971"/>
                  <a:gd name="connsiteX20" fmla="*/ 172528 w 362309"/>
                  <a:gd name="connsiteY20" fmla="*/ 111720 h 361971"/>
                  <a:gd name="connsiteX21" fmla="*/ 172528 w 362309"/>
                  <a:gd name="connsiteY21" fmla="*/ 183859 h 361971"/>
                  <a:gd name="connsiteX22" fmla="*/ 170611 w 362309"/>
                  <a:gd name="connsiteY22" fmla="*/ 188327 h 361971"/>
                  <a:gd name="connsiteX23" fmla="*/ 192976 w 362309"/>
                  <a:gd name="connsiteY23" fmla="*/ 188327 h 361971"/>
                  <a:gd name="connsiteX24" fmla="*/ 191059 w 362309"/>
                  <a:gd name="connsiteY24" fmla="*/ 183859 h 361971"/>
                  <a:gd name="connsiteX25" fmla="*/ 191059 w 362309"/>
                  <a:gd name="connsiteY25" fmla="*/ 112358 h 361971"/>
                  <a:gd name="connsiteX26" fmla="*/ 197449 w 362309"/>
                  <a:gd name="connsiteY26" fmla="*/ 105974 h 361971"/>
                  <a:gd name="connsiteX27" fmla="*/ 268377 w 362309"/>
                  <a:gd name="connsiteY27" fmla="*/ 105974 h 361971"/>
                  <a:gd name="connsiteX28" fmla="*/ 274767 w 362309"/>
                  <a:gd name="connsiteY28" fmla="*/ 112358 h 361971"/>
                  <a:gd name="connsiteX29" fmla="*/ 274767 w 362309"/>
                  <a:gd name="connsiteY29" fmla="*/ 183859 h 361971"/>
                  <a:gd name="connsiteX30" fmla="*/ 272850 w 362309"/>
                  <a:gd name="connsiteY30" fmla="*/ 188327 h 361971"/>
                  <a:gd name="connsiteX31" fmla="*/ 285630 w 362309"/>
                  <a:gd name="connsiteY31" fmla="*/ 188327 h 361971"/>
                  <a:gd name="connsiteX32" fmla="*/ 307356 w 362309"/>
                  <a:gd name="connsiteY32" fmla="*/ 210671 h 361971"/>
                  <a:gd name="connsiteX33" fmla="*/ 307356 w 362309"/>
                  <a:gd name="connsiteY33" fmla="*/ 23365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2309" h="361971">
                    <a:moveTo>
                      <a:pt x="181474" y="0"/>
                    </a:moveTo>
                    <a:cubicBezTo>
                      <a:pt x="81152" y="0"/>
                      <a:pt x="0" y="81077"/>
                      <a:pt x="0" y="180667"/>
                    </a:cubicBezTo>
                    <a:cubicBezTo>
                      <a:pt x="0" y="280257"/>
                      <a:pt x="81152" y="361972"/>
                      <a:pt x="180835" y="361972"/>
                    </a:cubicBezTo>
                    <a:cubicBezTo>
                      <a:pt x="280518" y="361972"/>
                      <a:pt x="362310" y="280895"/>
                      <a:pt x="362310" y="181305"/>
                    </a:cubicBezTo>
                    <a:cubicBezTo>
                      <a:pt x="362310" y="181305"/>
                      <a:pt x="362310" y="181305"/>
                      <a:pt x="362310" y="181305"/>
                    </a:cubicBezTo>
                    <a:cubicBezTo>
                      <a:pt x="362310" y="80438"/>
                      <a:pt x="281157" y="0"/>
                      <a:pt x="181474" y="0"/>
                    </a:cubicBezTo>
                    <a:cubicBezTo>
                      <a:pt x="181474" y="0"/>
                      <a:pt x="181474" y="0"/>
                      <a:pt x="181474" y="0"/>
                    </a:cubicBezTo>
                    <a:close/>
                    <a:moveTo>
                      <a:pt x="307356" y="233654"/>
                    </a:moveTo>
                    <a:cubicBezTo>
                      <a:pt x="307356" y="245783"/>
                      <a:pt x="297771" y="255359"/>
                      <a:pt x="285630" y="255359"/>
                    </a:cubicBezTo>
                    <a:lnTo>
                      <a:pt x="285630" y="255359"/>
                    </a:lnTo>
                    <a:lnTo>
                      <a:pt x="76679" y="255359"/>
                    </a:lnTo>
                    <a:cubicBezTo>
                      <a:pt x="64538" y="255359"/>
                      <a:pt x="54953" y="245783"/>
                      <a:pt x="54953" y="233654"/>
                    </a:cubicBezTo>
                    <a:lnTo>
                      <a:pt x="54953" y="233654"/>
                    </a:lnTo>
                    <a:lnTo>
                      <a:pt x="54953" y="210033"/>
                    </a:lnTo>
                    <a:cubicBezTo>
                      <a:pt x="54953" y="197903"/>
                      <a:pt x="64538" y="188327"/>
                      <a:pt x="76679" y="187689"/>
                    </a:cubicBezTo>
                    <a:lnTo>
                      <a:pt x="89459" y="187689"/>
                    </a:lnTo>
                    <a:cubicBezTo>
                      <a:pt x="88181" y="186412"/>
                      <a:pt x="87542" y="185135"/>
                      <a:pt x="87542" y="183220"/>
                    </a:cubicBezTo>
                    <a:lnTo>
                      <a:pt x="87542" y="111720"/>
                    </a:lnTo>
                    <a:cubicBezTo>
                      <a:pt x="87542" y="107889"/>
                      <a:pt x="90098" y="105336"/>
                      <a:pt x="93932" y="105336"/>
                    </a:cubicBezTo>
                    <a:lnTo>
                      <a:pt x="166138" y="105336"/>
                    </a:lnTo>
                    <a:cubicBezTo>
                      <a:pt x="169972" y="105336"/>
                      <a:pt x="172528" y="107889"/>
                      <a:pt x="172528" y="111720"/>
                    </a:cubicBezTo>
                    <a:lnTo>
                      <a:pt x="172528" y="183859"/>
                    </a:lnTo>
                    <a:cubicBezTo>
                      <a:pt x="172528" y="185774"/>
                      <a:pt x="171889" y="187051"/>
                      <a:pt x="170611" y="188327"/>
                    </a:cubicBezTo>
                    <a:lnTo>
                      <a:pt x="192976" y="188327"/>
                    </a:lnTo>
                    <a:cubicBezTo>
                      <a:pt x="191698" y="187051"/>
                      <a:pt x="191059" y="185774"/>
                      <a:pt x="191059" y="183859"/>
                    </a:cubicBezTo>
                    <a:lnTo>
                      <a:pt x="191059" y="112358"/>
                    </a:lnTo>
                    <a:cubicBezTo>
                      <a:pt x="191059" y="108528"/>
                      <a:pt x="193615" y="105974"/>
                      <a:pt x="197449" y="105974"/>
                    </a:cubicBezTo>
                    <a:lnTo>
                      <a:pt x="268377" y="105974"/>
                    </a:lnTo>
                    <a:cubicBezTo>
                      <a:pt x="272211" y="105974"/>
                      <a:pt x="274767" y="108528"/>
                      <a:pt x="274767" y="112358"/>
                    </a:cubicBezTo>
                    <a:lnTo>
                      <a:pt x="274767" y="183859"/>
                    </a:lnTo>
                    <a:cubicBezTo>
                      <a:pt x="274767" y="185774"/>
                      <a:pt x="274128" y="187051"/>
                      <a:pt x="272850" y="188327"/>
                    </a:cubicBezTo>
                    <a:lnTo>
                      <a:pt x="285630" y="188327"/>
                    </a:lnTo>
                    <a:cubicBezTo>
                      <a:pt x="297771" y="188327"/>
                      <a:pt x="307356" y="197903"/>
                      <a:pt x="307356" y="210671"/>
                    </a:cubicBezTo>
                    <a:lnTo>
                      <a:pt x="307356" y="233654"/>
                    </a:lnTo>
                    <a:close/>
                  </a:path>
                </a:pathLst>
              </a:custGeom>
              <a:grpFill/>
              <a:ln w="6390" cap="flat">
                <a:noFill/>
                <a:prstDash val="solid"/>
                <a:miter/>
              </a:ln>
            </p:spPr>
            <p:txBody>
              <a:bodyPr rtlCol="0" anchor="ctr"/>
              <a:lstStyle/>
              <a:p>
                <a:endParaRPr lang="en-US"/>
              </a:p>
            </p:txBody>
          </p:sp>
          <p:sp>
            <p:nvSpPr>
              <p:cNvPr id="279" name="Graphic 4">
                <a:extLst>
                  <a:ext uri="{FF2B5EF4-FFF2-40B4-BE49-F238E27FC236}">
                    <a16:creationId xmlns:a16="http://schemas.microsoft.com/office/drawing/2014/main" id="{2A438E29-AC0A-34C5-78F3-518746B0B220}"/>
                  </a:ext>
                </a:extLst>
              </p:cNvPr>
              <p:cNvSpPr/>
              <p:nvPr/>
            </p:nvSpPr>
            <p:spPr>
              <a:xfrm>
                <a:off x="5166902" y="4994352"/>
                <a:ext cx="226273" cy="42134"/>
              </a:xfrm>
              <a:custGeom>
                <a:avLst/>
                <a:gdLst>
                  <a:gd name="connsiteX0" fmla="*/ 217897 w 226273"/>
                  <a:gd name="connsiteY0" fmla="*/ 0 h 42134"/>
                  <a:gd name="connsiteX1" fmla="*/ 8946 w 226273"/>
                  <a:gd name="connsiteY1" fmla="*/ 0 h 42134"/>
                  <a:gd name="connsiteX2" fmla="*/ 0 w 226273"/>
                  <a:gd name="connsiteY2" fmla="*/ 9576 h 42134"/>
                  <a:gd name="connsiteX3" fmla="*/ 0 w 226273"/>
                  <a:gd name="connsiteY3" fmla="*/ 33197 h 42134"/>
                  <a:gd name="connsiteX4" fmla="*/ 8946 w 226273"/>
                  <a:gd name="connsiteY4" fmla="*/ 42134 h 42134"/>
                  <a:gd name="connsiteX5" fmla="*/ 217258 w 226273"/>
                  <a:gd name="connsiteY5" fmla="*/ 42134 h 42134"/>
                  <a:gd name="connsiteX6" fmla="*/ 226204 w 226273"/>
                  <a:gd name="connsiteY6" fmla="*/ 33197 h 42134"/>
                  <a:gd name="connsiteX7" fmla="*/ 226204 w 226273"/>
                  <a:gd name="connsiteY7" fmla="*/ 33197 h 42134"/>
                  <a:gd name="connsiteX8" fmla="*/ 226204 w 226273"/>
                  <a:gd name="connsiteY8" fmla="*/ 9576 h 42134"/>
                  <a:gd name="connsiteX9" fmla="*/ 217897 w 226273"/>
                  <a:gd name="connsiteY9" fmla="*/ 0 h 42134"/>
                  <a:gd name="connsiteX10" fmla="*/ 217897 w 226273"/>
                  <a:gd name="connsiteY10" fmla="*/ 0 h 42134"/>
                  <a:gd name="connsiteX11" fmla="*/ 28116 w 226273"/>
                  <a:gd name="connsiteY11" fmla="*/ 38942 h 42134"/>
                  <a:gd name="connsiteX12" fmla="*/ 9585 w 226273"/>
                  <a:gd name="connsiteY12" fmla="*/ 20429 h 42134"/>
                  <a:gd name="connsiteX13" fmla="*/ 28116 w 226273"/>
                  <a:gd name="connsiteY13" fmla="*/ 1915 h 42134"/>
                  <a:gd name="connsiteX14" fmla="*/ 46647 w 226273"/>
                  <a:gd name="connsiteY14" fmla="*/ 20429 h 42134"/>
                  <a:gd name="connsiteX15" fmla="*/ 46647 w 226273"/>
                  <a:gd name="connsiteY15" fmla="*/ 20429 h 42134"/>
                  <a:gd name="connsiteX16" fmla="*/ 28116 w 226273"/>
                  <a:gd name="connsiteY16" fmla="*/ 38942 h 42134"/>
                  <a:gd name="connsiteX17" fmla="*/ 70929 w 226273"/>
                  <a:gd name="connsiteY17" fmla="*/ 38942 h 42134"/>
                  <a:gd name="connsiteX18" fmla="*/ 52398 w 226273"/>
                  <a:gd name="connsiteY18" fmla="*/ 20429 h 42134"/>
                  <a:gd name="connsiteX19" fmla="*/ 70929 w 226273"/>
                  <a:gd name="connsiteY19" fmla="*/ 1915 h 42134"/>
                  <a:gd name="connsiteX20" fmla="*/ 89459 w 226273"/>
                  <a:gd name="connsiteY20" fmla="*/ 20429 h 42134"/>
                  <a:gd name="connsiteX21" fmla="*/ 89459 w 226273"/>
                  <a:gd name="connsiteY21" fmla="*/ 20429 h 42134"/>
                  <a:gd name="connsiteX22" fmla="*/ 70929 w 226273"/>
                  <a:gd name="connsiteY22" fmla="*/ 38942 h 42134"/>
                  <a:gd name="connsiteX23" fmla="*/ 70929 w 226273"/>
                  <a:gd name="connsiteY23" fmla="*/ 38942 h 42134"/>
                  <a:gd name="connsiteX24" fmla="*/ 70929 w 226273"/>
                  <a:gd name="connsiteY24" fmla="*/ 38942 h 42134"/>
                  <a:gd name="connsiteX25" fmla="*/ 113741 w 226273"/>
                  <a:gd name="connsiteY25" fmla="*/ 38942 h 42134"/>
                  <a:gd name="connsiteX26" fmla="*/ 95210 w 226273"/>
                  <a:gd name="connsiteY26" fmla="*/ 20429 h 42134"/>
                  <a:gd name="connsiteX27" fmla="*/ 113741 w 226273"/>
                  <a:gd name="connsiteY27" fmla="*/ 1915 h 42134"/>
                  <a:gd name="connsiteX28" fmla="*/ 132272 w 226273"/>
                  <a:gd name="connsiteY28" fmla="*/ 20429 h 42134"/>
                  <a:gd name="connsiteX29" fmla="*/ 132272 w 226273"/>
                  <a:gd name="connsiteY29" fmla="*/ 20429 h 42134"/>
                  <a:gd name="connsiteX30" fmla="*/ 113741 w 226273"/>
                  <a:gd name="connsiteY30" fmla="*/ 38942 h 42134"/>
                  <a:gd name="connsiteX31" fmla="*/ 113741 w 226273"/>
                  <a:gd name="connsiteY31" fmla="*/ 38942 h 42134"/>
                  <a:gd name="connsiteX32" fmla="*/ 113741 w 226273"/>
                  <a:gd name="connsiteY32" fmla="*/ 38942 h 42134"/>
                  <a:gd name="connsiteX33" fmla="*/ 156553 w 226273"/>
                  <a:gd name="connsiteY33" fmla="*/ 38942 h 42134"/>
                  <a:gd name="connsiteX34" fmla="*/ 138023 w 226273"/>
                  <a:gd name="connsiteY34" fmla="*/ 21067 h 42134"/>
                  <a:gd name="connsiteX35" fmla="*/ 155915 w 226273"/>
                  <a:gd name="connsiteY35" fmla="*/ 2553 h 42134"/>
                  <a:gd name="connsiteX36" fmla="*/ 174446 w 226273"/>
                  <a:gd name="connsiteY36" fmla="*/ 20429 h 42134"/>
                  <a:gd name="connsiteX37" fmla="*/ 174446 w 226273"/>
                  <a:gd name="connsiteY37" fmla="*/ 20429 h 42134"/>
                  <a:gd name="connsiteX38" fmla="*/ 156553 w 226273"/>
                  <a:gd name="connsiteY38" fmla="*/ 38942 h 42134"/>
                  <a:gd name="connsiteX39" fmla="*/ 156553 w 226273"/>
                  <a:gd name="connsiteY39" fmla="*/ 38942 h 42134"/>
                  <a:gd name="connsiteX40" fmla="*/ 199366 w 226273"/>
                  <a:gd name="connsiteY40" fmla="*/ 38942 h 42134"/>
                  <a:gd name="connsiteX41" fmla="*/ 180836 w 226273"/>
                  <a:gd name="connsiteY41" fmla="*/ 21067 h 42134"/>
                  <a:gd name="connsiteX42" fmla="*/ 198727 w 226273"/>
                  <a:gd name="connsiteY42" fmla="*/ 2553 h 42134"/>
                  <a:gd name="connsiteX43" fmla="*/ 217258 w 226273"/>
                  <a:gd name="connsiteY43" fmla="*/ 20429 h 42134"/>
                  <a:gd name="connsiteX44" fmla="*/ 217258 w 226273"/>
                  <a:gd name="connsiteY44" fmla="*/ 21067 h 42134"/>
                  <a:gd name="connsiteX45" fmla="*/ 199366 w 226273"/>
                  <a:gd name="connsiteY45" fmla="*/ 38942 h 42134"/>
                  <a:gd name="connsiteX46" fmla="*/ 199366 w 226273"/>
                  <a:gd name="connsiteY46" fmla="*/ 38942 h 4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6273" h="42134">
                    <a:moveTo>
                      <a:pt x="217897" y="0"/>
                    </a:moveTo>
                    <a:lnTo>
                      <a:pt x="8946" y="0"/>
                    </a:lnTo>
                    <a:cubicBezTo>
                      <a:pt x="3834" y="0"/>
                      <a:pt x="0" y="4469"/>
                      <a:pt x="0" y="9576"/>
                    </a:cubicBezTo>
                    <a:lnTo>
                      <a:pt x="0" y="33197"/>
                    </a:lnTo>
                    <a:cubicBezTo>
                      <a:pt x="0" y="38304"/>
                      <a:pt x="3834" y="42134"/>
                      <a:pt x="8946" y="42134"/>
                    </a:cubicBezTo>
                    <a:lnTo>
                      <a:pt x="217258" y="42134"/>
                    </a:lnTo>
                    <a:cubicBezTo>
                      <a:pt x="222370" y="42134"/>
                      <a:pt x="226204" y="38304"/>
                      <a:pt x="226204" y="33197"/>
                    </a:cubicBezTo>
                    <a:lnTo>
                      <a:pt x="226204" y="33197"/>
                    </a:lnTo>
                    <a:lnTo>
                      <a:pt x="226204" y="9576"/>
                    </a:lnTo>
                    <a:cubicBezTo>
                      <a:pt x="226843" y="3830"/>
                      <a:pt x="223009" y="0"/>
                      <a:pt x="217897" y="0"/>
                    </a:cubicBezTo>
                    <a:cubicBezTo>
                      <a:pt x="217897" y="0"/>
                      <a:pt x="217897" y="0"/>
                      <a:pt x="217897" y="0"/>
                    </a:cubicBezTo>
                    <a:close/>
                    <a:moveTo>
                      <a:pt x="28116" y="38942"/>
                    </a:moveTo>
                    <a:cubicBezTo>
                      <a:pt x="17892" y="38942"/>
                      <a:pt x="9585" y="30643"/>
                      <a:pt x="9585" y="20429"/>
                    </a:cubicBezTo>
                    <a:cubicBezTo>
                      <a:pt x="9585" y="10214"/>
                      <a:pt x="17892" y="1915"/>
                      <a:pt x="28116" y="1915"/>
                    </a:cubicBezTo>
                    <a:cubicBezTo>
                      <a:pt x="38340" y="1915"/>
                      <a:pt x="46647" y="10214"/>
                      <a:pt x="46647" y="20429"/>
                    </a:cubicBezTo>
                    <a:cubicBezTo>
                      <a:pt x="46647" y="20429"/>
                      <a:pt x="46647" y="20429"/>
                      <a:pt x="46647" y="20429"/>
                    </a:cubicBezTo>
                    <a:cubicBezTo>
                      <a:pt x="46647" y="30643"/>
                      <a:pt x="38340" y="38942"/>
                      <a:pt x="28116" y="38942"/>
                    </a:cubicBezTo>
                    <a:close/>
                    <a:moveTo>
                      <a:pt x="70929" y="38942"/>
                    </a:moveTo>
                    <a:cubicBezTo>
                      <a:pt x="60704" y="38942"/>
                      <a:pt x="52398" y="30643"/>
                      <a:pt x="52398" y="20429"/>
                    </a:cubicBezTo>
                    <a:cubicBezTo>
                      <a:pt x="52398" y="10214"/>
                      <a:pt x="60704" y="1915"/>
                      <a:pt x="70929" y="1915"/>
                    </a:cubicBezTo>
                    <a:cubicBezTo>
                      <a:pt x="81152" y="1915"/>
                      <a:pt x="89459" y="10214"/>
                      <a:pt x="89459" y="20429"/>
                    </a:cubicBezTo>
                    <a:cubicBezTo>
                      <a:pt x="89459" y="20429"/>
                      <a:pt x="89459" y="20429"/>
                      <a:pt x="89459" y="20429"/>
                    </a:cubicBezTo>
                    <a:cubicBezTo>
                      <a:pt x="88820" y="30643"/>
                      <a:pt x="81152" y="38942"/>
                      <a:pt x="70929" y="38942"/>
                    </a:cubicBezTo>
                    <a:lnTo>
                      <a:pt x="70929" y="38942"/>
                    </a:lnTo>
                    <a:lnTo>
                      <a:pt x="70929" y="38942"/>
                    </a:lnTo>
                    <a:close/>
                    <a:moveTo>
                      <a:pt x="113741" y="38942"/>
                    </a:moveTo>
                    <a:cubicBezTo>
                      <a:pt x="103517" y="38942"/>
                      <a:pt x="95210" y="30643"/>
                      <a:pt x="95210" y="20429"/>
                    </a:cubicBezTo>
                    <a:cubicBezTo>
                      <a:pt x="95210" y="10214"/>
                      <a:pt x="103517" y="1915"/>
                      <a:pt x="113741" y="1915"/>
                    </a:cubicBezTo>
                    <a:cubicBezTo>
                      <a:pt x="123965" y="1915"/>
                      <a:pt x="132272" y="10214"/>
                      <a:pt x="132272" y="20429"/>
                    </a:cubicBezTo>
                    <a:cubicBezTo>
                      <a:pt x="132272" y="20429"/>
                      <a:pt x="132272" y="20429"/>
                      <a:pt x="132272" y="20429"/>
                    </a:cubicBezTo>
                    <a:cubicBezTo>
                      <a:pt x="131633" y="30643"/>
                      <a:pt x="123326" y="38942"/>
                      <a:pt x="113741" y="38942"/>
                    </a:cubicBezTo>
                    <a:lnTo>
                      <a:pt x="113741" y="38942"/>
                    </a:lnTo>
                    <a:lnTo>
                      <a:pt x="113741" y="38942"/>
                    </a:lnTo>
                    <a:close/>
                    <a:moveTo>
                      <a:pt x="156553" y="38942"/>
                    </a:moveTo>
                    <a:cubicBezTo>
                      <a:pt x="146330" y="38942"/>
                      <a:pt x="138023" y="30643"/>
                      <a:pt x="138023" y="21067"/>
                    </a:cubicBezTo>
                    <a:cubicBezTo>
                      <a:pt x="138023" y="10853"/>
                      <a:pt x="146330" y="2553"/>
                      <a:pt x="155915" y="2553"/>
                    </a:cubicBezTo>
                    <a:cubicBezTo>
                      <a:pt x="166138" y="2553"/>
                      <a:pt x="174446" y="10853"/>
                      <a:pt x="174446" y="20429"/>
                    </a:cubicBezTo>
                    <a:cubicBezTo>
                      <a:pt x="174446" y="20429"/>
                      <a:pt x="174446" y="20429"/>
                      <a:pt x="174446" y="20429"/>
                    </a:cubicBezTo>
                    <a:cubicBezTo>
                      <a:pt x="174446" y="30643"/>
                      <a:pt x="166138" y="38942"/>
                      <a:pt x="156553" y="38942"/>
                    </a:cubicBezTo>
                    <a:lnTo>
                      <a:pt x="156553" y="38942"/>
                    </a:lnTo>
                    <a:close/>
                    <a:moveTo>
                      <a:pt x="199366" y="38942"/>
                    </a:moveTo>
                    <a:cubicBezTo>
                      <a:pt x="189142" y="38942"/>
                      <a:pt x="180836" y="30643"/>
                      <a:pt x="180836" y="21067"/>
                    </a:cubicBezTo>
                    <a:cubicBezTo>
                      <a:pt x="180836" y="10853"/>
                      <a:pt x="189142" y="2553"/>
                      <a:pt x="198727" y="2553"/>
                    </a:cubicBezTo>
                    <a:cubicBezTo>
                      <a:pt x="208951" y="2553"/>
                      <a:pt x="217258" y="10853"/>
                      <a:pt x="217258" y="20429"/>
                    </a:cubicBezTo>
                    <a:cubicBezTo>
                      <a:pt x="217258" y="20429"/>
                      <a:pt x="217258" y="20429"/>
                      <a:pt x="217258" y="21067"/>
                    </a:cubicBezTo>
                    <a:cubicBezTo>
                      <a:pt x="217258" y="31281"/>
                      <a:pt x="208951" y="38942"/>
                      <a:pt x="199366" y="38942"/>
                    </a:cubicBezTo>
                    <a:lnTo>
                      <a:pt x="199366" y="38942"/>
                    </a:lnTo>
                    <a:close/>
                  </a:path>
                </a:pathLst>
              </a:custGeom>
              <a:grpFill/>
              <a:ln w="6390" cap="flat">
                <a:noFill/>
                <a:prstDash val="solid"/>
                <a:miter/>
              </a:ln>
            </p:spPr>
            <p:txBody>
              <a:bodyPr rtlCol="0" anchor="ctr"/>
              <a:lstStyle/>
              <a:p>
                <a:endParaRPr lang="en-US"/>
              </a:p>
            </p:txBody>
          </p:sp>
          <p:sp>
            <p:nvSpPr>
              <p:cNvPr id="280" name="Graphic 4">
                <a:extLst>
                  <a:ext uri="{FF2B5EF4-FFF2-40B4-BE49-F238E27FC236}">
                    <a16:creationId xmlns:a16="http://schemas.microsoft.com/office/drawing/2014/main" id="{4B689DD8-651A-D1F5-32E1-996BF4369C6E}"/>
                  </a:ext>
                </a:extLst>
              </p:cNvPr>
              <p:cNvSpPr/>
              <p:nvPr/>
            </p:nvSpPr>
            <p:spPr>
              <a:xfrm>
                <a:off x="5302369" y="4911998"/>
                <a:ext cx="58787" cy="58732"/>
              </a:xfrm>
              <a:custGeom>
                <a:avLst/>
                <a:gdLst>
                  <a:gd name="connsiteX0" fmla="*/ 0 w 58787"/>
                  <a:gd name="connsiteY0" fmla="*/ 0 h 58732"/>
                  <a:gd name="connsiteX1" fmla="*/ 58787 w 58787"/>
                  <a:gd name="connsiteY1" fmla="*/ 0 h 58732"/>
                  <a:gd name="connsiteX2" fmla="*/ 58787 w 58787"/>
                  <a:gd name="connsiteY2" fmla="*/ 58733 h 58732"/>
                  <a:gd name="connsiteX3" fmla="*/ 0 w 58787"/>
                  <a:gd name="connsiteY3" fmla="*/ 58733 h 58732"/>
                </a:gdLst>
                <a:ahLst/>
                <a:cxnLst>
                  <a:cxn ang="0">
                    <a:pos x="connsiteX0" y="connsiteY0"/>
                  </a:cxn>
                  <a:cxn ang="0">
                    <a:pos x="connsiteX1" y="connsiteY1"/>
                  </a:cxn>
                  <a:cxn ang="0">
                    <a:pos x="connsiteX2" y="connsiteY2"/>
                  </a:cxn>
                  <a:cxn ang="0">
                    <a:pos x="connsiteX3" y="connsiteY3"/>
                  </a:cxn>
                </a:cxnLst>
                <a:rect l="l" t="t" r="r" b="b"/>
                <a:pathLst>
                  <a:path w="58787" h="58732">
                    <a:moveTo>
                      <a:pt x="0" y="0"/>
                    </a:moveTo>
                    <a:lnTo>
                      <a:pt x="58787" y="0"/>
                    </a:lnTo>
                    <a:lnTo>
                      <a:pt x="58787" y="58733"/>
                    </a:lnTo>
                    <a:lnTo>
                      <a:pt x="0" y="58733"/>
                    </a:lnTo>
                    <a:close/>
                  </a:path>
                </a:pathLst>
              </a:custGeom>
              <a:grpFill/>
              <a:ln w="6390" cap="flat">
                <a:noFill/>
                <a:prstDash val="solid"/>
                <a:miter/>
              </a:ln>
            </p:spPr>
            <p:txBody>
              <a:bodyPr rtlCol="0" anchor="ctr"/>
              <a:lstStyle/>
              <a:p>
                <a:endParaRPr lang="en-US"/>
              </a:p>
            </p:txBody>
          </p:sp>
        </p:grpSp>
        <p:sp>
          <p:nvSpPr>
            <p:cNvPr id="248" name="Rectangle 247">
              <a:extLst>
                <a:ext uri="{FF2B5EF4-FFF2-40B4-BE49-F238E27FC236}">
                  <a16:creationId xmlns:a16="http://schemas.microsoft.com/office/drawing/2014/main" id="{DE8A0E94-92C7-A01A-CDBD-33A5AAD55DEB}"/>
                </a:ext>
              </a:extLst>
            </p:cNvPr>
            <p:cNvSpPr/>
            <p:nvPr/>
          </p:nvSpPr>
          <p:spPr bwMode="gray">
            <a:xfrm>
              <a:off x="9016239" y="2581362"/>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Risk Analysis</a:t>
              </a:r>
            </a:p>
          </p:txBody>
        </p:sp>
        <p:sp>
          <p:nvSpPr>
            <p:cNvPr id="249" name="Rectangle 248">
              <a:extLst>
                <a:ext uri="{FF2B5EF4-FFF2-40B4-BE49-F238E27FC236}">
                  <a16:creationId xmlns:a16="http://schemas.microsoft.com/office/drawing/2014/main" id="{52152DFF-CC42-B76E-A179-179884A11E57}"/>
                </a:ext>
              </a:extLst>
            </p:cNvPr>
            <p:cNvSpPr/>
            <p:nvPr/>
          </p:nvSpPr>
          <p:spPr bwMode="gray">
            <a:xfrm>
              <a:off x="9016239" y="2852956"/>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Technology Reviews</a:t>
              </a:r>
            </a:p>
          </p:txBody>
        </p:sp>
        <p:sp>
          <p:nvSpPr>
            <p:cNvPr id="250" name="Rectangle 249">
              <a:extLst>
                <a:ext uri="{FF2B5EF4-FFF2-40B4-BE49-F238E27FC236}">
                  <a16:creationId xmlns:a16="http://schemas.microsoft.com/office/drawing/2014/main" id="{3E51E4A7-FA38-570D-5977-F1204C324B5A}"/>
                </a:ext>
              </a:extLst>
            </p:cNvPr>
            <p:cNvSpPr/>
            <p:nvPr/>
          </p:nvSpPr>
          <p:spPr bwMode="gray">
            <a:xfrm>
              <a:off x="9016239" y="3124550"/>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Workforce Planning</a:t>
              </a:r>
            </a:p>
          </p:txBody>
        </p:sp>
        <p:sp>
          <p:nvSpPr>
            <p:cNvPr id="251" name="Rectangle 250">
              <a:extLst>
                <a:ext uri="{FF2B5EF4-FFF2-40B4-BE49-F238E27FC236}">
                  <a16:creationId xmlns:a16="http://schemas.microsoft.com/office/drawing/2014/main" id="{D3C3B96C-3688-3BD8-9146-6FFD50C1309D}"/>
                </a:ext>
              </a:extLst>
            </p:cNvPr>
            <p:cNvSpPr/>
            <p:nvPr/>
          </p:nvSpPr>
          <p:spPr bwMode="gray">
            <a:xfrm>
              <a:off x="9016239" y="3396144"/>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Risk Management</a:t>
              </a:r>
            </a:p>
          </p:txBody>
        </p:sp>
        <p:sp>
          <p:nvSpPr>
            <p:cNvPr id="252" name="Rectangle 251">
              <a:extLst>
                <a:ext uri="{FF2B5EF4-FFF2-40B4-BE49-F238E27FC236}">
                  <a16:creationId xmlns:a16="http://schemas.microsoft.com/office/drawing/2014/main" id="{2FFAE12A-00A1-E337-2440-12DB08002142}"/>
                </a:ext>
              </a:extLst>
            </p:cNvPr>
            <p:cNvSpPr/>
            <p:nvPr/>
          </p:nvSpPr>
          <p:spPr bwMode="gray">
            <a:xfrm>
              <a:off x="9016239" y="3667736"/>
              <a:ext cx="2068021" cy="262133"/>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Cost Management</a:t>
              </a:r>
            </a:p>
          </p:txBody>
        </p:sp>
        <p:grpSp>
          <p:nvGrpSpPr>
            <p:cNvPr id="253" name="Graphic 4">
              <a:extLst>
                <a:ext uri="{FF2B5EF4-FFF2-40B4-BE49-F238E27FC236}">
                  <a16:creationId xmlns:a16="http://schemas.microsoft.com/office/drawing/2014/main" id="{75A6EAA8-4FB1-EDE5-5462-063DBE962130}"/>
                </a:ext>
              </a:extLst>
            </p:cNvPr>
            <p:cNvGrpSpPr>
              <a:grpSpLocks noChangeAspect="1"/>
            </p:cNvGrpSpPr>
            <p:nvPr/>
          </p:nvGrpSpPr>
          <p:grpSpPr>
            <a:xfrm>
              <a:off x="8721600" y="2613449"/>
              <a:ext cx="183051" cy="182880"/>
              <a:chOff x="4045469" y="1402723"/>
              <a:chExt cx="362309" cy="361971"/>
            </a:xfrm>
            <a:solidFill>
              <a:schemeClr val="accent1"/>
            </a:solidFill>
          </p:grpSpPr>
          <p:sp>
            <p:nvSpPr>
              <p:cNvPr id="267" name="Graphic 4">
                <a:extLst>
                  <a:ext uri="{FF2B5EF4-FFF2-40B4-BE49-F238E27FC236}">
                    <a16:creationId xmlns:a16="http://schemas.microsoft.com/office/drawing/2014/main" id="{D3D61507-84A8-F401-15C5-EDA5A2ED12BB}"/>
                  </a:ext>
                </a:extLst>
              </p:cNvPr>
              <p:cNvSpPr/>
              <p:nvPr/>
            </p:nvSpPr>
            <p:spPr>
              <a:xfrm>
                <a:off x="4243557" y="1599988"/>
                <a:ext cx="33227" cy="33196"/>
              </a:xfrm>
              <a:custGeom>
                <a:avLst/>
                <a:gdLst>
                  <a:gd name="connsiteX0" fmla="*/ 0 w 33227"/>
                  <a:gd name="connsiteY0" fmla="*/ 9576 h 33196"/>
                  <a:gd name="connsiteX1" fmla="*/ 14058 w 33227"/>
                  <a:gd name="connsiteY1" fmla="*/ 33197 h 33196"/>
                  <a:gd name="connsiteX2" fmla="*/ 33228 w 33227"/>
                  <a:gd name="connsiteY2" fmla="*/ 0 h 33196"/>
                  <a:gd name="connsiteX3" fmla="*/ 5751 w 33227"/>
                  <a:gd name="connsiteY3" fmla="*/ 0 h 33196"/>
                  <a:gd name="connsiteX4" fmla="*/ 0 w 33227"/>
                  <a:gd name="connsiteY4" fmla="*/ 9576 h 3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7" h="33196">
                    <a:moveTo>
                      <a:pt x="0" y="9576"/>
                    </a:moveTo>
                    <a:lnTo>
                      <a:pt x="14058" y="33197"/>
                    </a:lnTo>
                    <a:cubicBezTo>
                      <a:pt x="24921" y="24897"/>
                      <a:pt x="31311" y="13406"/>
                      <a:pt x="33228" y="0"/>
                    </a:cubicBezTo>
                    <a:lnTo>
                      <a:pt x="5751" y="0"/>
                    </a:lnTo>
                    <a:cubicBezTo>
                      <a:pt x="4473" y="3830"/>
                      <a:pt x="2556" y="7022"/>
                      <a:pt x="0" y="9576"/>
                    </a:cubicBezTo>
                    <a:close/>
                  </a:path>
                </a:pathLst>
              </a:custGeom>
              <a:grpFill/>
              <a:ln w="6390" cap="flat">
                <a:noFill/>
                <a:prstDash val="solid"/>
                <a:miter/>
              </a:ln>
            </p:spPr>
            <p:txBody>
              <a:bodyPr rtlCol="0" anchor="ctr"/>
              <a:lstStyle/>
              <a:p>
                <a:endParaRPr lang="en-US"/>
              </a:p>
            </p:txBody>
          </p:sp>
          <p:sp>
            <p:nvSpPr>
              <p:cNvPr id="268" name="Graphic 4">
                <a:extLst>
                  <a:ext uri="{FF2B5EF4-FFF2-40B4-BE49-F238E27FC236}">
                    <a16:creationId xmlns:a16="http://schemas.microsoft.com/office/drawing/2014/main" id="{AB7A8FC2-B64A-DF64-3A38-8CAABA66B6AB}"/>
                  </a:ext>
                </a:extLst>
              </p:cNvPr>
              <p:cNvSpPr/>
              <p:nvPr/>
            </p:nvSpPr>
            <p:spPr>
              <a:xfrm>
                <a:off x="4207773" y="1544447"/>
                <a:ext cx="38339" cy="27451"/>
              </a:xfrm>
              <a:custGeom>
                <a:avLst/>
                <a:gdLst>
                  <a:gd name="connsiteX0" fmla="*/ 38340 w 38339"/>
                  <a:gd name="connsiteY0" fmla="*/ 3830 h 27451"/>
                  <a:gd name="connsiteX1" fmla="*/ 0 w 38339"/>
                  <a:gd name="connsiteY1" fmla="*/ 3830 h 27451"/>
                  <a:gd name="connsiteX2" fmla="*/ 13419 w 38339"/>
                  <a:gd name="connsiteY2" fmla="*/ 27451 h 27451"/>
                  <a:gd name="connsiteX3" fmla="*/ 24282 w 38339"/>
                  <a:gd name="connsiteY3" fmla="*/ 27451 h 27451"/>
                  <a:gd name="connsiteX4" fmla="*/ 38340 w 38339"/>
                  <a:gd name="connsiteY4" fmla="*/ 3830 h 2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 h="27451">
                    <a:moveTo>
                      <a:pt x="38340" y="3830"/>
                    </a:moveTo>
                    <a:cubicBezTo>
                      <a:pt x="26199" y="-1277"/>
                      <a:pt x="12141" y="-1277"/>
                      <a:pt x="0" y="3830"/>
                    </a:cubicBezTo>
                    <a:lnTo>
                      <a:pt x="13419" y="27451"/>
                    </a:lnTo>
                    <a:cubicBezTo>
                      <a:pt x="17253" y="26813"/>
                      <a:pt x="21087" y="26813"/>
                      <a:pt x="24282" y="27451"/>
                    </a:cubicBezTo>
                    <a:lnTo>
                      <a:pt x="38340" y="3830"/>
                    </a:lnTo>
                    <a:close/>
                  </a:path>
                </a:pathLst>
              </a:custGeom>
              <a:grpFill/>
              <a:ln w="6390" cap="flat">
                <a:noFill/>
                <a:prstDash val="solid"/>
                <a:miter/>
              </a:ln>
            </p:spPr>
            <p:txBody>
              <a:bodyPr rtlCol="0" anchor="ctr"/>
              <a:lstStyle/>
              <a:p>
                <a:endParaRPr lang="en-US"/>
              </a:p>
            </p:txBody>
          </p:sp>
          <p:sp>
            <p:nvSpPr>
              <p:cNvPr id="269" name="Graphic 4">
                <a:extLst>
                  <a:ext uri="{FF2B5EF4-FFF2-40B4-BE49-F238E27FC236}">
                    <a16:creationId xmlns:a16="http://schemas.microsoft.com/office/drawing/2014/main" id="{A983D8B0-8507-6CE4-5426-531B9CFA0F5D}"/>
                  </a:ext>
                </a:extLst>
              </p:cNvPr>
              <p:cNvSpPr/>
              <p:nvPr/>
            </p:nvSpPr>
            <p:spPr>
              <a:xfrm>
                <a:off x="4126142" y="1483161"/>
                <a:ext cx="201123" cy="174282"/>
              </a:xfrm>
              <a:custGeom>
                <a:avLst/>
                <a:gdLst>
                  <a:gd name="connsiteX0" fmla="*/ 104635 w 201123"/>
                  <a:gd name="connsiteY0" fmla="*/ 2554 h 174282"/>
                  <a:gd name="connsiteX1" fmla="*/ 100162 w 201123"/>
                  <a:gd name="connsiteY1" fmla="*/ 0 h 174282"/>
                  <a:gd name="connsiteX2" fmla="*/ 100162 w 201123"/>
                  <a:gd name="connsiteY2" fmla="*/ 0 h 174282"/>
                  <a:gd name="connsiteX3" fmla="*/ 95689 w 201123"/>
                  <a:gd name="connsiteY3" fmla="*/ 2554 h 174282"/>
                  <a:gd name="connsiteX4" fmla="*/ 479 w 201123"/>
                  <a:gd name="connsiteY4" fmla="*/ 166622 h 174282"/>
                  <a:gd name="connsiteX5" fmla="*/ 479 w 201123"/>
                  <a:gd name="connsiteY5" fmla="*/ 171729 h 174282"/>
                  <a:gd name="connsiteX6" fmla="*/ 4952 w 201123"/>
                  <a:gd name="connsiteY6" fmla="*/ 174283 h 174282"/>
                  <a:gd name="connsiteX7" fmla="*/ 196011 w 201123"/>
                  <a:gd name="connsiteY7" fmla="*/ 174283 h 174282"/>
                  <a:gd name="connsiteX8" fmla="*/ 201123 w 201123"/>
                  <a:gd name="connsiteY8" fmla="*/ 169176 h 174282"/>
                  <a:gd name="connsiteX9" fmla="*/ 200484 w 201123"/>
                  <a:gd name="connsiteY9" fmla="*/ 166622 h 174282"/>
                  <a:gd name="connsiteX10" fmla="*/ 104635 w 201123"/>
                  <a:gd name="connsiteY10" fmla="*/ 2554 h 174282"/>
                  <a:gd name="connsiteX11" fmla="*/ 98245 w 201123"/>
                  <a:gd name="connsiteY11" fmla="*/ 128318 h 174282"/>
                  <a:gd name="connsiteX12" fmla="*/ 78436 w 201123"/>
                  <a:gd name="connsiteY12" fmla="*/ 162792 h 174282"/>
                  <a:gd name="connsiteX13" fmla="*/ 74603 w 201123"/>
                  <a:gd name="connsiteY13" fmla="*/ 165984 h 174282"/>
                  <a:gd name="connsiteX14" fmla="*/ 72685 w 201123"/>
                  <a:gd name="connsiteY14" fmla="*/ 165984 h 174282"/>
                  <a:gd name="connsiteX15" fmla="*/ 69490 w 201123"/>
                  <a:gd name="connsiteY15" fmla="*/ 165345 h 174282"/>
                  <a:gd name="connsiteX16" fmla="*/ 38180 w 201123"/>
                  <a:gd name="connsiteY16" fmla="*/ 111081 h 174282"/>
                  <a:gd name="connsiteX17" fmla="*/ 44570 w 201123"/>
                  <a:gd name="connsiteY17" fmla="*/ 104697 h 174282"/>
                  <a:gd name="connsiteX18" fmla="*/ 84188 w 201123"/>
                  <a:gd name="connsiteY18" fmla="*/ 104697 h 174282"/>
                  <a:gd name="connsiteX19" fmla="*/ 90577 w 201123"/>
                  <a:gd name="connsiteY19" fmla="*/ 111081 h 174282"/>
                  <a:gd name="connsiteX20" fmla="*/ 95689 w 201123"/>
                  <a:gd name="connsiteY20" fmla="*/ 120019 h 174282"/>
                  <a:gd name="connsiteX21" fmla="*/ 98245 w 201123"/>
                  <a:gd name="connsiteY21" fmla="*/ 128318 h 174282"/>
                  <a:gd name="connsiteX22" fmla="*/ 98245 w 201123"/>
                  <a:gd name="connsiteY22" fmla="*/ 128318 h 174282"/>
                  <a:gd name="connsiteX23" fmla="*/ 95689 w 201123"/>
                  <a:gd name="connsiteY23" fmla="*/ 102144 h 174282"/>
                  <a:gd name="connsiteX24" fmla="*/ 90577 w 201123"/>
                  <a:gd name="connsiteY24" fmla="*/ 102782 h 174282"/>
                  <a:gd name="connsiteX25" fmla="*/ 86743 w 201123"/>
                  <a:gd name="connsiteY25" fmla="*/ 99590 h 174282"/>
                  <a:gd name="connsiteX26" fmla="*/ 66935 w 201123"/>
                  <a:gd name="connsiteY26" fmla="*/ 65117 h 174282"/>
                  <a:gd name="connsiteX27" fmla="*/ 69490 w 201123"/>
                  <a:gd name="connsiteY27" fmla="*/ 56179 h 174282"/>
                  <a:gd name="connsiteX28" fmla="*/ 69490 w 201123"/>
                  <a:gd name="connsiteY28" fmla="*/ 56179 h 174282"/>
                  <a:gd name="connsiteX29" fmla="*/ 132112 w 201123"/>
                  <a:gd name="connsiteY29" fmla="*/ 56179 h 174282"/>
                  <a:gd name="connsiteX30" fmla="*/ 134668 w 201123"/>
                  <a:gd name="connsiteY30" fmla="*/ 65117 h 174282"/>
                  <a:gd name="connsiteX31" fmla="*/ 134668 w 201123"/>
                  <a:gd name="connsiteY31" fmla="*/ 65117 h 174282"/>
                  <a:gd name="connsiteX32" fmla="*/ 114859 w 201123"/>
                  <a:gd name="connsiteY32" fmla="*/ 99590 h 174282"/>
                  <a:gd name="connsiteX33" fmla="*/ 111025 w 201123"/>
                  <a:gd name="connsiteY33" fmla="*/ 102782 h 174282"/>
                  <a:gd name="connsiteX34" fmla="*/ 109108 w 201123"/>
                  <a:gd name="connsiteY34" fmla="*/ 102782 h 174282"/>
                  <a:gd name="connsiteX35" fmla="*/ 105913 w 201123"/>
                  <a:gd name="connsiteY35" fmla="*/ 102144 h 174282"/>
                  <a:gd name="connsiteX36" fmla="*/ 95689 w 201123"/>
                  <a:gd name="connsiteY36" fmla="*/ 102144 h 174282"/>
                  <a:gd name="connsiteX37" fmla="*/ 132112 w 201123"/>
                  <a:gd name="connsiteY37" fmla="*/ 164707 h 174282"/>
                  <a:gd name="connsiteX38" fmla="*/ 128917 w 201123"/>
                  <a:gd name="connsiteY38" fmla="*/ 165345 h 174282"/>
                  <a:gd name="connsiteX39" fmla="*/ 127000 w 201123"/>
                  <a:gd name="connsiteY39" fmla="*/ 165345 h 174282"/>
                  <a:gd name="connsiteX40" fmla="*/ 123166 w 201123"/>
                  <a:gd name="connsiteY40" fmla="*/ 162153 h 174282"/>
                  <a:gd name="connsiteX41" fmla="*/ 103357 w 201123"/>
                  <a:gd name="connsiteY41" fmla="*/ 127680 h 174282"/>
                  <a:gd name="connsiteX42" fmla="*/ 105913 w 201123"/>
                  <a:gd name="connsiteY42" fmla="*/ 118742 h 174282"/>
                  <a:gd name="connsiteX43" fmla="*/ 105913 w 201123"/>
                  <a:gd name="connsiteY43" fmla="*/ 118742 h 174282"/>
                  <a:gd name="connsiteX44" fmla="*/ 111025 w 201123"/>
                  <a:gd name="connsiteY44" fmla="*/ 109804 h 174282"/>
                  <a:gd name="connsiteX45" fmla="*/ 117415 w 201123"/>
                  <a:gd name="connsiteY45" fmla="*/ 103420 h 174282"/>
                  <a:gd name="connsiteX46" fmla="*/ 157033 w 201123"/>
                  <a:gd name="connsiteY46" fmla="*/ 103420 h 174282"/>
                  <a:gd name="connsiteX47" fmla="*/ 163423 w 201123"/>
                  <a:gd name="connsiteY47" fmla="*/ 109804 h 174282"/>
                  <a:gd name="connsiteX48" fmla="*/ 132112 w 201123"/>
                  <a:gd name="connsiteY48" fmla="*/ 164707 h 17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1123" h="174282">
                    <a:moveTo>
                      <a:pt x="104635" y="2554"/>
                    </a:moveTo>
                    <a:cubicBezTo>
                      <a:pt x="103996" y="1277"/>
                      <a:pt x="102079" y="0"/>
                      <a:pt x="100162" y="0"/>
                    </a:cubicBezTo>
                    <a:lnTo>
                      <a:pt x="100162" y="0"/>
                    </a:lnTo>
                    <a:cubicBezTo>
                      <a:pt x="98245" y="0"/>
                      <a:pt x="96328" y="1277"/>
                      <a:pt x="95689" y="2554"/>
                    </a:cubicBezTo>
                    <a:lnTo>
                      <a:pt x="479" y="166622"/>
                    </a:lnTo>
                    <a:cubicBezTo>
                      <a:pt x="-160" y="168537"/>
                      <a:pt x="-160" y="170452"/>
                      <a:pt x="479" y="171729"/>
                    </a:cubicBezTo>
                    <a:cubicBezTo>
                      <a:pt x="1118" y="173644"/>
                      <a:pt x="3035" y="174283"/>
                      <a:pt x="4952" y="174283"/>
                    </a:cubicBezTo>
                    <a:lnTo>
                      <a:pt x="196011" y="174283"/>
                    </a:lnTo>
                    <a:cubicBezTo>
                      <a:pt x="198567" y="174283"/>
                      <a:pt x="201123" y="171729"/>
                      <a:pt x="201123" y="169176"/>
                    </a:cubicBezTo>
                    <a:cubicBezTo>
                      <a:pt x="201123" y="167899"/>
                      <a:pt x="201123" y="167260"/>
                      <a:pt x="200484" y="166622"/>
                    </a:cubicBezTo>
                    <a:lnTo>
                      <a:pt x="104635" y="2554"/>
                    </a:lnTo>
                    <a:close/>
                    <a:moveTo>
                      <a:pt x="98245" y="128318"/>
                    </a:moveTo>
                    <a:lnTo>
                      <a:pt x="78436" y="162792"/>
                    </a:lnTo>
                    <a:cubicBezTo>
                      <a:pt x="77798" y="164068"/>
                      <a:pt x="75880" y="165345"/>
                      <a:pt x="74603" y="165984"/>
                    </a:cubicBezTo>
                    <a:cubicBezTo>
                      <a:pt x="73963" y="165984"/>
                      <a:pt x="73325" y="165984"/>
                      <a:pt x="72685" y="165984"/>
                    </a:cubicBezTo>
                    <a:cubicBezTo>
                      <a:pt x="71408" y="165984"/>
                      <a:pt x="70768" y="165345"/>
                      <a:pt x="69490" y="165345"/>
                    </a:cubicBezTo>
                    <a:cubicBezTo>
                      <a:pt x="50321" y="153854"/>
                      <a:pt x="38180" y="133425"/>
                      <a:pt x="38180" y="111081"/>
                    </a:cubicBezTo>
                    <a:cubicBezTo>
                      <a:pt x="38180" y="107251"/>
                      <a:pt x="40736" y="104697"/>
                      <a:pt x="44570" y="104697"/>
                    </a:cubicBezTo>
                    <a:lnTo>
                      <a:pt x="84188" y="104697"/>
                    </a:lnTo>
                    <a:cubicBezTo>
                      <a:pt x="88021" y="104697"/>
                      <a:pt x="90577" y="107251"/>
                      <a:pt x="90577" y="111081"/>
                    </a:cubicBezTo>
                    <a:cubicBezTo>
                      <a:pt x="90577" y="114912"/>
                      <a:pt x="92494" y="118104"/>
                      <a:pt x="95689" y="120019"/>
                    </a:cubicBezTo>
                    <a:cubicBezTo>
                      <a:pt x="98884" y="121296"/>
                      <a:pt x="100162" y="125126"/>
                      <a:pt x="98245" y="128318"/>
                    </a:cubicBezTo>
                    <a:cubicBezTo>
                      <a:pt x="98245" y="128318"/>
                      <a:pt x="98245" y="128318"/>
                      <a:pt x="98245" y="128318"/>
                    </a:cubicBezTo>
                    <a:close/>
                    <a:moveTo>
                      <a:pt x="95689" y="102144"/>
                    </a:moveTo>
                    <a:cubicBezTo>
                      <a:pt x="94411" y="102782"/>
                      <a:pt x="92494" y="103420"/>
                      <a:pt x="90577" y="102782"/>
                    </a:cubicBezTo>
                    <a:cubicBezTo>
                      <a:pt x="88660" y="102144"/>
                      <a:pt x="87383" y="101505"/>
                      <a:pt x="86743" y="99590"/>
                    </a:cubicBezTo>
                    <a:lnTo>
                      <a:pt x="66935" y="65117"/>
                    </a:lnTo>
                    <a:cubicBezTo>
                      <a:pt x="65018" y="61925"/>
                      <a:pt x="66295" y="58094"/>
                      <a:pt x="69490" y="56179"/>
                    </a:cubicBezTo>
                    <a:cubicBezTo>
                      <a:pt x="69490" y="56179"/>
                      <a:pt x="69490" y="56179"/>
                      <a:pt x="69490" y="56179"/>
                    </a:cubicBezTo>
                    <a:cubicBezTo>
                      <a:pt x="88660" y="45326"/>
                      <a:pt x="112942" y="45326"/>
                      <a:pt x="132112" y="56179"/>
                    </a:cubicBezTo>
                    <a:cubicBezTo>
                      <a:pt x="135307" y="58094"/>
                      <a:pt x="135946" y="61925"/>
                      <a:pt x="134668" y="65117"/>
                    </a:cubicBezTo>
                    <a:cubicBezTo>
                      <a:pt x="134668" y="65117"/>
                      <a:pt x="134668" y="65117"/>
                      <a:pt x="134668" y="65117"/>
                    </a:cubicBezTo>
                    <a:lnTo>
                      <a:pt x="114859" y="99590"/>
                    </a:lnTo>
                    <a:cubicBezTo>
                      <a:pt x="114220" y="100867"/>
                      <a:pt x="112303" y="102144"/>
                      <a:pt x="111025" y="102782"/>
                    </a:cubicBezTo>
                    <a:cubicBezTo>
                      <a:pt x="110386" y="102782"/>
                      <a:pt x="109747" y="102782"/>
                      <a:pt x="109108" y="102782"/>
                    </a:cubicBezTo>
                    <a:cubicBezTo>
                      <a:pt x="107830" y="102782"/>
                      <a:pt x="107191" y="102782"/>
                      <a:pt x="105913" y="102144"/>
                    </a:cubicBezTo>
                    <a:cubicBezTo>
                      <a:pt x="102718" y="100229"/>
                      <a:pt x="98884" y="100229"/>
                      <a:pt x="95689" y="102144"/>
                    </a:cubicBezTo>
                    <a:close/>
                    <a:moveTo>
                      <a:pt x="132112" y="164707"/>
                    </a:moveTo>
                    <a:cubicBezTo>
                      <a:pt x="130834" y="165345"/>
                      <a:pt x="130195" y="165345"/>
                      <a:pt x="128917" y="165345"/>
                    </a:cubicBezTo>
                    <a:cubicBezTo>
                      <a:pt x="128278" y="165345"/>
                      <a:pt x="127639" y="165345"/>
                      <a:pt x="127000" y="165345"/>
                    </a:cubicBezTo>
                    <a:cubicBezTo>
                      <a:pt x="125083" y="164707"/>
                      <a:pt x="123805" y="164068"/>
                      <a:pt x="123166" y="162153"/>
                    </a:cubicBezTo>
                    <a:lnTo>
                      <a:pt x="103357" y="127680"/>
                    </a:lnTo>
                    <a:cubicBezTo>
                      <a:pt x="101440" y="124488"/>
                      <a:pt x="102718" y="120657"/>
                      <a:pt x="105913" y="118742"/>
                    </a:cubicBezTo>
                    <a:cubicBezTo>
                      <a:pt x="105913" y="118742"/>
                      <a:pt x="105913" y="118742"/>
                      <a:pt x="105913" y="118742"/>
                    </a:cubicBezTo>
                    <a:cubicBezTo>
                      <a:pt x="109108" y="116827"/>
                      <a:pt x="111025" y="113635"/>
                      <a:pt x="111025" y="109804"/>
                    </a:cubicBezTo>
                    <a:cubicBezTo>
                      <a:pt x="111025" y="105974"/>
                      <a:pt x="113581" y="103420"/>
                      <a:pt x="117415" y="103420"/>
                    </a:cubicBezTo>
                    <a:lnTo>
                      <a:pt x="157033" y="103420"/>
                    </a:lnTo>
                    <a:cubicBezTo>
                      <a:pt x="160867" y="103420"/>
                      <a:pt x="163423" y="105974"/>
                      <a:pt x="163423" y="109804"/>
                    </a:cubicBezTo>
                    <a:cubicBezTo>
                      <a:pt x="163423" y="133425"/>
                      <a:pt x="151282" y="153854"/>
                      <a:pt x="132112" y="164707"/>
                    </a:cubicBezTo>
                    <a:close/>
                  </a:path>
                </a:pathLst>
              </a:custGeom>
              <a:grpFill/>
              <a:ln w="6390" cap="flat">
                <a:noFill/>
                <a:prstDash val="solid"/>
                <a:miter/>
              </a:ln>
            </p:spPr>
            <p:txBody>
              <a:bodyPr rtlCol="0" anchor="ctr"/>
              <a:lstStyle/>
              <a:p>
                <a:endParaRPr lang="en-US"/>
              </a:p>
            </p:txBody>
          </p:sp>
          <p:sp>
            <p:nvSpPr>
              <p:cNvPr id="270" name="Graphic 4">
                <a:extLst>
                  <a:ext uri="{FF2B5EF4-FFF2-40B4-BE49-F238E27FC236}">
                    <a16:creationId xmlns:a16="http://schemas.microsoft.com/office/drawing/2014/main" id="{7BDACE74-01C4-AB58-F97F-799B367CDE0D}"/>
                  </a:ext>
                </a:extLst>
              </p:cNvPr>
              <p:cNvSpPr/>
              <p:nvPr/>
            </p:nvSpPr>
            <p:spPr>
              <a:xfrm>
                <a:off x="4045469" y="1402723"/>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292659 w 362309"/>
                  <a:gd name="connsiteY6" fmla="*/ 258551 h 361971"/>
                  <a:gd name="connsiteX7" fmla="*/ 277323 w 362309"/>
                  <a:gd name="connsiteY7" fmla="*/ 267489 h 361971"/>
                  <a:gd name="connsiteX8" fmla="*/ 86264 w 362309"/>
                  <a:gd name="connsiteY8" fmla="*/ 267489 h 361971"/>
                  <a:gd name="connsiteX9" fmla="*/ 68372 w 362309"/>
                  <a:gd name="connsiteY9" fmla="*/ 249614 h 361971"/>
                  <a:gd name="connsiteX10" fmla="*/ 70929 w 362309"/>
                  <a:gd name="connsiteY10" fmla="*/ 240676 h 361971"/>
                  <a:gd name="connsiteX11" fmla="*/ 166138 w 362309"/>
                  <a:gd name="connsiteY11" fmla="*/ 76608 h 361971"/>
                  <a:gd name="connsiteX12" fmla="*/ 166138 w 362309"/>
                  <a:gd name="connsiteY12" fmla="*/ 76608 h 361971"/>
                  <a:gd name="connsiteX13" fmla="*/ 181474 w 362309"/>
                  <a:gd name="connsiteY13" fmla="*/ 67670 h 361971"/>
                  <a:gd name="connsiteX14" fmla="*/ 181474 w 362309"/>
                  <a:gd name="connsiteY14" fmla="*/ 67670 h 361971"/>
                  <a:gd name="connsiteX15" fmla="*/ 196810 w 362309"/>
                  <a:gd name="connsiteY15" fmla="*/ 76608 h 361971"/>
                  <a:gd name="connsiteX16" fmla="*/ 292659 w 362309"/>
                  <a:gd name="connsiteY16" fmla="*/ 240676 h 361971"/>
                  <a:gd name="connsiteX17" fmla="*/ 292659 w 362309"/>
                  <a:gd name="connsiteY17" fmla="*/ 258551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2309" h="361971">
                    <a:moveTo>
                      <a:pt x="181474" y="0"/>
                    </a:moveTo>
                    <a:cubicBezTo>
                      <a:pt x="81152" y="0"/>
                      <a:pt x="0" y="81077"/>
                      <a:pt x="0" y="180667"/>
                    </a:cubicBezTo>
                    <a:cubicBezTo>
                      <a:pt x="0" y="280257"/>
                      <a:pt x="81152" y="361972"/>
                      <a:pt x="180836" y="361972"/>
                    </a:cubicBezTo>
                    <a:cubicBezTo>
                      <a:pt x="281157" y="361972"/>
                      <a:pt x="362310" y="280895"/>
                      <a:pt x="362310" y="181305"/>
                    </a:cubicBezTo>
                    <a:cubicBezTo>
                      <a:pt x="362310" y="181305"/>
                      <a:pt x="362310" y="181305"/>
                      <a:pt x="362310" y="181305"/>
                    </a:cubicBezTo>
                    <a:cubicBezTo>
                      <a:pt x="362310" y="80438"/>
                      <a:pt x="281796" y="0"/>
                      <a:pt x="181474" y="0"/>
                    </a:cubicBezTo>
                    <a:close/>
                    <a:moveTo>
                      <a:pt x="292659" y="258551"/>
                    </a:moveTo>
                    <a:cubicBezTo>
                      <a:pt x="289464" y="264297"/>
                      <a:pt x="283713" y="267489"/>
                      <a:pt x="277323" y="267489"/>
                    </a:cubicBezTo>
                    <a:lnTo>
                      <a:pt x="86264" y="267489"/>
                    </a:lnTo>
                    <a:cubicBezTo>
                      <a:pt x="76040" y="267489"/>
                      <a:pt x="68372" y="259190"/>
                      <a:pt x="68372" y="249614"/>
                    </a:cubicBezTo>
                    <a:cubicBezTo>
                      <a:pt x="68372" y="246422"/>
                      <a:pt x="69012" y="243230"/>
                      <a:pt x="70929" y="240676"/>
                    </a:cubicBezTo>
                    <a:lnTo>
                      <a:pt x="166138" y="76608"/>
                    </a:lnTo>
                    <a:lnTo>
                      <a:pt x="166138" y="76608"/>
                    </a:lnTo>
                    <a:cubicBezTo>
                      <a:pt x="169333" y="70862"/>
                      <a:pt x="175084" y="67670"/>
                      <a:pt x="181474" y="67670"/>
                    </a:cubicBezTo>
                    <a:lnTo>
                      <a:pt x="181474" y="67670"/>
                    </a:lnTo>
                    <a:cubicBezTo>
                      <a:pt x="187864" y="67670"/>
                      <a:pt x="193615" y="70862"/>
                      <a:pt x="196810" y="76608"/>
                    </a:cubicBezTo>
                    <a:lnTo>
                      <a:pt x="292659" y="240676"/>
                    </a:lnTo>
                    <a:cubicBezTo>
                      <a:pt x="295854" y="246422"/>
                      <a:pt x="295854" y="253444"/>
                      <a:pt x="292659" y="258551"/>
                    </a:cubicBezTo>
                    <a:close/>
                  </a:path>
                </a:pathLst>
              </a:custGeom>
              <a:grpFill/>
              <a:ln w="6390" cap="flat">
                <a:noFill/>
                <a:prstDash val="solid"/>
                <a:miter/>
              </a:ln>
            </p:spPr>
            <p:txBody>
              <a:bodyPr rtlCol="0" anchor="ctr"/>
              <a:lstStyle/>
              <a:p>
                <a:endParaRPr lang="en-US"/>
              </a:p>
            </p:txBody>
          </p:sp>
          <p:sp>
            <p:nvSpPr>
              <p:cNvPr id="271" name="Graphic 4">
                <a:extLst>
                  <a:ext uri="{FF2B5EF4-FFF2-40B4-BE49-F238E27FC236}">
                    <a16:creationId xmlns:a16="http://schemas.microsoft.com/office/drawing/2014/main" id="{201C5360-6E3F-39FE-380C-C66698ECE4F4}"/>
                  </a:ext>
                </a:extLst>
              </p:cNvPr>
              <p:cNvSpPr/>
              <p:nvPr/>
            </p:nvSpPr>
            <p:spPr>
              <a:xfrm>
                <a:off x="4177740" y="1600627"/>
                <a:ext cx="33227" cy="33196"/>
              </a:xfrm>
              <a:custGeom>
                <a:avLst/>
                <a:gdLst>
                  <a:gd name="connsiteX0" fmla="*/ 0 w 33227"/>
                  <a:gd name="connsiteY0" fmla="*/ 0 h 33196"/>
                  <a:gd name="connsiteX1" fmla="*/ 19170 w 33227"/>
                  <a:gd name="connsiteY1" fmla="*/ 33197 h 33196"/>
                  <a:gd name="connsiteX2" fmla="*/ 33228 w 33227"/>
                  <a:gd name="connsiteY2" fmla="*/ 9576 h 33196"/>
                  <a:gd name="connsiteX3" fmla="*/ 27477 w 33227"/>
                  <a:gd name="connsiteY3" fmla="*/ 0 h 33196"/>
                  <a:gd name="connsiteX4" fmla="*/ 0 w 33227"/>
                  <a:gd name="connsiteY4" fmla="*/ 0 h 3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7" h="33196">
                    <a:moveTo>
                      <a:pt x="0" y="0"/>
                    </a:moveTo>
                    <a:cubicBezTo>
                      <a:pt x="1917" y="13406"/>
                      <a:pt x="8946" y="24897"/>
                      <a:pt x="19170" y="33197"/>
                    </a:cubicBezTo>
                    <a:lnTo>
                      <a:pt x="33228" y="9576"/>
                    </a:lnTo>
                    <a:cubicBezTo>
                      <a:pt x="30672" y="7022"/>
                      <a:pt x="28755" y="3830"/>
                      <a:pt x="27477" y="0"/>
                    </a:cubicBezTo>
                    <a:lnTo>
                      <a:pt x="0" y="0"/>
                    </a:lnTo>
                    <a:close/>
                  </a:path>
                </a:pathLst>
              </a:custGeom>
              <a:grpFill/>
              <a:ln w="6390" cap="flat">
                <a:noFill/>
                <a:prstDash val="solid"/>
                <a:miter/>
              </a:ln>
            </p:spPr>
            <p:txBody>
              <a:bodyPr rtlCol="0" anchor="ctr"/>
              <a:lstStyle/>
              <a:p>
                <a:endParaRPr lang="en-US"/>
              </a:p>
            </p:txBody>
          </p:sp>
        </p:grpSp>
        <p:grpSp>
          <p:nvGrpSpPr>
            <p:cNvPr id="254" name="Graphic 4">
              <a:extLst>
                <a:ext uri="{FF2B5EF4-FFF2-40B4-BE49-F238E27FC236}">
                  <a16:creationId xmlns:a16="http://schemas.microsoft.com/office/drawing/2014/main" id="{1098C998-A5B5-0173-799B-D516EF2B8949}"/>
                </a:ext>
              </a:extLst>
            </p:cNvPr>
            <p:cNvGrpSpPr/>
            <p:nvPr/>
          </p:nvGrpSpPr>
          <p:grpSpPr>
            <a:xfrm>
              <a:off x="8716124" y="2892582"/>
              <a:ext cx="182880" cy="182880"/>
              <a:chOff x="4045469" y="4793256"/>
              <a:chExt cx="362309" cy="361971"/>
            </a:xfrm>
            <a:solidFill>
              <a:schemeClr val="accent1"/>
            </a:solidFill>
          </p:grpSpPr>
          <p:sp>
            <p:nvSpPr>
              <p:cNvPr id="264" name="Graphic 4">
                <a:extLst>
                  <a:ext uri="{FF2B5EF4-FFF2-40B4-BE49-F238E27FC236}">
                    <a16:creationId xmlns:a16="http://schemas.microsoft.com/office/drawing/2014/main" id="{35CA4663-84C0-8265-A887-F11675BCE072}"/>
                  </a:ext>
                </a:extLst>
              </p:cNvPr>
              <p:cNvSpPr/>
              <p:nvPr/>
            </p:nvSpPr>
            <p:spPr>
              <a:xfrm>
                <a:off x="4171350" y="4869225"/>
                <a:ext cx="111627" cy="146193"/>
              </a:xfrm>
              <a:custGeom>
                <a:avLst/>
                <a:gdLst>
                  <a:gd name="connsiteX0" fmla="*/ 55593 w 111627"/>
                  <a:gd name="connsiteY0" fmla="*/ 0 h 146193"/>
                  <a:gd name="connsiteX1" fmla="*/ 0 w 111627"/>
                  <a:gd name="connsiteY1" fmla="*/ 43411 h 146193"/>
                  <a:gd name="connsiteX2" fmla="*/ 19170 w 111627"/>
                  <a:gd name="connsiteY2" fmla="*/ 44688 h 146193"/>
                  <a:gd name="connsiteX3" fmla="*/ 67734 w 111627"/>
                  <a:gd name="connsiteY3" fmla="*/ 21067 h 146193"/>
                  <a:gd name="connsiteX4" fmla="*/ 93293 w 111627"/>
                  <a:gd name="connsiteY4" fmla="*/ 56818 h 146193"/>
                  <a:gd name="connsiteX5" fmla="*/ 54954 w 111627"/>
                  <a:gd name="connsiteY5" fmla="*/ 95121 h 146193"/>
                  <a:gd name="connsiteX6" fmla="*/ 46008 w 111627"/>
                  <a:gd name="connsiteY6" fmla="*/ 95121 h 146193"/>
                  <a:gd name="connsiteX7" fmla="*/ 46008 w 111627"/>
                  <a:gd name="connsiteY7" fmla="*/ 146193 h 146193"/>
                  <a:gd name="connsiteX8" fmla="*/ 65177 w 111627"/>
                  <a:gd name="connsiteY8" fmla="*/ 146193 h 146193"/>
                  <a:gd name="connsiteX9" fmla="*/ 65177 w 111627"/>
                  <a:gd name="connsiteY9" fmla="*/ 118742 h 146193"/>
                  <a:gd name="connsiteX10" fmla="*/ 70289 w 111627"/>
                  <a:gd name="connsiteY10" fmla="*/ 112358 h 146193"/>
                  <a:gd name="connsiteX11" fmla="*/ 109268 w 111627"/>
                  <a:gd name="connsiteY11" fmla="*/ 40858 h 146193"/>
                  <a:gd name="connsiteX12" fmla="*/ 55593 w 111627"/>
                  <a:gd name="connsiteY12" fmla="*/ 0 h 146193"/>
                  <a:gd name="connsiteX13" fmla="*/ 55593 w 111627"/>
                  <a:gd name="connsiteY13" fmla="*/ 0 h 14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27" h="146193">
                    <a:moveTo>
                      <a:pt x="55593" y="0"/>
                    </a:moveTo>
                    <a:cubicBezTo>
                      <a:pt x="29394" y="0"/>
                      <a:pt x="6390" y="17875"/>
                      <a:pt x="0" y="43411"/>
                    </a:cubicBezTo>
                    <a:lnTo>
                      <a:pt x="19170" y="44688"/>
                    </a:lnTo>
                    <a:cubicBezTo>
                      <a:pt x="26199" y="24898"/>
                      <a:pt x="47925" y="14045"/>
                      <a:pt x="67734" y="21067"/>
                    </a:cubicBezTo>
                    <a:cubicBezTo>
                      <a:pt x="83069" y="26175"/>
                      <a:pt x="93293" y="40858"/>
                      <a:pt x="93293" y="56818"/>
                    </a:cubicBezTo>
                    <a:cubicBezTo>
                      <a:pt x="92654" y="77885"/>
                      <a:pt x="76040" y="94483"/>
                      <a:pt x="54954" y="95121"/>
                    </a:cubicBezTo>
                    <a:lnTo>
                      <a:pt x="46008" y="95121"/>
                    </a:lnTo>
                    <a:lnTo>
                      <a:pt x="46008" y="146193"/>
                    </a:lnTo>
                    <a:lnTo>
                      <a:pt x="65177" y="146193"/>
                    </a:lnTo>
                    <a:lnTo>
                      <a:pt x="65177" y="118742"/>
                    </a:lnTo>
                    <a:cubicBezTo>
                      <a:pt x="65177" y="115550"/>
                      <a:pt x="67094" y="112997"/>
                      <a:pt x="70289" y="112358"/>
                    </a:cubicBezTo>
                    <a:cubicBezTo>
                      <a:pt x="100961" y="103421"/>
                      <a:pt x="118214" y="71501"/>
                      <a:pt x="109268" y="40858"/>
                    </a:cubicBezTo>
                    <a:cubicBezTo>
                      <a:pt x="102239" y="17237"/>
                      <a:pt x="80513" y="639"/>
                      <a:pt x="55593" y="0"/>
                    </a:cubicBezTo>
                    <a:lnTo>
                      <a:pt x="55593" y="0"/>
                    </a:lnTo>
                    <a:close/>
                  </a:path>
                </a:pathLst>
              </a:custGeom>
              <a:grpFill/>
              <a:ln w="6390" cap="flat">
                <a:noFill/>
                <a:prstDash val="solid"/>
                <a:miter/>
              </a:ln>
            </p:spPr>
            <p:txBody>
              <a:bodyPr rtlCol="0" anchor="ctr"/>
              <a:lstStyle/>
              <a:p>
                <a:endParaRPr lang="en-US"/>
              </a:p>
            </p:txBody>
          </p:sp>
          <p:sp>
            <p:nvSpPr>
              <p:cNvPr id="265" name="Graphic 4">
                <a:extLst>
                  <a:ext uri="{FF2B5EF4-FFF2-40B4-BE49-F238E27FC236}">
                    <a16:creationId xmlns:a16="http://schemas.microsoft.com/office/drawing/2014/main" id="{C6D971E5-80B7-205E-A7A9-1F86007A47BE}"/>
                  </a:ext>
                </a:extLst>
              </p:cNvPr>
              <p:cNvSpPr/>
              <p:nvPr/>
            </p:nvSpPr>
            <p:spPr>
              <a:xfrm>
                <a:off x="4217358" y="5059468"/>
                <a:ext cx="19169" cy="19151"/>
              </a:xfrm>
              <a:custGeom>
                <a:avLst/>
                <a:gdLst>
                  <a:gd name="connsiteX0" fmla="*/ 9585 w 19169"/>
                  <a:gd name="connsiteY0" fmla="*/ 0 h 19151"/>
                  <a:gd name="connsiteX1" fmla="*/ 0 w 19169"/>
                  <a:gd name="connsiteY1" fmla="*/ 9576 h 19151"/>
                  <a:gd name="connsiteX2" fmla="*/ 9585 w 19169"/>
                  <a:gd name="connsiteY2" fmla="*/ 19152 h 19151"/>
                  <a:gd name="connsiteX3" fmla="*/ 19170 w 19169"/>
                  <a:gd name="connsiteY3" fmla="*/ 9576 h 19151"/>
                  <a:gd name="connsiteX4" fmla="*/ 19170 w 19169"/>
                  <a:gd name="connsiteY4" fmla="*/ 9576 h 19151"/>
                  <a:gd name="connsiteX5" fmla="*/ 9585 w 19169"/>
                  <a:gd name="connsiteY5" fmla="*/ 0 h 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69" h="19151">
                    <a:moveTo>
                      <a:pt x="9585" y="0"/>
                    </a:moveTo>
                    <a:cubicBezTo>
                      <a:pt x="4473" y="0"/>
                      <a:pt x="0" y="4468"/>
                      <a:pt x="0" y="9576"/>
                    </a:cubicBezTo>
                    <a:cubicBezTo>
                      <a:pt x="0" y="14683"/>
                      <a:pt x="4473" y="19152"/>
                      <a:pt x="9585" y="19152"/>
                    </a:cubicBezTo>
                    <a:cubicBezTo>
                      <a:pt x="14697" y="19152"/>
                      <a:pt x="19170" y="14683"/>
                      <a:pt x="19170" y="9576"/>
                    </a:cubicBezTo>
                    <a:cubicBezTo>
                      <a:pt x="19170" y="9576"/>
                      <a:pt x="19170" y="9576"/>
                      <a:pt x="19170" y="9576"/>
                    </a:cubicBezTo>
                    <a:cubicBezTo>
                      <a:pt x="18531" y="4468"/>
                      <a:pt x="14697" y="0"/>
                      <a:pt x="9585" y="0"/>
                    </a:cubicBezTo>
                    <a:close/>
                  </a:path>
                </a:pathLst>
              </a:custGeom>
              <a:grpFill/>
              <a:ln w="6390" cap="flat">
                <a:noFill/>
                <a:prstDash val="solid"/>
                <a:miter/>
              </a:ln>
            </p:spPr>
            <p:txBody>
              <a:bodyPr rtlCol="0" anchor="ctr"/>
              <a:lstStyle/>
              <a:p>
                <a:endParaRPr lang="en-US"/>
              </a:p>
            </p:txBody>
          </p:sp>
          <p:sp>
            <p:nvSpPr>
              <p:cNvPr id="266" name="Graphic 4">
                <a:extLst>
                  <a:ext uri="{FF2B5EF4-FFF2-40B4-BE49-F238E27FC236}">
                    <a16:creationId xmlns:a16="http://schemas.microsoft.com/office/drawing/2014/main" id="{59AAA02B-7B4F-1FE6-7F3A-72699C44776B}"/>
                  </a:ext>
                </a:extLst>
              </p:cNvPr>
              <p:cNvSpPr/>
              <p:nvPr/>
            </p:nvSpPr>
            <p:spPr>
              <a:xfrm>
                <a:off x="4045469"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298132 h 361971"/>
                  <a:gd name="connsiteX7" fmla="*/ 159110 w 362309"/>
                  <a:gd name="connsiteY7" fmla="*/ 275788 h 361971"/>
                  <a:gd name="connsiteX8" fmla="*/ 181474 w 362309"/>
                  <a:gd name="connsiteY8" fmla="*/ 253444 h 361971"/>
                  <a:gd name="connsiteX9" fmla="*/ 203839 w 362309"/>
                  <a:gd name="connsiteY9" fmla="*/ 275788 h 361971"/>
                  <a:gd name="connsiteX10" fmla="*/ 203839 w 362309"/>
                  <a:gd name="connsiteY10" fmla="*/ 275788 h 361971"/>
                  <a:gd name="connsiteX11" fmla="*/ 181474 w 362309"/>
                  <a:gd name="connsiteY11" fmla="*/ 298132 h 361971"/>
                  <a:gd name="connsiteX12" fmla="*/ 181474 w 362309"/>
                  <a:gd name="connsiteY12" fmla="*/ 298132 h 361971"/>
                  <a:gd name="connsiteX13" fmla="*/ 181474 w 362309"/>
                  <a:gd name="connsiteY13" fmla="*/ 298132 h 361971"/>
                  <a:gd name="connsiteX14" fmla="*/ 203839 w 362309"/>
                  <a:gd name="connsiteY14" fmla="*/ 199180 h 361971"/>
                  <a:gd name="connsiteX15" fmla="*/ 203839 w 362309"/>
                  <a:gd name="connsiteY15" fmla="*/ 228546 h 361971"/>
                  <a:gd name="connsiteX16" fmla="*/ 197449 w 362309"/>
                  <a:gd name="connsiteY16" fmla="*/ 234930 h 361971"/>
                  <a:gd name="connsiteX17" fmla="*/ 165500 w 362309"/>
                  <a:gd name="connsiteY17" fmla="*/ 234930 h 361971"/>
                  <a:gd name="connsiteX18" fmla="*/ 159110 w 362309"/>
                  <a:gd name="connsiteY18" fmla="*/ 228546 h 361971"/>
                  <a:gd name="connsiteX19" fmla="*/ 159110 w 362309"/>
                  <a:gd name="connsiteY19" fmla="*/ 164707 h 361971"/>
                  <a:gd name="connsiteX20" fmla="*/ 165500 w 362309"/>
                  <a:gd name="connsiteY20" fmla="*/ 158323 h 361971"/>
                  <a:gd name="connsiteX21" fmla="*/ 181474 w 362309"/>
                  <a:gd name="connsiteY21" fmla="*/ 158323 h 361971"/>
                  <a:gd name="connsiteX22" fmla="*/ 207034 w 362309"/>
                  <a:gd name="connsiteY22" fmla="*/ 132787 h 361971"/>
                  <a:gd name="connsiteX23" fmla="*/ 180196 w 362309"/>
                  <a:gd name="connsiteY23" fmla="*/ 108528 h 361971"/>
                  <a:gd name="connsiteX24" fmla="*/ 156553 w 362309"/>
                  <a:gd name="connsiteY24" fmla="*/ 128318 h 361971"/>
                  <a:gd name="connsiteX25" fmla="*/ 150164 w 362309"/>
                  <a:gd name="connsiteY25" fmla="*/ 133425 h 361971"/>
                  <a:gd name="connsiteX26" fmla="*/ 118214 w 362309"/>
                  <a:gd name="connsiteY26" fmla="*/ 130872 h 361971"/>
                  <a:gd name="connsiteX27" fmla="*/ 112463 w 362309"/>
                  <a:gd name="connsiteY27" fmla="*/ 124488 h 361971"/>
                  <a:gd name="connsiteX28" fmla="*/ 112463 w 362309"/>
                  <a:gd name="connsiteY28" fmla="*/ 121296 h 361971"/>
                  <a:gd name="connsiteX29" fmla="*/ 192976 w 362309"/>
                  <a:gd name="connsiteY29" fmla="*/ 63201 h 361971"/>
                  <a:gd name="connsiteX30" fmla="*/ 251125 w 362309"/>
                  <a:gd name="connsiteY30" fmla="*/ 143640 h 361971"/>
                  <a:gd name="connsiteX31" fmla="*/ 203839 w 362309"/>
                  <a:gd name="connsiteY31" fmla="*/ 199180 h 361971"/>
                  <a:gd name="connsiteX32" fmla="*/ 203839 w 362309"/>
                  <a:gd name="connsiteY32" fmla="*/ 19918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lose/>
                    <a:moveTo>
                      <a:pt x="181474" y="298132"/>
                    </a:moveTo>
                    <a:cubicBezTo>
                      <a:pt x="169333" y="298132"/>
                      <a:pt x="159110" y="287917"/>
                      <a:pt x="159110" y="275788"/>
                    </a:cubicBezTo>
                    <a:cubicBezTo>
                      <a:pt x="159110" y="263658"/>
                      <a:pt x="169333" y="253444"/>
                      <a:pt x="181474" y="253444"/>
                    </a:cubicBezTo>
                    <a:cubicBezTo>
                      <a:pt x="193615" y="253444"/>
                      <a:pt x="203839" y="263658"/>
                      <a:pt x="203839" y="275788"/>
                    </a:cubicBezTo>
                    <a:cubicBezTo>
                      <a:pt x="203839" y="275788"/>
                      <a:pt x="203839" y="275788"/>
                      <a:pt x="203839" y="275788"/>
                    </a:cubicBezTo>
                    <a:cubicBezTo>
                      <a:pt x="203839" y="288556"/>
                      <a:pt x="193615" y="298132"/>
                      <a:pt x="181474" y="298132"/>
                    </a:cubicBezTo>
                    <a:cubicBezTo>
                      <a:pt x="181474" y="298132"/>
                      <a:pt x="181474" y="298132"/>
                      <a:pt x="181474" y="298132"/>
                    </a:cubicBezTo>
                    <a:lnTo>
                      <a:pt x="181474" y="298132"/>
                    </a:lnTo>
                    <a:close/>
                    <a:moveTo>
                      <a:pt x="203839" y="199180"/>
                    </a:moveTo>
                    <a:lnTo>
                      <a:pt x="203839" y="228546"/>
                    </a:lnTo>
                    <a:cubicBezTo>
                      <a:pt x="203839" y="232377"/>
                      <a:pt x="201283" y="234930"/>
                      <a:pt x="197449" y="234930"/>
                    </a:cubicBezTo>
                    <a:lnTo>
                      <a:pt x="165500" y="234930"/>
                    </a:lnTo>
                    <a:cubicBezTo>
                      <a:pt x="161666" y="234930"/>
                      <a:pt x="159110" y="232377"/>
                      <a:pt x="159110" y="228546"/>
                    </a:cubicBezTo>
                    <a:lnTo>
                      <a:pt x="159110" y="164707"/>
                    </a:lnTo>
                    <a:cubicBezTo>
                      <a:pt x="159110" y="160876"/>
                      <a:pt x="161666" y="158323"/>
                      <a:pt x="165500" y="158323"/>
                    </a:cubicBezTo>
                    <a:lnTo>
                      <a:pt x="181474" y="158323"/>
                    </a:lnTo>
                    <a:cubicBezTo>
                      <a:pt x="195532" y="158323"/>
                      <a:pt x="207034" y="146832"/>
                      <a:pt x="207034" y="132787"/>
                    </a:cubicBezTo>
                    <a:cubicBezTo>
                      <a:pt x="206395" y="118742"/>
                      <a:pt x="194254" y="107889"/>
                      <a:pt x="180196" y="108528"/>
                    </a:cubicBezTo>
                    <a:cubicBezTo>
                      <a:pt x="168695" y="109166"/>
                      <a:pt x="159110" y="117465"/>
                      <a:pt x="156553" y="128318"/>
                    </a:cubicBezTo>
                    <a:cubicBezTo>
                      <a:pt x="155915" y="131510"/>
                      <a:pt x="153358" y="133425"/>
                      <a:pt x="150164" y="133425"/>
                    </a:cubicBezTo>
                    <a:lnTo>
                      <a:pt x="118214" y="130872"/>
                    </a:lnTo>
                    <a:cubicBezTo>
                      <a:pt x="115019" y="130872"/>
                      <a:pt x="112463" y="127680"/>
                      <a:pt x="112463" y="124488"/>
                    </a:cubicBezTo>
                    <a:cubicBezTo>
                      <a:pt x="112463" y="123211"/>
                      <a:pt x="112463" y="121934"/>
                      <a:pt x="112463" y="121296"/>
                    </a:cubicBezTo>
                    <a:cubicBezTo>
                      <a:pt x="118853" y="82992"/>
                      <a:pt x="154637" y="56817"/>
                      <a:pt x="192976" y="63201"/>
                    </a:cubicBezTo>
                    <a:cubicBezTo>
                      <a:pt x="231316" y="69585"/>
                      <a:pt x="257515" y="105336"/>
                      <a:pt x="251125" y="143640"/>
                    </a:cubicBezTo>
                    <a:cubicBezTo>
                      <a:pt x="246652" y="169176"/>
                      <a:pt x="228760" y="190881"/>
                      <a:pt x="203839" y="199180"/>
                    </a:cubicBezTo>
                    <a:lnTo>
                      <a:pt x="203839" y="199180"/>
                    </a:lnTo>
                    <a:close/>
                  </a:path>
                </a:pathLst>
              </a:custGeom>
              <a:grpFill/>
              <a:ln w="6390" cap="flat">
                <a:noFill/>
                <a:prstDash val="solid"/>
                <a:miter/>
              </a:ln>
            </p:spPr>
            <p:txBody>
              <a:bodyPr rtlCol="0" anchor="ctr"/>
              <a:lstStyle/>
              <a:p>
                <a:endParaRPr lang="en-US"/>
              </a:p>
            </p:txBody>
          </p:sp>
        </p:grpSp>
        <p:sp>
          <p:nvSpPr>
            <p:cNvPr id="255" name="Graphic 4">
              <a:extLst>
                <a:ext uri="{FF2B5EF4-FFF2-40B4-BE49-F238E27FC236}">
                  <a16:creationId xmlns:a16="http://schemas.microsoft.com/office/drawing/2014/main" id="{438351F4-A751-63F3-59F9-89EA12E00259}"/>
                </a:ext>
              </a:extLst>
            </p:cNvPr>
            <p:cNvSpPr>
              <a:spLocks noChangeAspect="1"/>
            </p:cNvSpPr>
            <p:nvPr/>
          </p:nvSpPr>
          <p:spPr>
            <a:xfrm>
              <a:off x="8715052" y="3164176"/>
              <a:ext cx="183051" cy="182880"/>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18536 w 362309"/>
                <a:gd name="connsiteY6" fmla="*/ 252167 h 361971"/>
                <a:gd name="connsiteX7" fmla="*/ 210229 w 362309"/>
                <a:gd name="connsiteY7" fmla="*/ 254721 h 361971"/>
                <a:gd name="connsiteX8" fmla="*/ 188503 w 362309"/>
                <a:gd name="connsiteY8" fmla="*/ 250252 h 361971"/>
                <a:gd name="connsiteX9" fmla="*/ 169972 w 362309"/>
                <a:gd name="connsiteY9" fmla="*/ 247060 h 361971"/>
                <a:gd name="connsiteX10" fmla="*/ 155275 w 362309"/>
                <a:gd name="connsiteY10" fmla="*/ 223439 h 361971"/>
                <a:gd name="connsiteX11" fmla="*/ 156553 w 362309"/>
                <a:gd name="connsiteY11" fmla="*/ 203649 h 361971"/>
                <a:gd name="connsiteX12" fmla="*/ 171250 w 362309"/>
                <a:gd name="connsiteY12" fmla="*/ 171729 h 361971"/>
                <a:gd name="connsiteX13" fmla="*/ 167416 w 362309"/>
                <a:gd name="connsiteY13" fmla="*/ 129595 h 361971"/>
                <a:gd name="connsiteX14" fmla="*/ 141856 w 362309"/>
                <a:gd name="connsiteY14" fmla="*/ 119381 h 361971"/>
                <a:gd name="connsiteX15" fmla="*/ 141217 w 362309"/>
                <a:gd name="connsiteY15" fmla="*/ 119381 h 361971"/>
                <a:gd name="connsiteX16" fmla="*/ 115658 w 362309"/>
                <a:gd name="connsiteY16" fmla="*/ 129595 h 361971"/>
                <a:gd name="connsiteX17" fmla="*/ 111824 w 362309"/>
                <a:gd name="connsiteY17" fmla="*/ 171729 h 361971"/>
                <a:gd name="connsiteX18" fmla="*/ 126521 w 362309"/>
                <a:gd name="connsiteY18" fmla="*/ 204926 h 361971"/>
                <a:gd name="connsiteX19" fmla="*/ 127799 w 362309"/>
                <a:gd name="connsiteY19" fmla="*/ 224716 h 361971"/>
                <a:gd name="connsiteX20" fmla="*/ 113102 w 362309"/>
                <a:gd name="connsiteY20" fmla="*/ 247699 h 361971"/>
                <a:gd name="connsiteX21" fmla="*/ 94571 w 362309"/>
                <a:gd name="connsiteY21" fmla="*/ 250891 h 361971"/>
                <a:gd name="connsiteX22" fmla="*/ 72845 w 362309"/>
                <a:gd name="connsiteY22" fmla="*/ 255359 h 361971"/>
                <a:gd name="connsiteX23" fmla="*/ 64538 w 362309"/>
                <a:gd name="connsiteY23" fmla="*/ 252167 h 361971"/>
                <a:gd name="connsiteX24" fmla="*/ 67094 w 362309"/>
                <a:gd name="connsiteY24" fmla="*/ 243868 h 361971"/>
                <a:gd name="connsiteX25" fmla="*/ 93932 w 362309"/>
                <a:gd name="connsiteY25" fmla="*/ 238123 h 361971"/>
                <a:gd name="connsiteX26" fmla="*/ 107990 w 362309"/>
                <a:gd name="connsiteY26" fmla="*/ 235569 h 361971"/>
                <a:gd name="connsiteX27" fmla="*/ 116936 w 362309"/>
                <a:gd name="connsiteY27" fmla="*/ 211310 h 361971"/>
                <a:gd name="connsiteX28" fmla="*/ 100961 w 362309"/>
                <a:gd name="connsiteY28" fmla="*/ 174283 h 361971"/>
                <a:gd name="connsiteX29" fmla="*/ 107351 w 362309"/>
                <a:gd name="connsiteY29" fmla="*/ 121296 h 361971"/>
                <a:gd name="connsiteX30" fmla="*/ 178279 w 362309"/>
                <a:gd name="connsiteY30" fmla="*/ 121296 h 361971"/>
                <a:gd name="connsiteX31" fmla="*/ 178279 w 362309"/>
                <a:gd name="connsiteY31" fmla="*/ 121296 h 361971"/>
                <a:gd name="connsiteX32" fmla="*/ 184669 w 362309"/>
                <a:gd name="connsiteY32" fmla="*/ 174283 h 361971"/>
                <a:gd name="connsiteX33" fmla="*/ 168055 w 362309"/>
                <a:gd name="connsiteY33" fmla="*/ 210671 h 361971"/>
                <a:gd name="connsiteX34" fmla="*/ 177001 w 362309"/>
                <a:gd name="connsiteY34" fmla="*/ 234931 h 361971"/>
                <a:gd name="connsiteX35" fmla="*/ 191059 w 362309"/>
                <a:gd name="connsiteY35" fmla="*/ 237484 h 361971"/>
                <a:gd name="connsiteX36" fmla="*/ 217258 w 362309"/>
                <a:gd name="connsiteY36" fmla="*/ 243230 h 361971"/>
                <a:gd name="connsiteX37" fmla="*/ 218536 w 362309"/>
                <a:gd name="connsiteY37" fmla="*/ 252167 h 361971"/>
                <a:gd name="connsiteX38" fmla="*/ 218536 w 362309"/>
                <a:gd name="connsiteY38" fmla="*/ 252167 h 361971"/>
                <a:gd name="connsiteX39" fmla="*/ 293298 w 362309"/>
                <a:gd name="connsiteY39" fmla="*/ 199180 h 361971"/>
                <a:gd name="connsiteX40" fmla="*/ 212785 w 362309"/>
                <a:gd name="connsiteY40" fmla="*/ 199180 h 361971"/>
                <a:gd name="connsiteX41" fmla="*/ 206395 w 362309"/>
                <a:gd name="connsiteY41" fmla="*/ 192796 h 361971"/>
                <a:gd name="connsiteX42" fmla="*/ 212785 w 362309"/>
                <a:gd name="connsiteY42" fmla="*/ 186412 h 361971"/>
                <a:gd name="connsiteX43" fmla="*/ 293298 w 362309"/>
                <a:gd name="connsiteY43" fmla="*/ 186412 h 361971"/>
                <a:gd name="connsiteX44" fmla="*/ 299688 w 362309"/>
                <a:gd name="connsiteY44" fmla="*/ 192796 h 361971"/>
                <a:gd name="connsiteX45" fmla="*/ 293298 w 362309"/>
                <a:gd name="connsiteY45" fmla="*/ 199180 h 361971"/>
                <a:gd name="connsiteX46" fmla="*/ 293298 w 362309"/>
                <a:gd name="connsiteY46" fmla="*/ 167260 h 361971"/>
                <a:gd name="connsiteX47" fmla="*/ 212785 w 362309"/>
                <a:gd name="connsiteY47" fmla="*/ 167260 h 361971"/>
                <a:gd name="connsiteX48" fmla="*/ 206395 w 362309"/>
                <a:gd name="connsiteY48" fmla="*/ 160876 h 361971"/>
                <a:gd name="connsiteX49" fmla="*/ 212785 w 362309"/>
                <a:gd name="connsiteY49" fmla="*/ 154492 h 361971"/>
                <a:gd name="connsiteX50" fmla="*/ 293298 w 362309"/>
                <a:gd name="connsiteY50" fmla="*/ 154492 h 361971"/>
                <a:gd name="connsiteX51" fmla="*/ 299688 w 362309"/>
                <a:gd name="connsiteY51" fmla="*/ 160876 h 361971"/>
                <a:gd name="connsiteX52" fmla="*/ 293298 w 362309"/>
                <a:gd name="connsiteY52" fmla="*/ 167260 h 361971"/>
                <a:gd name="connsiteX53" fmla="*/ 293298 w 362309"/>
                <a:gd name="connsiteY53" fmla="*/ 135341 h 361971"/>
                <a:gd name="connsiteX54" fmla="*/ 212785 w 362309"/>
                <a:gd name="connsiteY54" fmla="*/ 135341 h 361971"/>
                <a:gd name="connsiteX55" fmla="*/ 206395 w 362309"/>
                <a:gd name="connsiteY55" fmla="*/ 128957 h 361971"/>
                <a:gd name="connsiteX56" fmla="*/ 212785 w 362309"/>
                <a:gd name="connsiteY56" fmla="*/ 122573 h 361971"/>
                <a:gd name="connsiteX57" fmla="*/ 293298 w 362309"/>
                <a:gd name="connsiteY57" fmla="*/ 122573 h 361971"/>
                <a:gd name="connsiteX58" fmla="*/ 299688 w 362309"/>
                <a:gd name="connsiteY58" fmla="*/ 128957 h 361971"/>
                <a:gd name="connsiteX59" fmla="*/ 293298 w 362309"/>
                <a:gd name="connsiteY59" fmla="*/ 135341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218536" y="252167"/>
                  </a:moveTo>
                  <a:cubicBezTo>
                    <a:pt x="216619" y="255359"/>
                    <a:pt x="212785" y="256636"/>
                    <a:pt x="210229" y="254721"/>
                  </a:cubicBezTo>
                  <a:cubicBezTo>
                    <a:pt x="203200" y="252167"/>
                    <a:pt x="196171" y="250252"/>
                    <a:pt x="188503" y="250252"/>
                  </a:cubicBezTo>
                  <a:cubicBezTo>
                    <a:pt x="182113" y="250252"/>
                    <a:pt x="175723" y="248975"/>
                    <a:pt x="169972" y="247060"/>
                  </a:cubicBezTo>
                  <a:cubicBezTo>
                    <a:pt x="160387" y="241953"/>
                    <a:pt x="155914" y="227908"/>
                    <a:pt x="155275" y="223439"/>
                  </a:cubicBezTo>
                  <a:cubicBezTo>
                    <a:pt x="154636" y="218971"/>
                    <a:pt x="152719" y="208756"/>
                    <a:pt x="156553" y="203649"/>
                  </a:cubicBezTo>
                  <a:cubicBezTo>
                    <a:pt x="162943" y="194073"/>
                    <a:pt x="168055" y="183220"/>
                    <a:pt x="171250" y="171729"/>
                  </a:cubicBezTo>
                  <a:cubicBezTo>
                    <a:pt x="175723" y="152577"/>
                    <a:pt x="174445" y="138533"/>
                    <a:pt x="167416" y="129595"/>
                  </a:cubicBezTo>
                  <a:cubicBezTo>
                    <a:pt x="161026" y="122573"/>
                    <a:pt x="151441" y="118742"/>
                    <a:pt x="141856" y="119381"/>
                  </a:cubicBezTo>
                  <a:lnTo>
                    <a:pt x="141217" y="119381"/>
                  </a:lnTo>
                  <a:cubicBezTo>
                    <a:pt x="131633" y="119381"/>
                    <a:pt x="122048" y="122573"/>
                    <a:pt x="115658" y="129595"/>
                  </a:cubicBezTo>
                  <a:cubicBezTo>
                    <a:pt x="108629" y="138533"/>
                    <a:pt x="107351" y="152577"/>
                    <a:pt x="111824" y="171729"/>
                  </a:cubicBezTo>
                  <a:cubicBezTo>
                    <a:pt x="115019" y="183220"/>
                    <a:pt x="119492" y="194711"/>
                    <a:pt x="126521" y="204926"/>
                  </a:cubicBezTo>
                  <a:cubicBezTo>
                    <a:pt x="130354" y="210033"/>
                    <a:pt x="128438" y="219609"/>
                    <a:pt x="127799" y="224716"/>
                  </a:cubicBezTo>
                  <a:cubicBezTo>
                    <a:pt x="127160" y="229823"/>
                    <a:pt x="122686" y="243230"/>
                    <a:pt x="113102" y="247699"/>
                  </a:cubicBezTo>
                  <a:cubicBezTo>
                    <a:pt x="107351" y="250252"/>
                    <a:pt x="100961" y="250891"/>
                    <a:pt x="94571" y="250891"/>
                  </a:cubicBezTo>
                  <a:cubicBezTo>
                    <a:pt x="86903" y="250891"/>
                    <a:pt x="79874" y="252167"/>
                    <a:pt x="72845" y="255359"/>
                  </a:cubicBezTo>
                  <a:cubicBezTo>
                    <a:pt x="69650" y="256636"/>
                    <a:pt x="65816" y="255359"/>
                    <a:pt x="64538" y="252167"/>
                  </a:cubicBezTo>
                  <a:cubicBezTo>
                    <a:pt x="63260" y="248975"/>
                    <a:pt x="64538" y="245783"/>
                    <a:pt x="67094" y="243868"/>
                  </a:cubicBezTo>
                  <a:cubicBezTo>
                    <a:pt x="75401" y="240038"/>
                    <a:pt x="84347" y="238123"/>
                    <a:pt x="93932" y="238123"/>
                  </a:cubicBezTo>
                  <a:cubicBezTo>
                    <a:pt x="98405" y="238123"/>
                    <a:pt x="103517" y="237484"/>
                    <a:pt x="107990" y="235569"/>
                  </a:cubicBezTo>
                  <a:cubicBezTo>
                    <a:pt x="113741" y="232377"/>
                    <a:pt x="118214" y="215140"/>
                    <a:pt x="116936" y="211310"/>
                  </a:cubicBezTo>
                  <a:cubicBezTo>
                    <a:pt x="109268" y="199819"/>
                    <a:pt x="104156" y="187689"/>
                    <a:pt x="100961" y="174283"/>
                  </a:cubicBezTo>
                  <a:cubicBezTo>
                    <a:pt x="95210" y="151300"/>
                    <a:pt x="97766" y="132787"/>
                    <a:pt x="107351" y="121296"/>
                  </a:cubicBezTo>
                  <a:cubicBezTo>
                    <a:pt x="127160" y="101505"/>
                    <a:pt x="158470" y="101505"/>
                    <a:pt x="178279" y="121296"/>
                  </a:cubicBezTo>
                  <a:cubicBezTo>
                    <a:pt x="178279" y="121296"/>
                    <a:pt x="178279" y="121296"/>
                    <a:pt x="178279" y="121296"/>
                  </a:cubicBezTo>
                  <a:cubicBezTo>
                    <a:pt x="188503" y="133425"/>
                    <a:pt x="190420" y="151300"/>
                    <a:pt x="184669" y="174283"/>
                  </a:cubicBezTo>
                  <a:cubicBezTo>
                    <a:pt x="181474" y="187051"/>
                    <a:pt x="175723" y="199819"/>
                    <a:pt x="168055" y="210671"/>
                  </a:cubicBezTo>
                  <a:cubicBezTo>
                    <a:pt x="166777" y="213863"/>
                    <a:pt x="171250" y="232377"/>
                    <a:pt x="177001" y="234931"/>
                  </a:cubicBezTo>
                  <a:cubicBezTo>
                    <a:pt x="181474" y="236207"/>
                    <a:pt x="185947" y="236846"/>
                    <a:pt x="191059" y="237484"/>
                  </a:cubicBezTo>
                  <a:cubicBezTo>
                    <a:pt x="200005" y="237484"/>
                    <a:pt x="208951" y="239399"/>
                    <a:pt x="217258" y="243230"/>
                  </a:cubicBezTo>
                  <a:cubicBezTo>
                    <a:pt x="218536" y="245145"/>
                    <a:pt x="220453" y="248975"/>
                    <a:pt x="218536" y="252167"/>
                  </a:cubicBezTo>
                  <a:lnTo>
                    <a:pt x="218536" y="252167"/>
                  </a:lnTo>
                  <a:close/>
                  <a:moveTo>
                    <a:pt x="293298" y="199180"/>
                  </a:moveTo>
                  <a:lnTo>
                    <a:pt x="212785" y="199180"/>
                  </a:lnTo>
                  <a:cubicBezTo>
                    <a:pt x="208951" y="199180"/>
                    <a:pt x="206395" y="196627"/>
                    <a:pt x="206395" y="192796"/>
                  </a:cubicBezTo>
                  <a:cubicBezTo>
                    <a:pt x="206395" y="188966"/>
                    <a:pt x="208951" y="186412"/>
                    <a:pt x="212785" y="186412"/>
                  </a:cubicBezTo>
                  <a:lnTo>
                    <a:pt x="293298" y="186412"/>
                  </a:lnTo>
                  <a:cubicBezTo>
                    <a:pt x="297132" y="186412"/>
                    <a:pt x="299688" y="188966"/>
                    <a:pt x="299688" y="192796"/>
                  </a:cubicBezTo>
                  <a:cubicBezTo>
                    <a:pt x="299688" y="196627"/>
                    <a:pt x="297132" y="199180"/>
                    <a:pt x="293298" y="199180"/>
                  </a:cubicBezTo>
                  <a:close/>
                  <a:moveTo>
                    <a:pt x="293298" y="167260"/>
                  </a:moveTo>
                  <a:lnTo>
                    <a:pt x="212785" y="167260"/>
                  </a:lnTo>
                  <a:cubicBezTo>
                    <a:pt x="208951" y="167260"/>
                    <a:pt x="206395" y="164707"/>
                    <a:pt x="206395" y="160876"/>
                  </a:cubicBezTo>
                  <a:cubicBezTo>
                    <a:pt x="206395" y="157046"/>
                    <a:pt x="208951" y="154492"/>
                    <a:pt x="212785" y="154492"/>
                  </a:cubicBezTo>
                  <a:lnTo>
                    <a:pt x="293298" y="154492"/>
                  </a:lnTo>
                  <a:cubicBezTo>
                    <a:pt x="297132" y="154492"/>
                    <a:pt x="299688" y="157046"/>
                    <a:pt x="299688" y="160876"/>
                  </a:cubicBezTo>
                  <a:cubicBezTo>
                    <a:pt x="299688" y="164707"/>
                    <a:pt x="297132" y="167260"/>
                    <a:pt x="293298" y="167260"/>
                  </a:cubicBezTo>
                  <a:close/>
                  <a:moveTo>
                    <a:pt x="293298" y="135341"/>
                  </a:moveTo>
                  <a:lnTo>
                    <a:pt x="212785" y="135341"/>
                  </a:lnTo>
                  <a:cubicBezTo>
                    <a:pt x="208951" y="135341"/>
                    <a:pt x="206395" y="132787"/>
                    <a:pt x="206395" y="128957"/>
                  </a:cubicBezTo>
                  <a:cubicBezTo>
                    <a:pt x="206395" y="125126"/>
                    <a:pt x="208951" y="122573"/>
                    <a:pt x="212785" y="122573"/>
                  </a:cubicBezTo>
                  <a:lnTo>
                    <a:pt x="293298" y="122573"/>
                  </a:lnTo>
                  <a:cubicBezTo>
                    <a:pt x="297132" y="122573"/>
                    <a:pt x="299688" y="125126"/>
                    <a:pt x="299688" y="128957"/>
                  </a:cubicBezTo>
                  <a:cubicBezTo>
                    <a:pt x="299688" y="132787"/>
                    <a:pt x="297132" y="135341"/>
                    <a:pt x="293298" y="135341"/>
                  </a:cubicBezTo>
                  <a:close/>
                </a:path>
              </a:pathLst>
            </a:custGeom>
            <a:solidFill>
              <a:schemeClr val="accent1"/>
            </a:solidFill>
            <a:ln w="6390" cap="flat">
              <a:noFill/>
              <a:prstDash val="solid"/>
              <a:miter/>
            </a:ln>
          </p:spPr>
          <p:txBody>
            <a:bodyPr rtlCol="0" anchor="ctr"/>
            <a:lstStyle/>
            <a:p>
              <a:endParaRPr lang="en-US"/>
            </a:p>
          </p:txBody>
        </p:sp>
        <p:grpSp>
          <p:nvGrpSpPr>
            <p:cNvPr id="256" name="Graphic 4">
              <a:extLst>
                <a:ext uri="{FF2B5EF4-FFF2-40B4-BE49-F238E27FC236}">
                  <a16:creationId xmlns:a16="http://schemas.microsoft.com/office/drawing/2014/main" id="{3339B3F2-3D1E-5FBE-4872-98DF1CC93289}"/>
                </a:ext>
              </a:extLst>
            </p:cNvPr>
            <p:cNvGrpSpPr/>
            <p:nvPr/>
          </p:nvGrpSpPr>
          <p:grpSpPr>
            <a:xfrm>
              <a:off x="8714963" y="3435770"/>
              <a:ext cx="182880" cy="182880"/>
              <a:chOff x="1952125" y="2371173"/>
              <a:chExt cx="362313" cy="361971"/>
            </a:xfrm>
            <a:solidFill>
              <a:schemeClr val="accent1"/>
            </a:solidFill>
          </p:grpSpPr>
          <p:sp>
            <p:nvSpPr>
              <p:cNvPr id="261" name="Graphic 4">
                <a:extLst>
                  <a:ext uri="{FF2B5EF4-FFF2-40B4-BE49-F238E27FC236}">
                    <a16:creationId xmlns:a16="http://schemas.microsoft.com/office/drawing/2014/main" id="{5754373C-DC51-88F5-9775-18E1E58C6D36}"/>
                  </a:ext>
                </a:extLst>
              </p:cNvPr>
              <p:cNvSpPr/>
              <p:nvPr/>
            </p:nvSpPr>
            <p:spPr>
              <a:xfrm>
                <a:off x="2067783" y="2486085"/>
                <a:ext cx="132271" cy="131510"/>
              </a:xfrm>
              <a:custGeom>
                <a:avLst/>
                <a:gdLst>
                  <a:gd name="connsiteX0" fmla="*/ 132272 w 132271"/>
                  <a:gd name="connsiteY0" fmla="*/ 0 h 131510"/>
                  <a:gd name="connsiteX1" fmla="*/ 0 w 132271"/>
                  <a:gd name="connsiteY1" fmla="*/ 0 h 131510"/>
                  <a:gd name="connsiteX2" fmla="*/ 0 w 132271"/>
                  <a:gd name="connsiteY2" fmla="*/ 131510 h 131510"/>
                  <a:gd name="connsiteX3" fmla="*/ 132272 w 132271"/>
                  <a:gd name="connsiteY3" fmla="*/ 131510 h 131510"/>
                  <a:gd name="connsiteX4" fmla="*/ 132272 w 132271"/>
                  <a:gd name="connsiteY4" fmla="*/ 0 h 131510"/>
                  <a:gd name="connsiteX5" fmla="*/ 108629 w 132271"/>
                  <a:gd name="connsiteY5" fmla="*/ 102144 h 131510"/>
                  <a:gd name="connsiteX6" fmla="*/ 102239 w 132271"/>
                  <a:gd name="connsiteY6" fmla="*/ 108528 h 131510"/>
                  <a:gd name="connsiteX7" fmla="*/ 30033 w 132271"/>
                  <a:gd name="connsiteY7" fmla="*/ 108528 h 131510"/>
                  <a:gd name="connsiteX8" fmla="*/ 23643 w 132271"/>
                  <a:gd name="connsiteY8" fmla="*/ 102144 h 131510"/>
                  <a:gd name="connsiteX9" fmla="*/ 23643 w 132271"/>
                  <a:gd name="connsiteY9" fmla="*/ 30005 h 131510"/>
                  <a:gd name="connsiteX10" fmla="*/ 30033 w 132271"/>
                  <a:gd name="connsiteY10" fmla="*/ 23621 h 131510"/>
                  <a:gd name="connsiteX11" fmla="*/ 102239 w 132271"/>
                  <a:gd name="connsiteY11" fmla="*/ 23621 h 131510"/>
                  <a:gd name="connsiteX12" fmla="*/ 108629 w 132271"/>
                  <a:gd name="connsiteY12" fmla="*/ 30005 h 131510"/>
                  <a:gd name="connsiteX13" fmla="*/ 108629 w 132271"/>
                  <a:gd name="connsiteY13" fmla="*/ 102144 h 13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271" h="131510">
                    <a:moveTo>
                      <a:pt x="132272" y="0"/>
                    </a:moveTo>
                    <a:lnTo>
                      <a:pt x="0" y="0"/>
                    </a:lnTo>
                    <a:lnTo>
                      <a:pt x="0" y="131510"/>
                    </a:lnTo>
                    <a:lnTo>
                      <a:pt x="132272" y="131510"/>
                    </a:lnTo>
                    <a:lnTo>
                      <a:pt x="132272" y="0"/>
                    </a:lnTo>
                    <a:close/>
                    <a:moveTo>
                      <a:pt x="108629" y="102144"/>
                    </a:moveTo>
                    <a:cubicBezTo>
                      <a:pt x="108629" y="105974"/>
                      <a:pt x="106073" y="108528"/>
                      <a:pt x="102239" y="108528"/>
                    </a:cubicBezTo>
                    <a:lnTo>
                      <a:pt x="30033" y="108528"/>
                    </a:lnTo>
                    <a:cubicBezTo>
                      <a:pt x="26199" y="108528"/>
                      <a:pt x="23643" y="105974"/>
                      <a:pt x="23643" y="102144"/>
                    </a:cubicBezTo>
                    <a:lnTo>
                      <a:pt x="23643" y="30005"/>
                    </a:lnTo>
                    <a:cubicBezTo>
                      <a:pt x="23643" y="26174"/>
                      <a:pt x="26199" y="23621"/>
                      <a:pt x="30033" y="23621"/>
                    </a:cubicBezTo>
                    <a:lnTo>
                      <a:pt x="102239" y="23621"/>
                    </a:lnTo>
                    <a:cubicBezTo>
                      <a:pt x="106073" y="23621"/>
                      <a:pt x="108629" y="26174"/>
                      <a:pt x="108629" y="30005"/>
                    </a:cubicBezTo>
                    <a:lnTo>
                      <a:pt x="108629" y="102144"/>
                    </a:lnTo>
                    <a:close/>
                  </a:path>
                </a:pathLst>
              </a:custGeom>
              <a:grpFill/>
              <a:ln w="6390" cap="flat">
                <a:noFill/>
                <a:prstDash val="solid"/>
                <a:miter/>
              </a:ln>
            </p:spPr>
            <p:txBody>
              <a:bodyPr rtlCol="0" anchor="ctr"/>
              <a:lstStyle/>
              <a:p>
                <a:endParaRPr lang="en-US"/>
              </a:p>
            </p:txBody>
          </p:sp>
          <p:sp>
            <p:nvSpPr>
              <p:cNvPr id="262" name="Graphic 4">
                <a:extLst>
                  <a:ext uri="{FF2B5EF4-FFF2-40B4-BE49-F238E27FC236}">
                    <a16:creationId xmlns:a16="http://schemas.microsoft.com/office/drawing/2014/main" id="{A3560F77-938E-2926-0A58-23AB90951A24}"/>
                  </a:ext>
                </a:extLst>
              </p:cNvPr>
              <p:cNvSpPr/>
              <p:nvPr/>
            </p:nvSpPr>
            <p:spPr>
              <a:xfrm>
                <a:off x="2104206" y="2522474"/>
                <a:ext cx="59426" cy="59371"/>
              </a:xfrm>
              <a:custGeom>
                <a:avLst/>
                <a:gdLst>
                  <a:gd name="connsiteX0" fmla="*/ 0 w 59426"/>
                  <a:gd name="connsiteY0" fmla="*/ 0 h 59371"/>
                  <a:gd name="connsiteX1" fmla="*/ 59426 w 59426"/>
                  <a:gd name="connsiteY1" fmla="*/ 0 h 59371"/>
                  <a:gd name="connsiteX2" fmla="*/ 59426 w 59426"/>
                  <a:gd name="connsiteY2" fmla="*/ 59371 h 59371"/>
                  <a:gd name="connsiteX3" fmla="*/ 0 w 59426"/>
                  <a:gd name="connsiteY3" fmla="*/ 59371 h 59371"/>
                </a:gdLst>
                <a:ahLst/>
                <a:cxnLst>
                  <a:cxn ang="0">
                    <a:pos x="connsiteX0" y="connsiteY0"/>
                  </a:cxn>
                  <a:cxn ang="0">
                    <a:pos x="connsiteX1" y="connsiteY1"/>
                  </a:cxn>
                  <a:cxn ang="0">
                    <a:pos x="connsiteX2" y="connsiteY2"/>
                  </a:cxn>
                  <a:cxn ang="0">
                    <a:pos x="connsiteX3" y="connsiteY3"/>
                  </a:cxn>
                </a:cxnLst>
                <a:rect l="l" t="t" r="r" b="b"/>
                <a:pathLst>
                  <a:path w="59426" h="59371">
                    <a:moveTo>
                      <a:pt x="0" y="0"/>
                    </a:moveTo>
                    <a:lnTo>
                      <a:pt x="59426" y="0"/>
                    </a:lnTo>
                    <a:lnTo>
                      <a:pt x="59426" y="59371"/>
                    </a:lnTo>
                    <a:lnTo>
                      <a:pt x="0" y="59371"/>
                    </a:lnTo>
                    <a:close/>
                  </a:path>
                </a:pathLst>
              </a:custGeom>
              <a:grpFill/>
              <a:ln w="6390" cap="flat">
                <a:noFill/>
                <a:prstDash val="solid"/>
                <a:miter/>
              </a:ln>
            </p:spPr>
            <p:txBody>
              <a:bodyPr rtlCol="0" anchor="ctr"/>
              <a:lstStyle/>
              <a:p>
                <a:endParaRPr lang="en-US"/>
              </a:p>
            </p:txBody>
          </p:sp>
          <p:sp>
            <p:nvSpPr>
              <p:cNvPr id="263" name="Graphic 4">
                <a:extLst>
                  <a:ext uri="{FF2B5EF4-FFF2-40B4-BE49-F238E27FC236}">
                    <a16:creationId xmlns:a16="http://schemas.microsoft.com/office/drawing/2014/main" id="{82801C59-A6F9-05CB-9C00-1F6D47AF72ED}"/>
                  </a:ext>
                </a:extLst>
              </p:cNvPr>
              <p:cNvSpPr/>
              <p:nvPr/>
            </p:nvSpPr>
            <p:spPr>
              <a:xfrm>
                <a:off x="1952125" y="237117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83074 w 362313"/>
                  <a:gd name="connsiteY6" fmla="*/ 174283 h 361971"/>
                  <a:gd name="connsiteX7" fmla="*/ 289464 w 362313"/>
                  <a:gd name="connsiteY7" fmla="*/ 180667 h 361971"/>
                  <a:gd name="connsiteX8" fmla="*/ 283074 w 362313"/>
                  <a:gd name="connsiteY8" fmla="*/ 187051 h 361971"/>
                  <a:gd name="connsiteX9" fmla="*/ 260709 w 362313"/>
                  <a:gd name="connsiteY9" fmla="*/ 187051 h 361971"/>
                  <a:gd name="connsiteX10" fmla="*/ 260709 w 362313"/>
                  <a:gd name="connsiteY10" fmla="*/ 203011 h 361971"/>
                  <a:gd name="connsiteX11" fmla="*/ 283074 w 362313"/>
                  <a:gd name="connsiteY11" fmla="*/ 203011 h 361971"/>
                  <a:gd name="connsiteX12" fmla="*/ 289464 w 362313"/>
                  <a:gd name="connsiteY12" fmla="*/ 209395 h 361971"/>
                  <a:gd name="connsiteX13" fmla="*/ 283074 w 362313"/>
                  <a:gd name="connsiteY13" fmla="*/ 215779 h 361971"/>
                  <a:gd name="connsiteX14" fmla="*/ 260709 w 362313"/>
                  <a:gd name="connsiteY14" fmla="*/ 215779 h 361971"/>
                  <a:gd name="connsiteX15" fmla="*/ 260709 w 362313"/>
                  <a:gd name="connsiteY15" fmla="*/ 252806 h 361971"/>
                  <a:gd name="connsiteX16" fmla="*/ 254319 w 362313"/>
                  <a:gd name="connsiteY16" fmla="*/ 259190 h 361971"/>
                  <a:gd name="connsiteX17" fmla="*/ 217258 w 362313"/>
                  <a:gd name="connsiteY17" fmla="*/ 259190 h 361971"/>
                  <a:gd name="connsiteX18" fmla="*/ 217258 w 362313"/>
                  <a:gd name="connsiteY18" fmla="*/ 281534 h 361971"/>
                  <a:gd name="connsiteX19" fmla="*/ 210868 w 362313"/>
                  <a:gd name="connsiteY19" fmla="*/ 287918 h 361971"/>
                  <a:gd name="connsiteX20" fmla="*/ 204478 w 362313"/>
                  <a:gd name="connsiteY20" fmla="*/ 281534 h 361971"/>
                  <a:gd name="connsiteX21" fmla="*/ 204478 w 362313"/>
                  <a:gd name="connsiteY21" fmla="*/ 259190 h 361971"/>
                  <a:gd name="connsiteX22" fmla="*/ 188503 w 362313"/>
                  <a:gd name="connsiteY22" fmla="*/ 259190 h 361971"/>
                  <a:gd name="connsiteX23" fmla="*/ 188503 w 362313"/>
                  <a:gd name="connsiteY23" fmla="*/ 281534 h 361971"/>
                  <a:gd name="connsiteX24" fmla="*/ 182113 w 362313"/>
                  <a:gd name="connsiteY24" fmla="*/ 287918 h 361971"/>
                  <a:gd name="connsiteX25" fmla="*/ 175723 w 362313"/>
                  <a:gd name="connsiteY25" fmla="*/ 281534 h 361971"/>
                  <a:gd name="connsiteX26" fmla="*/ 175723 w 362313"/>
                  <a:gd name="connsiteY26" fmla="*/ 259190 h 361971"/>
                  <a:gd name="connsiteX27" fmla="*/ 159748 w 362313"/>
                  <a:gd name="connsiteY27" fmla="*/ 259190 h 361971"/>
                  <a:gd name="connsiteX28" fmla="*/ 159748 w 362313"/>
                  <a:gd name="connsiteY28" fmla="*/ 281534 h 361971"/>
                  <a:gd name="connsiteX29" fmla="*/ 153358 w 362313"/>
                  <a:gd name="connsiteY29" fmla="*/ 287918 h 361971"/>
                  <a:gd name="connsiteX30" fmla="*/ 146969 w 362313"/>
                  <a:gd name="connsiteY30" fmla="*/ 281534 h 361971"/>
                  <a:gd name="connsiteX31" fmla="*/ 146969 w 362313"/>
                  <a:gd name="connsiteY31" fmla="*/ 259190 h 361971"/>
                  <a:gd name="connsiteX32" fmla="*/ 109907 w 362313"/>
                  <a:gd name="connsiteY32" fmla="*/ 259190 h 361971"/>
                  <a:gd name="connsiteX33" fmla="*/ 103517 w 362313"/>
                  <a:gd name="connsiteY33" fmla="*/ 252806 h 361971"/>
                  <a:gd name="connsiteX34" fmla="*/ 103517 w 362313"/>
                  <a:gd name="connsiteY34" fmla="*/ 215779 h 361971"/>
                  <a:gd name="connsiteX35" fmla="*/ 81152 w 362313"/>
                  <a:gd name="connsiteY35" fmla="*/ 215779 h 361971"/>
                  <a:gd name="connsiteX36" fmla="*/ 74762 w 362313"/>
                  <a:gd name="connsiteY36" fmla="*/ 209395 h 361971"/>
                  <a:gd name="connsiteX37" fmla="*/ 81152 w 362313"/>
                  <a:gd name="connsiteY37" fmla="*/ 203011 h 361971"/>
                  <a:gd name="connsiteX38" fmla="*/ 103517 w 362313"/>
                  <a:gd name="connsiteY38" fmla="*/ 203011 h 361971"/>
                  <a:gd name="connsiteX39" fmla="*/ 103517 w 362313"/>
                  <a:gd name="connsiteY39" fmla="*/ 187051 h 361971"/>
                  <a:gd name="connsiteX40" fmla="*/ 81152 w 362313"/>
                  <a:gd name="connsiteY40" fmla="*/ 187051 h 361971"/>
                  <a:gd name="connsiteX41" fmla="*/ 74762 w 362313"/>
                  <a:gd name="connsiteY41" fmla="*/ 180667 h 361971"/>
                  <a:gd name="connsiteX42" fmla="*/ 81152 w 362313"/>
                  <a:gd name="connsiteY42" fmla="*/ 174283 h 361971"/>
                  <a:gd name="connsiteX43" fmla="*/ 103517 w 362313"/>
                  <a:gd name="connsiteY43" fmla="*/ 174283 h 361971"/>
                  <a:gd name="connsiteX44" fmla="*/ 103517 w 362313"/>
                  <a:gd name="connsiteY44" fmla="*/ 158323 h 361971"/>
                  <a:gd name="connsiteX45" fmla="*/ 81152 w 362313"/>
                  <a:gd name="connsiteY45" fmla="*/ 158323 h 361971"/>
                  <a:gd name="connsiteX46" fmla="*/ 74762 w 362313"/>
                  <a:gd name="connsiteY46" fmla="*/ 151939 h 361971"/>
                  <a:gd name="connsiteX47" fmla="*/ 81152 w 362313"/>
                  <a:gd name="connsiteY47" fmla="*/ 145555 h 361971"/>
                  <a:gd name="connsiteX48" fmla="*/ 103517 w 362313"/>
                  <a:gd name="connsiteY48" fmla="*/ 145555 h 361971"/>
                  <a:gd name="connsiteX49" fmla="*/ 103517 w 362313"/>
                  <a:gd name="connsiteY49" fmla="*/ 108528 h 361971"/>
                  <a:gd name="connsiteX50" fmla="*/ 109907 w 362313"/>
                  <a:gd name="connsiteY50" fmla="*/ 102144 h 361971"/>
                  <a:gd name="connsiteX51" fmla="*/ 146969 w 362313"/>
                  <a:gd name="connsiteY51" fmla="*/ 102144 h 361971"/>
                  <a:gd name="connsiteX52" fmla="*/ 146969 w 362313"/>
                  <a:gd name="connsiteY52" fmla="*/ 79800 h 361971"/>
                  <a:gd name="connsiteX53" fmla="*/ 153358 w 362313"/>
                  <a:gd name="connsiteY53" fmla="*/ 73416 h 361971"/>
                  <a:gd name="connsiteX54" fmla="*/ 159748 w 362313"/>
                  <a:gd name="connsiteY54" fmla="*/ 79800 h 361971"/>
                  <a:gd name="connsiteX55" fmla="*/ 159748 w 362313"/>
                  <a:gd name="connsiteY55" fmla="*/ 102144 h 361971"/>
                  <a:gd name="connsiteX56" fmla="*/ 175723 w 362313"/>
                  <a:gd name="connsiteY56" fmla="*/ 102144 h 361971"/>
                  <a:gd name="connsiteX57" fmla="*/ 175723 w 362313"/>
                  <a:gd name="connsiteY57" fmla="*/ 79800 h 361971"/>
                  <a:gd name="connsiteX58" fmla="*/ 182113 w 362313"/>
                  <a:gd name="connsiteY58" fmla="*/ 73416 h 361971"/>
                  <a:gd name="connsiteX59" fmla="*/ 188503 w 362313"/>
                  <a:gd name="connsiteY59" fmla="*/ 79800 h 361971"/>
                  <a:gd name="connsiteX60" fmla="*/ 188503 w 362313"/>
                  <a:gd name="connsiteY60" fmla="*/ 102144 h 361971"/>
                  <a:gd name="connsiteX61" fmla="*/ 204478 w 362313"/>
                  <a:gd name="connsiteY61" fmla="*/ 102144 h 361971"/>
                  <a:gd name="connsiteX62" fmla="*/ 204478 w 362313"/>
                  <a:gd name="connsiteY62" fmla="*/ 79800 h 361971"/>
                  <a:gd name="connsiteX63" fmla="*/ 210868 w 362313"/>
                  <a:gd name="connsiteY63" fmla="*/ 73416 h 361971"/>
                  <a:gd name="connsiteX64" fmla="*/ 217258 w 362313"/>
                  <a:gd name="connsiteY64" fmla="*/ 79800 h 361971"/>
                  <a:gd name="connsiteX65" fmla="*/ 217258 w 362313"/>
                  <a:gd name="connsiteY65" fmla="*/ 102144 h 361971"/>
                  <a:gd name="connsiteX66" fmla="*/ 254319 w 362313"/>
                  <a:gd name="connsiteY66" fmla="*/ 102144 h 361971"/>
                  <a:gd name="connsiteX67" fmla="*/ 260709 w 362313"/>
                  <a:gd name="connsiteY67" fmla="*/ 108528 h 361971"/>
                  <a:gd name="connsiteX68" fmla="*/ 260709 w 362313"/>
                  <a:gd name="connsiteY68" fmla="*/ 145555 h 361971"/>
                  <a:gd name="connsiteX69" fmla="*/ 283074 w 362313"/>
                  <a:gd name="connsiteY69" fmla="*/ 145555 h 361971"/>
                  <a:gd name="connsiteX70" fmla="*/ 289464 w 362313"/>
                  <a:gd name="connsiteY70" fmla="*/ 151939 h 361971"/>
                  <a:gd name="connsiteX71" fmla="*/ 283074 w 362313"/>
                  <a:gd name="connsiteY71" fmla="*/ 158323 h 361971"/>
                  <a:gd name="connsiteX72" fmla="*/ 260709 w 362313"/>
                  <a:gd name="connsiteY72" fmla="*/ 158323 h 361971"/>
                  <a:gd name="connsiteX73" fmla="*/ 260709 w 362313"/>
                  <a:gd name="connsiteY73" fmla="*/ 174283 h 361971"/>
                  <a:gd name="connsiteX74" fmla="*/ 283074 w 362313"/>
                  <a:gd name="connsiteY74" fmla="*/ 174283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close/>
                    <a:moveTo>
                      <a:pt x="283074" y="174283"/>
                    </a:moveTo>
                    <a:cubicBezTo>
                      <a:pt x="286908" y="174283"/>
                      <a:pt x="289464" y="176836"/>
                      <a:pt x="289464" y="180667"/>
                    </a:cubicBezTo>
                    <a:cubicBezTo>
                      <a:pt x="289464" y="184497"/>
                      <a:pt x="286908" y="187051"/>
                      <a:pt x="283074" y="187051"/>
                    </a:cubicBezTo>
                    <a:lnTo>
                      <a:pt x="260709" y="187051"/>
                    </a:lnTo>
                    <a:lnTo>
                      <a:pt x="260709" y="203011"/>
                    </a:lnTo>
                    <a:lnTo>
                      <a:pt x="283074" y="203011"/>
                    </a:lnTo>
                    <a:cubicBezTo>
                      <a:pt x="286908" y="203011"/>
                      <a:pt x="289464" y="205564"/>
                      <a:pt x="289464" y="209395"/>
                    </a:cubicBezTo>
                    <a:cubicBezTo>
                      <a:pt x="289464" y="213225"/>
                      <a:pt x="286908" y="215779"/>
                      <a:pt x="283074" y="215779"/>
                    </a:cubicBezTo>
                    <a:lnTo>
                      <a:pt x="260709" y="215779"/>
                    </a:lnTo>
                    <a:lnTo>
                      <a:pt x="260709" y="252806"/>
                    </a:lnTo>
                    <a:cubicBezTo>
                      <a:pt x="260709" y="256636"/>
                      <a:pt x="258153" y="259190"/>
                      <a:pt x="254319" y="259190"/>
                    </a:cubicBezTo>
                    <a:lnTo>
                      <a:pt x="217258" y="259190"/>
                    </a:lnTo>
                    <a:lnTo>
                      <a:pt x="217258" y="281534"/>
                    </a:lnTo>
                    <a:cubicBezTo>
                      <a:pt x="217258" y="285364"/>
                      <a:pt x="214702" y="287918"/>
                      <a:pt x="210868" y="287918"/>
                    </a:cubicBezTo>
                    <a:cubicBezTo>
                      <a:pt x="207034" y="287918"/>
                      <a:pt x="204478" y="285364"/>
                      <a:pt x="204478" y="281534"/>
                    </a:cubicBezTo>
                    <a:lnTo>
                      <a:pt x="204478" y="259190"/>
                    </a:lnTo>
                    <a:lnTo>
                      <a:pt x="188503" y="259190"/>
                    </a:lnTo>
                    <a:lnTo>
                      <a:pt x="188503" y="281534"/>
                    </a:lnTo>
                    <a:cubicBezTo>
                      <a:pt x="188503" y="285364"/>
                      <a:pt x="185947" y="287918"/>
                      <a:pt x="182113" y="287918"/>
                    </a:cubicBezTo>
                    <a:cubicBezTo>
                      <a:pt x="178279" y="287918"/>
                      <a:pt x="175723" y="285364"/>
                      <a:pt x="175723" y="281534"/>
                    </a:cubicBezTo>
                    <a:lnTo>
                      <a:pt x="175723" y="259190"/>
                    </a:lnTo>
                    <a:lnTo>
                      <a:pt x="159748" y="259190"/>
                    </a:lnTo>
                    <a:lnTo>
                      <a:pt x="159748" y="281534"/>
                    </a:lnTo>
                    <a:cubicBezTo>
                      <a:pt x="159748" y="285364"/>
                      <a:pt x="157192" y="287918"/>
                      <a:pt x="153358" y="287918"/>
                    </a:cubicBezTo>
                    <a:cubicBezTo>
                      <a:pt x="149524" y="287918"/>
                      <a:pt x="146969" y="285364"/>
                      <a:pt x="146969" y="281534"/>
                    </a:cubicBezTo>
                    <a:lnTo>
                      <a:pt x="146969" y="259190"/>
                    </a:lnTo>
                    <a:lnTo>
                      <a:pt x="109907" y="259190"/>
                    </a:lnTo>
                    <a:cubicBezTo>
                      <a:pt x="106073" y="259190"/>
                      <a:pt x="103517" y="256636"/>
                      <a:pt x="103517" y="252806"/>
                    </a:cubicBezTo>
                    <a:lnTo>
                      <a:pt x="103517" y="215779"/>
                    </a:lnTo>
                    <a:lnTo>
                      <a:pt x="81152" y="215779"/>
                    </a:lnTo>
                    <a:cubicBezTo>
                      <a:pt x="77318" y="215779"/>
                      <a:pt x="74762" y="213225"/>
                      <a:pt x="74762" y="209395"/>
                    </a:cubicBezTo>
                    <a:cubicBezTo>
                      <a:pt x="74762" y="205564"/>
                      <a:pt x="77318" y="203011"/>
                      <a:pt x="81152" y="203011"/>
                    </a:cubicBezTo>
                    <a:lnTo>
                      <a:pt x="103517" y="203011"/>
                    </a:lnTo>
                    <a:lnTo>
                      <a:pt x="103517" y="187051"/>
                    </a:lnTo>
                    <a:lnTo>
                      <a:pt x="81152" y="187051"/>
                    </a:lnTo>
                    <a:cubicBezTo>
                      <a:pt x="77318" y="187051"/>
                      <a:pt x="74762" y="184497"/>
                      <a:pt x="74762" y="180667"/>
                    </a:cubicBezTo>
                    <a:cubicBezTo>
                      <a:pt x="74762" y="176836"/>
                      <a:pt x="77318" y="174283"/>
                      <a:pt x="81152" y="174283"/>
                    </a:cubicBezTo>
                    <a:lnTo>
                      <a:pt x="103517" y="174283"/>
                    </a:lnTo>
                    <a:lnTo>
                      <a:pt x="103517" y="158323"/>
                    </a:lnTo>
                    <a:lnTo>
                      <a:pt x="81152" y="158323"/>
                    </a:lnTo>
                    <a:cubicBezTo>
                      <a:pt x="77318" y="158323"/>
                      <a:pt x="74762" y="155769"/>
                      <a:pt x="74762" y="151939"/>
                    </a:cubicBezTo>
                    <a:cubicBezTo>
                      <a:pt x="74762" y="148108"/>
                      <a:pt x="77318" y="145555"/>
                      <a:pt x="81152" y="145555"/>
                    </a:cubicBezTo>
                    <a:lnTo>
                      <a:pt x="103517" y="145555"/>
                    </a:lnTo>
                    <a:lnTo>
                      <a:pt x="103517" y="108528"/>
                    </a:lnTo>
                    <a:cubicBezTo>
                      <a:pt x="103517" y="104697"/>
                      <a:pt x="106073" y="102144"/>
                      <a:pt x="109907" y="102144"/>
                    </a:cubicBezTo>
                    <a:lnTo>
                      <a:pt x="146969" y="102144"/>
                    </a:lnTo>
                    <a:lnTo>
                      <a:pt x="146969" y="79800"/>
                    </a:lnTo>
                    <a:cubicBezTo>
                      <a:pt x="146969" y="75970"/>
                      <a:pt x="149524" y="73416"/>
                      <a:pt x="153358" y="73416"/>
                    </a:cubicBezTo>
                    <a:cubicBezTo>
                      <a:pt x="157192" y="73416"/>
                      <a:pt x="159748" y="75970"/>
                      <a:pt x="159748" y="79800"/>
                    </a:cubicBezTo>
                    <a:lnTo>
                      <a:pt x="159748" y="102144"/>
                    </a:lnTo>
                    <a:lnTo>
                      <a:pt x="175723" y="102144"/>
                    </a:lnTo>
                    <a:lnTo>
                      <a:pt x="175723" y="79800"/>
                    </a:lnTo>
                    <a:cubicBezTo>
                      <a:pt x="175723" y="75970"/>
                      <a:pt x="178279" y="73416"/>
                      <a:pt x="182113" y="73416"/>
                    </a:cubicBezTo>
                    <a:cubicBezTo>
                      <a:pt x="185947" y="73416"/>
                      <a:pt x="188503" y="75970"/>
                      <a:pt x="188503" y="79800"/>
                    </a:cubicBezTo>
                    <a:lnTo>
                      <a:pt x="188503" y="102144"/>
                    </a:lnTo>
                    <a:lnTo>
                      <a:pt x="204478" y="102144"/>
                    </a:lnTo>
                    <a:lnTo>
                      <a:pt x="204478" y="79800"/>
                    </a:lnTo>
                    <a:cubicBezTo>
                      <a:pt x="204478" y="75970"/>
                      <a:pt x="207034" y="73416"/>
                      <a:pt x="210868" y="73416"/>
                    </a:cubicBezTo>
                    <a:cubicBezTo>
                      <a:pt x="214702" y="73416"/>
                      <a:pt x="217258" y="75970"/>
                      <a:pt x="217258" y="79800"/>
                    </a:cubicBezTo>
                    <a:lnTo>
                      <a:pt x="217258" y="102144"/>
                    </a:lnTo>
                    <a:lnTo>
                      <a:pt x="254319" y="102144"/>
                    </a:lnTo>
                    <a:cubicBezTo>
                      <a:pt x="258153" y="102144"/>
                      <a:pt x="260709" y="104697"/>
                      <a:pt x="260709" y="108528"/>
                    </a:cubicBezTo>
                    <a:lnTo>
                      <a:pt x="260709" y="145555"/>
                    </a:lnTo>
                    <a:lnTo>
                      <a:pt x="283074" y="145555"/>
                    </a:lnTo>
                    <a:cubicBezTo>
                      <a:pt x="286908" y="145555"/>
                      <a:pt x="289464" y="148108"/>
                      <a:pt x="289464" y="151939"/>
                    </a:cubicBezTo>
                    <a:cubicBezTo>
                      <a:pt x="289464" y="155769"/>
                      <a:pt x="286908" y="158323"/>
                      <a:pt x="283074" y="158323"/>
                    </a:cubicBezTo>
                    <a:lnTo>
                      <a:pt x="260709" y="158323"/>
                    </a:lnTo>
                    <a:lnTo>
                      <a:pt x="260709" y="174283"/>
                    </a:lnTo>
                    <a:lnTo>
                      <a:pt x="283074" y="174283"/>
                    </a:lnTo>
                    <a:close/>
                  </a:path>
                </a:pathLst>
              </a:custGeom>
              <a:grpFill/>
              <a:ln w="6390" cap="flat">
                <a:noFill/>
                <a:prstDash val="solid"/>
                <a:miter/>
              </a:ln>
            </p:spPr>
            <p:txBody>
              <a:bodyPr rtlCol="0" anchor="ctr"/>
              <a:lstStyle/>
              <a:p>
                <a:endParaRPr lang="en-US"/>
              </a:p>
            </p:txBody>
          </p:sp>
        </p:grpSp>
        <p:grpSp>
          <p:nvGrpSpPr>
            <p:cNvPr id="257" name="Graphic 4">
              <a:extLst>
                <a:ext uri="{FF2B5EF4-FFF2-40B4-BE49-F238E27FC236}">
                  <a16:creationId xmlns:a16="http://schemas.microsoft.com/office/drawing/2014/main" id="{5A240C54-35CF-CAB8-BB33-136A9E07B621}"/>
                </a:ext>
              </a:extLst>
            </p:cNvPr>
            <p:cNvGrpSpPr/>
            <p:nvPr/>
          </p:nvGrpSpPr>
          <p:grpSpPr>
            <a:xfrm>
              <a:off x="8714792" y="3707362"/>
              <a:ext cx="182880" cy="182880"/>
              <a:chOff x="8239823" y="918179"/>
              <a:chExt cx="361670" cy="361333"/>
            </a:xfrm>
            <a:solidFill>
              <a:schemeClr val="accent1"/>
            </a:solidFill>
          </p:grpSpPr>
          <p:sp>
            <p:nvSpPr>
              <p:cNvPr id="258" name="Graphic 4">
                <a:extLst>
                  <a:ext uri="{FF2B5EF4-FFF2-40B4-BE49-F238E27FC236}">
                    <a16:creationId xmlns:a16="http://schemas.microsoft.com/office/drawing/2014/main" id="{4325B87C-1AD9-AD87-44E3-3B4F246D0079}"/>
                  </a:ext>
                </a:extLst>
              </p:cNvPr>
              <p:cNvSpPr/>
              <p:nvPr/>
            </p:nvSpPr>
            <p:spPr>
              <a:xfrm>
                <a:off x="8427049" y="1102037"/>
                <a:ext cx="33227" cy="78523"/>
              </a:xfrm>
              <a:custGeom>
                <a:avLst/>
                <a:gdLst>
                  <a:gd name="connsiteX0" fmla="*/ 0 w 33227"/>
                  <a:gd name="connsiteY0" fmla="*/ 0 h 78523"/>
                  <a:gd name="connsiteX1" fmla="*/ 0 w 33227"/>
                  <a:gd name="connsiteY1" fmla="*/ 78523 h 78523"/>
                  <a:gd name="connsiteX2" fmla="*/ 33227 w 33227"/>
                  <a:gd name="connsiteY2" fmla="*/ 38942 h 78523"/>
                  <a:gd name="connsiteX3" fmla="*/ 0 w 33227"/>
                  <a:gd name="connsiteY3" fmla="*/ 0 h 78523"/>
                </a:gdLst>
                <a:ahLst/>
                <a:cxnLst>
                  <a:cxn ang="0">
                    <a:pos x="connsiteX0" y="connsiteY0"/>
                  </a:cxn>
                  <a:cxn ang="0">
                    <a:pos x="connsiteX1" y="connsiteY1"/>
                  </a:cxn>
                  <a:cxn ang="0">
                    <a:pos x="connsiteX2" y="connsiteY2"/>
                  </a:cxn>
                  <a:cxn ang="0">
                    <a:pos x="connsiteX3" y="connsiteY3"/>
                  </a:cxn>
                </a:cxnLst>
                <a:rect l="l" t="t" r="r" b="b"/>
                <a:pathLst>
                  <a:path w="33227" h="78523">
                    <a:moveTo>
                      <a:pt x="0" y="0"/>
                    </a:moveTo>
                    <a:lnTo>
                      <a:pt x="0" y="78523"/>
                    </a:lnTo>
                    <a:cubicBezTo>
                      <a:pt x="19170" y="75331"/>
                      <a:pt x="33227" y="58733"/>
                      <a:pt x="33227" y="38942"/>
                    </a:cubicBezTo>
                    <a:cubicBezTo>
                      <a:pt x="33227" y="19152"/>
                      <a:pt x="19170" y="3192"/>
                      <a:pt x="0" y="0"/>
                    </a:cubicBezTo>
                    <a:close/>
                  </a:path>
                </a:pathLst>
              </a:custGeom>
              <a:grpFill/>
              <a:ln w="6390" cap="flat">
                <a:noFill/>
                <a:prstDash val="solid"/>
                <a:miter/>
              </a:ln>
            </p:spPr>
            <p:txBody>
              <a:bodyPr rtlCol="0" anchor="ctr"/>
              <a:lstStyle/>
              <a:p>
                <a:endParaRPr lang="en-US"/>
              </a:p>
            </p:txBody>
          </p:sp>
          <p:sp>
            <p:nvSpPr>
              <p:cNvPr id="259" name="Graphic 4">
                <a:extLst>
                  <a:ext uri="{FF2B5EF4-FFF2-40B4-BE49-F238E27FC236}">
                    <a16:creationId xmlns:a16="http://schemas.microsoft.com/office/drawing/2014/main" id="{AB55174C-05AD-5EBE-0FF9-A210295BABA2}"/>
                  </a:ext>
                </a:extLst>
              </p:cNvPr>
              <p:cNvSpPr/>
              <p:nvPr/>
            </p:nvSpPr>
            <p:spPr>
              <a:xfrm>
                <a:off x="8381041" y="1009470"/>
                <a:ext cx="33228" cy="79161"/>
              </a:xfrm>
              <a:custGeom>
                <a:avLst/>
                <a:gdLst>
                  <a:gd name="connsiteX0" fmla="*/ 33228 w 33228"/>
                  <a:gd name="connsiteY0" fmla="*/ 0 h 79161"/>
                  <a:gd name="connsiteX1" fmla="*/ 0 w 33228"/>
                  <a:gd name="connsiteY1" fmla="*/ 39581 h 79161"/>
                  <a:gd name="connsiteX2" fmla="*/ 33228 w 33228"/>
                  <a:gd name="connsiteY2" fmla="*/ 79161 h 79161"/>
                  <a:gd name="connsiteX3" fmla="*/ 33228 w 33228"/>
                  <a:gd name="connsiteY3" fmla="*/ 0 h 79161"/>
                </a:gdLst>
                <a:ahLst/>
                <a:cxnLst>
                  <a:cxn ang="0">
                    <a:pos x="connsiteX0" y="connsiteY0"/>
                  </a:cxn>
                  <a:cxn ang="0">
                    <a:pos x="connsiteX1" y="connsiteY1"/>
                  </a:cxn>
                  <a:cxn ang="0">
                    <a:pos x="connsiteX2" y="connsiteY2"/>
                  </a:cxn>
                  <a:cxn ang="0">
                    <a:pos x="connsiteX3" y="connsiteY3"/>
                  </a:cxn>
                </a:cxnLst>
                <a:rect l="l" t="t" r="r" b="b"/>
                <a:pathLst>
                  <a:path w="33228" h="79161">
                    <a:moveTo>
                      <a:pt x="33228" y="0"/>
                    </a:moveTo>
                    <a:cubicBezTo>
                      <a:pt x="14058" y="3192"/>
                      <a:pt x="0" y="19790"/>
                      <a:pt x="0" y="39581"/>
                    </a:cubicBezTo>
                    <a:cubicBezTo>
                      <a:pt x="0" y="59371"/>
                      <a:pt x="14697" y="75969"/>
                      <a:pt x="33228" y="79161"/>
                    </a:cubicBezTo>
                    <a:lnTo>
                      <a:pt x="33228" y="0"/>
                    </a:lnTo>
                    <a:close/>
                  </a:path>
                </a:pathLst>
              </a:custGeom>
              <a:grpFill/>
              <a:ln w="6390" cap="flat">
                <a:noFill/>
                <a:prstDash val="solid"/>
                <a:miter/>
              </a:ln>
            </p:spPr>
            <p:txBody>
              <a:bodyPr rtlCol="0" anchor="ctr"/>
              <a:lstStyle/>
              <a:p>
                <a:endParaRPr lang="en-US"/>
              </a:p>
            </p:txBody>
          </p:sp>
          <p:sp>
            <p:nvSpPr>
              <p:cNvPr id="260" name="Graphic 4">
                <a:extLst>
                  <a:ext uri="{FF2B5EF4-FFF2-40B4-BE49-F238E27FC236}">
                    <a16:creationId xmlns:a16="http://schemas.microsoft.com/office/drawing/2014/main" id="{F740480C-0658-0695-D585-4C8F984BF920}"/>
                  </a:ext>
                </a:extLst>
              </p:cNvPr>
              <p:cNvSpPr/>
              <p:nvPr/>
            </p:nvSpPr>
            <p:spPr>
              <a:xfrm>
                <a:off x="8239823" y="918179"/>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7225 w 361670"/>
                  <a:gd name="connsiteY5" fmla="*/ 275150 h 361333"/>
                  <a:gd name="connsiteX6" fmla="*/ 187225 w 361670"/>
                  <a:gd name="connsiteY6" fmla="*/ 292386 h 361333"/>
                  <a:gd name="connsiteX7" fmla="*/ 180836 w 361670"/>
                  <a:gd name="connsiteY7" fmla="*/ 298770 h 361333"/>
                  <a:gd name="connsiteX8" fmla="*/ 174446 w 361670"/>
                  <a:gd name="connsiteY8" fmla="*/ 292386 h 361333"/>
                  <a:gd name="connsiteX9" fmla="*/ 174446 w 361670"/>
                  <a:gd name="connsiteY9" fmla="*/ 275150 h 361333"/>
                  <a:gd name="connsiteX10" fmla="*/ 130994 w 361670"/>
                  <a:gd name="connsiteY10" fmla="*/ 240676 h 361333"/>
                  <a:gd name="connsiteX11" fmla="*/ 134828 w 361670"/>
                  <a:gd name="connsiteY11" fmla="*/ 232377 h 361333"/>
                  <a:gd name="connsiteX12" fmla="*/ 143135 w 361670"/>
                  <a:gd name="connsiteY12" fmla="*/ 236207 h 361333"/>
                  <a:gd name="connsiteX13" fmla="*/ 174446 w 361670"/>
                  <a:gd name="connsiteY13" fmla="*/ 262382 h 361333"/>
                  <a:gd name="connsiteX14" fmla="*/ 174446 w 361670"/>
                  <a:gd name="connsiteY14" fmla="*/ 182582 h 361333"/>
                  <a:gd name="connsiteX15" fmla="*/ 128438 w 361670"/>
                  <a:gd name="connsiteY15" fmla="*/ 130233 h 361333"/>
                  <a:gd name="connsiteX16" fmla="*/ 174446 w 361670"/>
                  <a:gd name="connsiteY16" fmla="*/ 77885 h 361333"/>
                  <a:gd name="connsiteX17" fmla="*/ 174446 w 361670"/>
                  <a:gd name="connsiteY17" fmla="*/ 68947 h 361333"/>
                  <a:gd name="connsiteX18" fmla="*/ 180836 w 361670"/>
                  <a:gd name="connsiteY18" fmla="*/ 62563 h 361333"/>
                  <a:gd name="connsiteX19" fmla="*/ 187225 w 361670"/>
                  <a:gd name="connsiteY19" fmla="*/ 68947 h 361333"/>
                  <a:gd name="connsiteX20" fmla="*/ 187225 w 361670"/>
                  <a:gd name="connsiteY20" fmla="*/ 78523 h 361333"/>
                  <a:gd name="connsiteX21" fmla="*/ 226204 w 361670"/>
                  <a:gd name="connsiteY21" fmla="*/ 104697 h 361333"/>
                  <a:gd name="connsiteX22" fmla="*/ 223648 w 361670"/>
                  <a:gd name="connsiteY22" fmla="*/ 113635 h 361333"/>
                  <a:gd name="connsiteX23" fmla="*/ 214702 w 361670"/>
                  <a:gd name="connsiteY23" fmla="*/ 111081 h 361333"/>
                  <a:gd name="connsiteX24" fmla="*/ 186586 w 361670"/>
                  <a:gd name="connsiteY24" fmla="*/ 91929 h 361333"/>
                  <a:gd name="connsiteX25" fmla="*/ 186586 w 361670"/>
                  <a:gd name="connsiteY25" fmla="*/ 171091 h 361333"/>
                  <a:gd name="connsiteX26" fmla="*/ 232594 w 361670"/>
                  <a:gd name="connsiteY26" fmla="*/ 223439 h 361333"/>
                  <a:gd name="connsiteX27" fmla="*/ 187225 w 361670"/>
                  <a:gd name="connsiteY27" fmla="*/ 27515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670" h="361333">
                    <a:moveTo>
                      <a:pt x="180836" y="0"/>
                    </a:moveTo>
                    <a:cubicBezTo>
                      <a:pt x="80513" y="0"/>
                      <a:pt x="0" y="81077"/>
                      <a:pt x="0" y="180667"/>
                    </a:cubicBezTo>
                    <a:cubicBezTo>
                      <a:pt x="0" y="280257"/>
                      <a:pt x="81152" y="361333"/>
                      <a:pt x="180836" y="361333"/>
                    </a:cubicBezTo>
                    <a:cubicBezTo>
                      <a:pt x="280518" y="361333"/>
                      <a:pt x="361670" y="280257"/>
                      <a:pt x="361670" y="180667"/>
                    </a:cubicBezTo>
                    <a:cubicBezTo>
                      <a:pt x="361670" y="81077"/>
                      <a:pt x="281157" y="0"/>
                      <a:pt x="180836" y="0"/>
                    </a:cubicBezTo>
                    <a:close/>
                    <a:moveTo>
                      <a:pt x="187225" y="275150"/>
                    </a:moveTo>
                    <a:lnTo>
                      <a:pt x="187225" y="292386"/>
                    </a:lnTo>
                    <a:cubicBezTo>
                      <a:pt x="187225" y="296217"/>
                      <a:pt x="184669" y="298770"/>
                      <a:pt x="180836" y="298770"/>
                    </a:cubicBezTo>
                    <a:cubicBezTo>
                      <a:pt x="177001" y="298770"/>
                      <a:pt x="174446" y="296217"/>
                      <a:pt x="174446" y="292386"/>
                    </a:cubicBezTo>
                    <a:lnTo>
                      <a:pt x="174446" y="275150"/>
                    </a:lnTo>
                    <a:cubicBezTo>
                      <a:pt x="154636" y="272596"/>
                      <a:pt x="138022" y="259828"/>
                      <a:pt x="130994" y="240676"/>
                    </a:cubicBezTo>
                    <a:cubicBezTo>
                      <a:pt x="129716" y="237484"/>
                      <a:pt x="131633" y="233654"/>
                      <a:pt x="134828" y="232377"/>
                    </a:cubicBezTo>
                    <a:cubicBezTo>
                      <a:pt x="138022" y="231100"/>
                      <a:pt x="141856" y="233015"/>
                      <a:pt x="143135" y="236207"/>
                    </a:cubicBezTo>
                    <a:cubicBezTo>
                      <a:pt x="148246" y="250252"/>
                      <a:pt x="160387" y="259828"/>
                      <a:pt x="174446" y="262382"/>
                    </a:cubicBezTo>
                    <a:lnTo>
                      <a:pt x="174446" y="182582"/>
                    </a:lnTo>
                    <a:cubicBezTo>
                      <a:pt x="148246" y="179390"/>
                      <a:pt x="128438" y="157046"/>
                      <a:pt x="128438" y="130233"/>
                    </a:cubicBezTo>
                    <a:cubicBezTo>
                      <a:pt x="128438" y="103420"/>
                      <a:pt x="148886" y="81077"/>
                      <a:pt x="174446" y="77885"/>
                    </a:cubicBezTo>
                    <a:lnTo>
                      <a:pt x="174446" y="68947"/>
                    </a:lnTo>
                    <a:cubicBezTo>
                      <a:pt x="174446" y="65117"/>
                      <a:pt x="177001" y="62563"/>
                      <a:pt x="180836" y="62563"/>
                    </a:cubicBezTo>
                    <a:cubicBezTo>
                      <a:pt x="184669" y="62563"/>
                      <a:pt x="187225" y="65117"/>
                      <a:pt x="187225" y="68947"/>
                    </a:cubicBezTo>
                    <a:lnTo>
                      <a:pt x="187225" y="78523"/>
                    </a:lnTo>
                    <a:cubicBezTo>
                      <a:pt x="203200" y="80438"/>
                      <a:pt x="217897" y="90014"/>
                      <a:pt x="226204" y="104697"/>
                    </a:cubicBezTo>
                    <a:cubicBezTo>
                      <a:pt x="228120" y="107889"/>
                      <a:pt x="226843" y="111720"/>
                      <a:pt x="223648" y="113635"/>
                    </a:cubicBezTo>
                    <a:cubicBezTo>
                      <a:pt x="220453" y="115550"/>
                      <a:pt x="216619" y="114273"/>
                      <a:pt x="214702" y="111081"/>
                    </a:cubicBezTo>
                    <a:cubicBezTo>
                      <a:pt x="208951" y="100867"/>
                      <a:pt x="198088" y="93845"/>
                      <a:pt x="186586" y="91929"/>
                    </a:cubicBezTo>
                    <a:lnTo>
                      <a:pt x="186586" y="171091"/>
                    </a:lnTo>
                    <a:cubicBezTo>
                      <a:pt x="212785" y="174283"/>
                      <a:pt x="232594" y="196627"/>
                      <a:pt x="232594" y="223439"/>
                    </a:cubicBezTo>
                    <a:cubicBezTo>
                      <a:pt x="232594" y="250252"/>
                      <a:pt x="213424" y="271958"/>
                      <a:pt x="187225" y="275150"/>
                    </a:cubicBezTo>
                    <a:close/>
                  </a:path>
                </a:pathLst>
              </a:custGeom>
              <a:grpFill/>
              <a:ln w="639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451888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1D5F1-8317-DC4C-DA98-8735AEC9CDD8}"/>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75A30DD7-9A46-B3C9-DB06-3963D611E764}"/>
              </a:ext>
            </a:extLst>
          </p:cNvPr>
          <p:cNvGrpSpPr/>
          <p:nvPr/>
        </p:nvGrpSpPr>
        <p:grpSpPr>
          <a:xfrm>
            <a:off x="-22" y="0"/>
            <a:ext cx="12192001" cy="2566464"/>
            <a:chOff x="-22" y="0"/>
            <a:chExt cx="12192001" cy="2566464"/>
          </a:xfrm>
        </p:grpSpPr>
        <p:pic>
          <p:nvPicPr>
            <p:cNvPr id="45" name="Picture 44">
              <a:extLst>
                <a:ext uri="{FF2B5EF4-FFF2-40B4-BE49-F238E27FC236}">
                  <a16:creationId xmlns:a16="http://schemas.microsoft.com/office/drawing/2014/main" id="{239C6DAE-DE5B-BA3C-8A75-B876AEF51FF3}"/>
                </a:ext>
              </a:extLst>
            </p:cNvPr>
            <p:cNvPicPr>
              <a:picLocks noChangeAspect="1"/>
            </p:cNvPicPr>
            <p:nvPr/>
          </p:nvPicPr>
          <p:blipFill>
            <a:blip r:embed="rId3"/>
            <a:srcRect l="-71172" t="20104" r="16978" b="31160"/>
            <a:stretch>
              <a:fillRect/>
            </a:stretch>
          </p:blipFill>
          <p:spPr>
            <a:xfrm>
              <a:off x="-20" y="0"/>
              <a:ext cx="12191999" cy="2566463"/>
            </a:xfrm>
            <a:prstGeom prst="rect">
              <a:avLst/>
            </a:prstGeom>
          </p:spPr>
        </p:pic>
        <p:sp>
          <p:nvSpPr>
            <p:cNvPr id="47" name="Rectangle 46">
              <a:extLst>
                <a:ext uri="{FF2B5EF4-FFF2-40B4-BE49-F238E27FC236}">
                  <a16:creationId xmlns:a16="http://schemas.microsoft.com/office/drawing/2014/main" id="{17CF07D5-B84F-F30F-8DC6-48F5B665FB06}"/>
                </a:ext>
              </a:extLst>
            </p:cNvPr>
            <p:cNvSpPr/>
            <p:nvPr/>
          </p:nvSpPr>
          <p:spPr bwMode="gray">
            <a:xfrm>
              <a:off x="-22" y="0"/>
              <a:ext cx="5636324" cy="2566464"/>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5" name="Text Placeholder 4">
            <a:extLst>
              <a:ext uri="{FF2B5EF4-FFF2-40B4-BE49-F238E27FC236}">
                <a16:creationId xmlns:a16="http://schemas.microsoft.com/office/drawing/2014/main" id="{9D7CCC44-36A6-3DB5-4BC9-33E8F6FD1417}"/>
              </a:ext>
            </a:extLst>
          </p:cNvPr>
          <p:cNvSpPr>
            <a:spLocks noGrp="1"/>
          </p:cNvSpPr>
          <p:nvPr>
            <p:ph type="body" sz="quarter" idx="13"/>
          </p:nvPr>
        </p:nvSpPr>
        <p:spPr>
          <a:xfrm>
            <a:off x="477257" y="684903"/>
            <a:ext cx="5754793" cy="696825"/>
          </a:xfrm>
        </p:spPr>
        <p:txBody>
          <a:bodyPr lIns="0"/>
          <a:lstStyle/>
          <a:p>
            <a:r>
              <a:rPr lang="en-US" sz="1400">
                <a:solidFill>
                  <a:schemeClr val="bg1"/>
                </a:solidFill>
              </a:rPr>
              <a:t>Cost is significant fear in an industry where overruns can last years and cost billions of dollars; Developers need a partner that can work across the value chain to deliver on-time and on-budget</a:t>
            </a:r>
          </a:p>
          <a:p>
            <a:endParaRPr lang="en-US">
              <a:solidFill>
                <a:schemeClr val="bg1"/>
              </a:solidFill>
            </a:endParaRPr>
          </a:p>
        </p:txBody>
      </p:sp>
      <p:sp>
        <p:nvSpPr>
          <p:cNvPr id="3" name="Title 2">
            <a:extLst>
              <a:ext uri="{FF2B5EF4-FFF2-40B4-BE49-F238E27FC236}">
                <a16:creationId xmlns:a16="http://schemas.microsoft.com/office/drawing/2014/main" id="{D4A3B015-21C3-EC1C-BE75-62D7C40068FF}"/>
              </a:ext>
            </a:extLst>
          </p:cNvPr>
          <p:cNvSpPr>
            <a:spLocks noGrp="1"/>
          </p:cNvSpPr>
          <p:nvPr>
            <p:ph type="title"/>
          </p:nvPr>
        </p:nvSpPr>
        <p:spPr>
          <a:xfrm>
            <a:off x="477257" y="238607"/>
            <a:ext cx="5754793" cy="365760"/>
          </a:xfrm>
        </p:spPr>
        <p:txBody>
          <a:bodyPr lIns="0"/>
          <a:lstStyle/>
          <a:p>
            <a:r>
              <a:rPr lang="en-US" sz="2800">
                <a:solidFill>
                  <a:schemeClr val="bg1"/>
                </a:solidFill>
              </a:rPr>
              <a:t>Cost Optimization</a:t>
            </a:r>
          </a:p>
        </p:txBody>
      </p:sp>
      <p:grpSp>
        <p:nvGrpSpPr>
          <p:cNvPr id="1034" name="Group 1033">
            <a:extLst>
              <a:ext uri="{FF2B5EF4-FFF2-40B4-BE49-F238E27FC236}">
                <a16:creationId xmlns:a16="http://schemas.microsoft.com/office/drawing/2014/main" id="{CA6744B6-5791-7F3F-F728-1619625C14F8}"/>
              </a:ext>
            </a:extLst>
          </p:cNvPr>
          <p:cNvGrpSpPr/>
          <p:nvPr/>
        </p:nvGrpSpPr>
        <p:grpSpPr>
          <a:xfrm>
            <a:off x="469899" y="2814959"/>
            <a:ext cx="4664458" cy="1450701"/>
            <a:chOff x="469899" y="1402567"/>
            <a:chExt cx="5905639" cy="1450701"/>
          </a:xfrm>
        </p:grpSpPr>
        <p:sp>
          <p:nvSpPr>
            <p:cNvPr id="1038" name="Rectangle 1037">
              <a:extLst>
                <a:ext uri="{FF2B5EF4-FFF2-40B4-BE49-F238E27FC236}">
                  <a16:creationId xmlns:a16="http://schemas.microsoft.com/office/drawing/2014/main" id="{AE223461-767B-D7EB-097E-45955ED83618}"/>
                </a:ext>
              </a:extLst>
            </p:cNvPr>
            <p:cNvSpPr/>
            <p:nvPr/>
          </p:nvSpPr>
          <p:spPr bwMode="gray">
            <a:xfrm>
              <a:off x="469899" y="1402567"/>
              <a:ext cx="210111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THE CHALLENGE</a:t>
              </a:r>
            </a:p>
          </p:txBody>
        </p:sp>
        <p:sp>
          <p:nvSpPr>
            <p:cNvPr id="1036" name="Rectangle 1035">
              <a:extLst>
                <a:ext uri="{FF2B5EF4-FFF2-40B4-BE49-F238E27FC236}">
                  <a16:creationId xmlns:a16="http://schemas.microsoft.com/office/drawing/2014/main" id="{0A013706-C169-3D4B-03C0-DAA736E2F5CC}"/>
                </a:ext>
              </a:extLst>
            </p:cNvPr>
            <p:cNvSpPr/>
            <p:nvPr/>
          </p:nvSpPr>
          <p:spPr bwMode="gray">
            <a:xfrm>
              <a:off x="477258" y="1654387"/>
              <a:ext cx="5898280" cy="1198881"/>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The industry faces persistent difficulty in controlling construction and operating costs, with large-scale projects regularly exceeding budgets and schedules. Fixed-cost structures, supply chain complexity, and custom design elements all contribute to inefficiencies. These challenges strain project feasibility and erode investor confidence.</a:t>
              </a:r>
            </a:p>
          </p:txBody>
        </p:sp>
      </p:grpSp>
      <p:grpSp>
        <p:nvGrpSpPr>
          <p:cNvPr id="1039" name="Group 1038">
            <a:extLst>
              <a:ext uri="{FF2B5EF4-FFF2-40B4-BE49-F238E27FC236}">
                <a16:creationId xmlns:a16="http://schemas.microsoft.com/office/drawing/2014/main" id="{3BBC8981-4736-6CC4-0A7B-C6C344CADF42}"/>
              </a:ext>
            </a:extLst>
          </p:cNvPr>
          <p:cNvGrpSpPr/>
          <p:nvPr/>
        </p:nvGrpSpPr>
        <p:grpSpPr>
          <a:xfrm>
            <a:off x="469900" y="4897040"/>
            <a:ext cx="4664456" cy="807329"/>
            <a:chOff x="469900" y="1402567"/>
            <a:chExt cx="5905637" cy="807329"/>
          </a:xfrm>
        </p:grpSpPr>
        <p:sp>
          <p:nvSpPr>
            <p:cNvPr id="1040" name="Rectangle 1039">
              <a:extLst>
                <a:ext uri="{FF2B5EF4-FFF2-40B4-BE49-F238E27FC236}">
                  <a16:creationId xmlns:a16="http://schemas.microsoft.com/office/drawing/2014/main" id="{4D4B6E89-B1B0-1714-F6EB-DF5DB0A67BD8}"/>
                </a:ext>
              </a:extLst>
            </p:cNvPr>
            <p:cNvSpPr/>
            <p:nvPr/>
          </p:nvSpPr>
          <p:spPr bwMode="gray">
            <a:xfrm>
              <a:off x="469900" y="1402567"/>
              <a:ext cx="165457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KEY ISSUES</a:t>
              </a:r>
            </a:p>
          </p:txBody>
        </p:sp>
        <p:sp>
          <p:nvSpPr>
            <p:cNvPr id="1041" name="Rectangle 1040">
              <a:extLst>
                <a:ext uri="{FF2B5EF4-FFF2-40B4-BE49-F238E27FC236}">
                  <a16:creationId xmlns:a16="http://schemas.microsoft.com/office/drawing/2014/main" id="{9499C775-471C-4311-00FF-D06139B754E9}"/>
                </a:ext>
              </a:extLst>
            </p:cNvPr>
            <p:cNvSpPr/>
            <p:nvPr/>
          </p:nvSpPr>
          <p:spPr bwMode="gray">
            <a:xfrm>
              <a:off x="477257" y="1654388"/>
              <a:ext cx="5898280" cy="555508"/>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Inadequate Benchmarking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Construction Overruns</a:t>
              </a:r>
            </a:p>
          </p:txBody>
        </p:sp>
      </p:grpSp>
      <p:grpSp>
        <p:nvGrpSpPr>
          <p:cNvPr id="1042" name="Group 1041">
            <a:extLst>
              <a:ext uri="{FF2B5EF4-FFF2-40B4-BE49-F238E27FC236}">
                <a16:creationId xmlns:a16="http://schemas.microsoft.com/office/drawing/2014/main" id="{6F910800-7CEB-0143-BD13-9C4AA43EA68D}"/>
              </a:ext>
            </a:extLst>
          </p:cNvPr>
          <p:cNvGrpSpPr/>
          <p:nvPr/>
        </p:nvGrpSpPr>
        <p:grpSpPr>
          <a:xfrm>
            <a:off x="5431155" y="2814959"/>
            <a:ext cx="2538701" cy="3607106"/>
            <a:chOff x="469899" y="1402567"/>
            <a:chExt cx="3214232" cy="3607106"/>
          </a:xfrm>
        </p:grpSpPr>
        <p:sp>
          <p:nvSpPr>
            <p:cNvPr id="1043" name="Rectangle 1042">
              <a:extLst>
                <a:ext uri="{FF2B5EF4-FFF2-40B4-BE49-F238E27FC236}">
                  <a16:creationId xmlns:a16="http://schemas.microsoft.com/office/drawing/2014/main" id="{91C1F533-0CF3-B748-1D0E-035308F25C2E}"/>
                </a:ext>
              </a:extLst>
            </p:cNvPr>
            <p:cNvSpPr/>
            <p:nvPr/>
          </p:nvSpPr>
          <p:spPr bwMode="gray">
            <a:xfrm>
              <a:off x="469899" y="1402567"/>
              <a:ext cx="2337545"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OUR CAPABILITIES</a:t>
              </a:r>
            </a:p>
          </p:txBody>
        </p:sp>
        <p:sp>
          <p:nvSpPr>
            <p:cNvPr id="1044" name="Rectangle 1043">
              <a:extLst>
                <a:ext uri="{FF2B5EF4-FFF2-40B4-BE49-F238E27FC236}">
                  <a16:creationId xmlns:a16="http://schemas.microsoft.com/office/drawing/2014/main" id="{B2C55655-D9D6-F646-A540-9CD5159D0749}"/>
                </a:ext>
              </a:extLst>
            </p:cNvPr>
            <p:cNvSpPr/>
            <p:nvPr/>
          </p:nvSpPr>
          <p:spPr bwMode="gray">
            <a:xfrm>
              <a:off x="477258" y="1654387"/>
              <a:ext cx="3206873" cy="3355286"/>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Planning Optimization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Process Optimization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Cost Estimation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Capital Efficiency Review</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Operational Cost Management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Energy Trading Analysis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Scenario Modeling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Anomaly Detection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Worker Productivity</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Learning &amp; Capability Development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Budget Tracking Control</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Performance Monitoring</a:t>
              </a:r>
            </a:p>
          </p:txBody>
        </p:sp>
      </p:grpSp>
      <p:sp>
        <p:nvSpPr>
          <p:cNvPr id="1045" name="Text Placeholder 4">
            <a:extLst>
              <a:ext uri="{FF2B5EF4-FFF2-40B4-BE49-F238E27FC236}">
                <a16:creationId xmlns:a16="http://schemas.microsoft.com/office/drawing/2014/main" id="{0E079B86-E7E7-70D6-9AB1-A7D58C8012EC}"/>
              </a:ext>
            </a:extLst>
          </p:cNvPr>
          <p:cNvSpPr txBox="1">
            <a:spLocks/>
          </p:cNvSpPr>
          <p:nvPr/>
        </p:nvSpPr>
        <p:spPr>
          <a:xfrm>
            <a:off x="477257" y="1502611"/>
            <a:ext cx="5754793" cy="696825"/>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400" b="1"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rPr>
              <a:t>Key Players: </a:t>
            </a:r>
            <a:r>
              <a:rPr kumimoji="0" lang="en-US"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Investors, Nuclear Innovators, Utilities, E&amp;C Firms, Consumers, Insurers</a:t>
            </a:r>
            <a:endParaRPr kumimoji="0" lang="en-US"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200"/>
              </a:spcBef>
              <a:spcAft>
                <a:spcPts val="1333"/>
              </a:spcAft>
              <a:buClrTx/>
              <a:buSzPct val="100000"/>
              <a:buFontTx/>
              <a:buNone/>
              <a:tabLst/>
              <a:defRPr/>
            </a:pPr>
            <a:endParaRPr kumimoji="0" lang="en-US" sz="12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3" name="Group 12">
            <a:extLst>
              <a:ext uri="{FF2B5EF4-FFF2-40B4-BE49-F238E27FC236}">
                <a16:creationId xmlns:a16="http://schemas.microsoft.com/office/drawing/2014/main" id="{C84B5E59-D084-87D7-C565-45ADBD5505B0}"/>
              </a:ext>
            </a:extLst>
          </p:cNvPr>
          <p:cNvGrpSpPr/>
          <p:nvPr/>
        </p:nvGrpSpPr>
        <p:grpSpPr>
          <a:xfrm>
            <a:off x="8369683" y="2821032"/>
            <a:ext cx="3289962" cy="1444628"/>
            <a:chOff x="8113534" y="2821032"/>
            <a:chExt cx="3289962" cy="1444628"/>
          </a:xfrm>
        </p:grpSpPr>
        <p:sp>
          <p:nvSpPr>
            <p:cNvPr id="14" name="Rectangle 13">
              <a:extLst>
                <a:ext uri="{FF2B5EF4-FFF2-40B4-BE49-F238E27FC236}">
                  <a16:creationId xmlns:a16="http://schemas.microsoft.com/office/drawing/2014/main" id="{76A5D657-AB80-E8DD-0BA6-1A949978E093}"/>
                </a:ext>
              </a:extLst>
            </p:cNvPr>
            <p:cNvSpPr/>
            <p:nvPr/>
          </p:nvSpPr>
          <p:spPr bwMode="gray">
            <a:xfrm>
              <a:off x="8113534" y="2821032"/>
              <a:ext cx="2661731"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Energy Trading Analysis</a:t>
              </a:r>
            </a:p>
          </p:txBody>
        </p:sp>
        <p:sp>
          <p:nvSpPr>
            <p:cNvPr id="15" name="Rectangle 14">
              <a:extLst>
                <a:ext uri="{FF2B5EF4-FFF2-40B4-BE49-F238E27FC236}">
                  <a16:creationId xmlns:a16="http://schemas.microsoft.com/office/drawing/2014/main" id="{CDE69CDE-EF21-C348-FA8F-EF240850C886}"/>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Navigating the complexities of energy trading requires understanding market dynamics, pricing fluctuations, and regulatory changes. Deloitte offers advanced energy trading analysis services, using data-driven insights and market expertise to help nuclear power players optimize trading strategies, manage risk, and capitalize on emerging opportunities in global energy markets.</a:t>
              </a:r>
            </a:p>
          </p:txBody>
        </p:sp>
      </p:grpSp>
      <p:grpSp>
        <p:nvGrpSpPr>
          <p:cNvPr id="16" name="Group 15">
            <a:extLst>
              <a:ext uri="{FF2B5EF4-FFF2-40B4-BE49-F238E27FC236}">
                <a16:creationId xmlns:a16="http://schemas.microsoft.com/office/drawing/2014/main" id="{084AF4AE-1A01-798B-7533-A9A5B46A53D4}"/>
              </a:ext>
            </a:extLst>
          </p:cNvPr>
          <p:cNvGrpSpPr/>
          <p:nvPr/>
        </p:nvGrpSpPr>
        <p:grpSpPr>
          <a:xfrm>
            <a:off x="8369684" y="4621757"/>
            <a:ext cx="3289961" cy="1444628"/>
            <a:chOff x="8113535" y="2821032"/>
            <a:chExt cx="3289961" cy="1444628"/>
          </a:xfrm>
        </p:grpSpPr>
        <p:sp>
          <p:nvSpPr>
            <p:cNvPr id="17" name="Rectangle 16">
              <a:extLst>
                <a:ext uri="{FF2B5EF4-FFF2-40B4-BE49-F238E27FC236}">
                  <a16:creationId xmlns:a16="http://schemas.microsoft.com/office/drawing/2014/main" id="{C85A8452-23D6-EA1B-7938-94EE63E1CC40}"/>
                </a:ext>
              </a:extLst>
            </p:cNvPr>
            <p:cNvSpPr/>
            <p:nvPr/>
          </p:nvSpPr>
          <p:spPr bwMode="gray">
            <a:xfrm>
              <a:off x="8113535" y="2821032"/>
              <a:ext cx="2350868"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Budget Tracking Control</a:t>
              </a:r>
            </a:p>
          </p:txBody>
        </p:sp>
        <p:sp>
          <p:nvSpPr>
            <p:cNvPr id="18" name="Rectangle 17">
              <a:extLst>
                <a:ext uri="{FF2B5EF4-FFF2-40B4-BE49-F238E27FC236}">
                  <a16:creationId xmlns:a16="http://schemas.microsoft.com/office/drawing/2014/main" id="{223E0B50-EFBF-860A-650E-B3E5C1D42C6C}"/>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Budgeting is essential for staying within budget while meeting safety and regulatory standards. Deloitte leverages advanced tools and methodologies to optimize resource allocation, improve forecasting accuracy, and ensure that projects remain financially viable from start to finish.</a:t>
              </a:r>
            </a:p>
          </p:txBody>
        </p:sp>
      </p:grpSp>
    </p:spTree>
    <p:extLst>
      <p:ext uri="{BB962C8B-B14F-4D97-AF65-F5344CB8AC3E}">
        <p14:creationId xmlns:p14="http://schemas.microsoft.com/office/powerpoint/2010/main" val="2118245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4D07E-D457-5002-2CC5-B1F3A32F3525}"/>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F62601ED-C59A-6F6C-009C-23946786C96A}"/>
              </a:ext>
            </a:extLst>
          </p:cNvPr>
          <p:cNvGrpSpPr/>
          <p:nvPr/>
        </p:nvGrpSpPr>
        <p:grpSpPr>
          <a:xfrm>
            <a:off x="-22" y="0"/>
            <a:ext cx="12192001" cy="2566464"/>
            <a:chOff x="-22" y="0"/>
            <a:chExt cx="12192001" cy="2566464"/>
          </a:xfrm>
        </p:grpSpPr>
        <p:pic>
          <p:nvPicPr>
            <p:cNvPr id="45" name="Picture 44">
              <a:extLst>
                <a:ext uri="{FF2B5EF4-FFF2-40B4-BE49-F238E27FC236}">
                  <a16:creationId xmlns:a16="http://schemas.microsoft.com/office/drawing/2014/main" id="{D4876DD1-4A21-A025-F28E-8338CB2713C4}"/>
                </a:ext>
              </a:extLst>
            </p:cNvPr>
            <p:cNvPicPr>
              <a:picLocks noChangeAspect="1"/>
            </p:cNvPicPr>
            <p:nvPr/>
          </p:nvPicPr>
          <p:blipFill>
            <a:blip r:embed="rId3"/>
            <a:srcRect l="-71172" t="20104" r="16978" b="31160"/>
            <a:stretch>
              <a:fillRect/>
            </a:stretch>
          </p:blipFill>
          <p:spPr>
            <a:xfrm>
              <a:off x="-20" y="0"/>
              <a:ext cx="12191999" cy="2566463"/>
            </a:xfrm>
            <a:prstGeom prst="rect">
              <a:avLst/>
            </a:prstGeom>
          </p:spPr>
        </p:pic>
        <p:sp>
          <p:nvSpPr>
            <p:cNvPr id="47" name="Rectangle 46">
              <a:extLst>
                <a:ext uri="{FF2B5EF4-FFF2-40B4-BE49-F238E27FC236}">
                  <a16:creationId xmlns:a16="http://schemas.microsoft.com/office/drawing/2014/main" id="{B0768998-B381-541D-48AB-DF5289A73300}"/>
                </a:ext>
              </a:extLst>
            </p:cNvPr>
            <p:cNvSpPr/>
            <p:nvPr/>
          </p:nvSpPr>
          <p:spPr bwMode="gray">
            <a:xfrm>
              <a:off x="-22" y="0"/>
              <a:ext cx="5636324" cy="2566464"/>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5" name="Text Placeholder 4">
            <a:extLst>
              <a:ext uri="{FF2B5EF4-FFF2-40B4-BE49-F238E27FC236}">
                <a16:creationId xmlns:a16="http://schemas.microsoft.com/office/drawing/2014/main" id="{C3F9CAAC-71D4-084F-869C-ACE837047698}"/>
              </a:ext>
            </a:extLst>
          </p:cNvPr>
          <p:cNvSpPr>
            <a:spLocks noGrp="1"/>
          </p:cNvSpPr>
          <p:nvPr>
            <p:ph type="body" sz="quarter" idx="13"/>
          </p:nvPr>
        </p:nvSpPr>
        <p:spPr>
          <a:xfrm>
            <a:off x="477257" y="684903"/>
            <a:ext cx="5754793" cy="696825"/>
          </a:xfrm>
        </p:spPr>
        <p:txBody>
          <a:bodyPr lIns="0"/>
          <a:lstStyle/>
          <a:p>
            <a:r>
              <a:rPr lang="en-US" sz="1400">
                <a:solidFill>
                  <a:schemeClr val="bg1"/>
                </a:solidFill>
              </a:rPr>
              <a:t>All parts of the nuclear value chain are targets; Ensuring their security requires expertise and experience in managing sensitive, large-scale projects</a:t>
            </a:r>
            <a:endParaRPr lang="en-US">
              <a:solidFill>
                <a:schemeClr val="bg1"/>
              </a:solidFill>
            </a:endParaRPr>
          </a:p>
        </p:txBody>
      </p:sp>
      <p:sp>
        <p:nvSpPr>
          <p:cNvPr id="3" name="Title 2">
            <a:extLst>
              <a:ext uri="{FF2B5EF4-FFF2-40B4-BE49-F238E27FC236}">
                <a16:creationId xmlns:a16="http://schemas.microsoft.com/office/drawing/2014/main" id="{50630EC8-3B60-B204-A3F2-8CFB17A78639}"/>
              </a:ext>
            </a:extLst>
          </p:cNvPr>
          <p:cNvSpPr>
            <a:spLocks noGrp="1"/>
          </p:cNvSpPr>
          <p:nvPr>
            <p:ph type="title"/>
          </p:nvPr>
        </p:nvSpPr>
        <p:spPr>
          <a:xfrm>
            <a:off x="477257" y="238607"/>
            <a:ext cx="5754793" cy="365760"/>
          </a:xfrm>
        </p:spPr>
        <p:txBody>
          <a:bodyPr lIns="0"/>
          <a:lstStyle/>
          <a:p>
            <a:r>
              <a:rPr lang="en-US" sz="2800">
                <a:solidFill>
                  <a:schemeClr val="bg1"/>
                </a:solidFill>
              </a:rPr>
              <a:t>Cyber &amp; Physical Security</a:t>
            </a:r>
          </a:p>
        </p:txBody>
      </p:sp>
      <p:grpSp>
        <p:nvGrpSpPr>
          <p:cNvPr id="1034" name="Group 1033">
            <a:extLst>
              <a:ext uri="{FF2B5EF4-FFF2-40B4-BE49-F238E27FC236}">
                <a16:creationId xmlns:a16="http://schemas.microsoft.com/office/drawing/2014/main" id="{9A9AA34F-D5DD-A6C2-15F1-3FBEFD7F2663}"/>
              </a:ext>
            </a:extLst>
          </p:cNvPr>
          <p:cNvGrpSpPr/>
          <p:nvPr/>
        </p:nvGrpSpPr>
        <p:grpSpPr>
          <a:xfrm>
            <a:off x="469899" y="2814959"/>
            <a:ext cx="4664458" cy="1450701"/>
            <a:chOff x="469899" y="1402567"/>
            <a:chExt cx="5905639" cy="1450701"/>
          </a:xfrm>
        </p:grpSpPr>
        <p:sp>
          <p:nvSpPr>
            <p:cNvPr id="1038" name="Rectangle 1037">
              <a:extLst>
                <a:ext uri="{FF2B5EF4-FFF2-40B4-BE49-F238E27FC236}">
                  <a16:creationId xmlns:a16="http://schemas.microsoft.com/office/drawing/2014/main" id="{8B1F09BF-5105-42D1-997F-3A962D4E8142}"/>
                </a:ext>
              </a:extLst>
            </p:cNvPr>
            <p:cNvSpPr/>
            <p:nvPr/>
          </p:nvSpPr>
          <p:spPr bwMode="gray">
            <a:xfrm>
              <a:off x="469899" y="1402567"/>
              <a:ext cx="210111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THE CHALLENGE</a:t>
              </a:r>
            </a:p>
          </p:txBody>
        </p:sp>
        <p:sp>
          <p:nvSpPr>
            <p:cNvPr id="1036" name="Rectangle 1035">
              <a:extLst>
                <a:ext uri="{FF2B5EF4-FFF2-40B4-BE49-F238E27FC236}">
                  <a16:creationId xmlns:a16="http://schemas.microsoft.com/office/drawing/2014/main" id="{53A77375-2597-6A45-E893-27210008CF1A}"/>
                </a:ext>
              </a:extLst>
            </p:cNvPr>
            <p:cNvSpPr/>
            <p:nvPr/>
          </p:nvSpPr>
          <p:spPr bwMode="gray">
            <a:xfrm>
              <a:off x="477258" y="1654387"/>
              <a:ext cx="5898280" cy="1198881"/>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Nuclear facilities are inherently high-risk assets, making them targets for increasingly sophisticated cyber and physical threats</a:t>
              </a:r>
              <a:r>
                <a:rPr kumimoji="0" lang="en-US" sz="1200" b="0" i="0" u="none" strike="noStrike" kern="1200" cap="none" spc="0" normalizeH="0" baseline="0" noProof="0">
                  <a:ln>
                    <a:noFill/>
                  </a:ln>
                  <a:effectLst/>
                  <a:uLnTx/>
                  <a:uFillTx/>
                  <a:latin typeface="Open Sans"/>
                  <a:ea typeface="+mn-ea"/>
                  <a:cs typeface="+mn-cs"/>
                </a:rPr>
                <a:t>. As the landscape trends towards a high volume of smaller-scale reactors, owners/operators will need to adapt strategy to balance security across multiple sites. The </a:t>
              </a:r>
              <a:r>
                <a:rPr kumimoji="0" lang="en-US" sz="1200" b="0" i="0" u="none" strike="noStrike" kern="1200" cap="none" spc="0" normalizeH="0" baseline="0" noProof="0">
                  <a:ln>
                    <a:noFill/>
                  </a:ln>
                  <a:solidFill>
                    <a:prstClr val="black"/>
                  </a:solidFill>
                  <a:effectLst/>
                  <a:uLnTx/>
                  <a:uFillTx/>
                  <a:latin typeface="Open Sans"/>
                  <a:ea typeface="+mn-ea"/>
                  <a:cs typeface="+mn-cs"/>
                </a:rPr>
                <a:t>sector must manage aging digital infrastructure while contending with rapidly evolving attack vectors. Regulatory expectations around security continue to tighten, adding complexity and cost to operations.</a:t>
              </a:r>
            </a:p>
          </p:txBody>
        </p:sp>
      </p:grpSp>
      <p:grpSp>
        <p:nvGrpSpPr>
          <p:cNvPr id="1039" name="Group 1038">
            <a:extLst>
              <a:ext uri="{FF2B5EF4-FFF2-40B4-BE49-F238E27FC236}">
                <a16:creationId xmlns:a16="http://schemas.microsoft.com/office/drawing/2014/main" id="{34B6486A-F056-2400-7A33-8D314E95DB8A}"/>
              </a:ext>
            </a:extLst>
          </p:cNvPr>
          <p:cNvGrpSpPr/>
          <p:nvPr/>
        </p:nvGrpSpPr>
        <p:grpSpPr>
          <a:xfrm>
            <a:off x="469900" y="4897040"/>
            <a:ext cx="4664456" cy="1188569"/>
            <a:chOff x="469900" y="1402567"/>
            <a:chExt cx="5905637" cy="1188569"/>
          </a:xfrm>
        </p:grpSpPr>
        <p:sp>
          <p:nvSpPr>
            <p:cNvPr id="1040" name="Rectangle 1039">
              <a:extLst>
                <a:ext uri="{FF2B5EF4-FFF2-40B4-BE49-F238E27FC236}">
                  <a16:creationId xmlns:a16="http://schemas.microsoft.com/office/drawing/2014/main" id="{07917F06-05CA-44FC-7883-2194BD7E6301}"/>
                </a:ext>
              </a:extLst>
            </p:cNvPr>
            <p:cNvSpPr/>
            <p:nvPr/>
          </p:nvSpPr>
          <p:spPr bwMode="gray">
            <a:xfrm>
              <a:off x="469900" y="1402567"/>
              <a:ext cx="165457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KEY ISSUES</a:t>
              </a:r>
            </a:p>
          </p:txBody>
        </p:sp>
        <p:sp>
          <p:nvSpPr>
            <p:cNvPr id="1041" name="Rectangle 1040">
              <a:extLst>
                <a:ext uri="{FF2B5EF4-FFF2-40B4-BE49-F238E27FC236}">
                  <a16:creationId xmlns:a16="http://schemas.microsoft.com/office/drawing/2014/main" id="{B56584CD-A280-FAB5-D932-696CA20D7787}"/>
                </a:ext>
              </a:extLst>
            </p:cNvPr>
            <p:cNvSpPr/>
            <p:nvPr/>
          </p:nvSpPr>
          <p:spPr bwMode="gray">
            <a:xfrm>
              <a:off x="477257" y="1654388"/>
              <a:ext cx="5898280" cy="936748"/>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Legacy IT Systems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New Threat Vectors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Workforce Skill Gaps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Compliance Cost Pressures</a:t>
              </a:r>
            </a:p>
          </p:txBody>
        </p:sp>
      </p:grpSp>
      <p:grpSp>
        <p:nvGrpSpPr>
          <p:cNvPr id="1042" name="Group 1041">
            <a:extLst>
              <a:ext uri="{FF2B5EF4-FFF2-40B4-BE49-F238E27FC236}">
                <a16:creationId xmlns:a16="http://schemas.microsoft.com/office/drawing/2014/main" id="{9DD07B76-4862-6954-58B5-41E7EAD569BA}"/>
              </a:ext>
            </a:extLst>
          </p:cNvPr>
          <p:cNvGrpSpPr/>
          <p:nvPr/>
        </p:nvGrpSpPr>
        <p:grpSpPr>
          <a:xfrm>
            <a:off x="5431155" y="2814959"/>
            <a:ext cx="2538701" cy="3677281"/>
            <a:chOff x="469899" y="1402567"/>
            <a:chExt cx="3214232" cy="3677281"/>
          </a:xfrm>
        </p:grpSpPr>
        <p:sp>
          <p:nvSpPr>
            <p:cNvPr id="1043" name="Rectangle 1042">
              <a:extLst>
                <a:ext uri="{FF2B5EF4-FFF2-40B4-BE49-F238E27FC236}">
                  <a16:creationId xmlns:a16="http://schemas.microsoft.com/office/drawing/2014/main" id="{7959C475-8613-A513-3A7A-46EC3AE92A2A}"/>
                </a:ext>
              </a:extLst>
            </p:cNvPr>
            <p:cNvSpPr/>
            <p:nvPr/>
          </p:nvSpPr>
          <p:spPr bwMode="gray">
            <a:xfrm>
              <a:off x="469899" y="1402567"/>
              <a:ext cx="2328719"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OUR CAPABILITIES</a:t>
              </a:r>
            </a:p>
          </p:txBody>
        </p:sp>
        <p:sp>
          <p:nvSpPr>
            <p:cNvPr id="1044" name="Rectangle 1043">
              <a:extLst>
                <a:ext uri="{FF2B5EF4-FFF2-40B4-BE49-F238E27FC236}">
                  <a16:creationId xmlns:a16="http://schemas.microsoft.com/office/drawing/2014/main" id="{EE548658-0CF9-26BB-A6B5-CA332F0DA90D}"/>
                </a:ext>
              </a:extLst>
            </p:cNvPr>
            <p:cNvSpPr/>
            <p:nvPr/>
          </p:nvSpPr>
          <p:spPr bwMode="gray">
            <a:xfrm>
              <a:off x="477258" y="1654387"/>
              <a:ext cx="3206873" cy="3425461"/>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Security Measures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Cyber Program Management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Physical Security Access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Security Operations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IT Service Management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Radiation Monitoring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Risk Assessments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Chain of Custody</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Emergency Preparedness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Secure Operations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Engineering Grade Scans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Compliance Monitoring Systems</a:t>
              </a:r>
            </a:p>
          </p:txBody>
        </p:sp>
      </p:grpSp>
      <p:sp>
        <p:nvSpPr>
          <p:cNvPr id="1045" name="Text Placeholder 4">
            <a:extLst>
              <a:ext uri="{FF2B5EF4-FFF2-40B4-BE49-F238E27FC236}">
                <a16:creationId xmlns:a16="http://schemas.microsoft.com/office/drawing/2014/main" id="{C6534BB8-808B-484A-A160-6533C203FDAD}"/>
              </a:ext>
            </a:extLst>
          </p:cNvPr>
          <p:cNvSpPr txBox="1">
            <a:spLocks/>
          </p:cNvSpPr>
          <p:nvPr/>
        </p:nvSpPr>
        <p:spPr>
          <a:xfrm>
            <a:off x="477257" y="1502611"/>
            <a:ext cx="5754793" cy="696825"/>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400" b="1"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rPr>
              <a:t>Key Players: </a:t>
            </a:r>
            <a:r>
              <a:rPr kumimoji="0" lang="en-US"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Utilities, Consumers, Regulators</a:t>
            </a:r>
            <a:endParaRPr kumimoji="0" lang="en-US"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200"/>
              </a:spcBef>
              <a:spcAft>
                <a:spcPts val="1333"/>
              </a:spcAft>
              <a:buClrTx/>
              <a:buSzPct val="100000"/>
              <a:buFontTx/>
              <a:buNone/>
              <a:tabLst/>
              <a:defRPr/>
            </a:pPr>
            <a:endParaRPr kumimoji="0" lang="en-US" sz="12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7" name="Group 6">
            <a:extLst>
              <a:ext uri="{FF2B5EF4-FFF2-40B4-BE49-F238E27FC236}">
                <a16:creationId xmlns:a16="http://schemas.microsoft.com/office/drawing/2014/main" id="{924760EE-8DE1-1FDF-CB73-BB1DD5DF5442}"/>
              </a:ext>
            </a:extLst>
          </p:cNvPr>
          <p:cNvGrpSpPr/>
          <p:nvPr/>
        </p:nvGrpSpPr>
        <p:grpSpPr>
          <a:xfrm>
            <a:off x="8369683" y="2821032"/>
            <a:ext cx="3289962" cy="1444628"/>
            <a:chOff x="8113534" y="2821032"/>
            <a:chExt cx="3289962" cy="1444628"/>
          </a:xfrm>
        </p:grpSpPr>
        <p:sp>
          <p:nvSpPr>
            <p:cNvPr id="8" name="Rectangle 7">
              <a:extLst>
                <a:ext uri="{FF2B5EF4-FFF2-40B4-BE49-F238E27FC236}">
                  <a16:creationId xmlns:a16="http://schemas.microsoft.com/office/drawing/2014/main" id="{BA03F51B-8F9A-5F5D-134E-FEA1612A3BD9}"/>
                </a:ext>
              </a:extLst>
            </p:cNvPr>
            <p:cNvSpPr/>
            <p:nvPr/>
          </p:nvSpPr>
          <p:spPr bwMode="gray">
            <a:xfrm>
              <a:off x="8113534" y="2821032"/>
              <a:ext cx="2661731"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Cyber Program Management</a:t>
              </a:r>
            </a:p>
          </p:txBody>
        </p:sp>
        <p:sp>
          <p:nvSpPr>
            <p:cNvPr id="9" name="Rectangle 8">
              <a:extLst>
                <a:ext uri="{FF2B5EF4-FFF2-40B4-BE49-F238E27FC236}">
                  <a16:creationId xmlns:a16="http://schemas.microsoft.com/office/drawing/2014/main" id="{E2BDD53E-007A-45A0-0E79-71F9628EBE08}"/>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With the growing risk of cyber threats, nuclear power players must safeguard critical infrastructure and sensitive data. Deloitte provides robust cybersecurity program management, offering tailored strategies, threat monitoring, and compliance solutions to protect assets and ensure the resilience of nuclear operations against evolving cyber risks.</a:t>
              </a:r>
            </a:p>
          </p:txBody>
        </p:sp>
      </p:grpSp>
      <p:grpSp>
        <p:nvGrpSpPr>
          <p:cNvPr id="10" name="Group 9">
            <a:extLst>
              <a:ext uri="{FF2B5EF4-FFF2-40B4-BE49-F238E27FC236}">
                <a16:creationId xmlns:a16="http://schemas.microsoft.com/office/drawing/2014/main" id="{CC4603CB-BC19-3E82-74EE-8C5485FC9CE1}"/>
              </a:ext>
            </a:extLst>
          </p:cNvPr>
          <p:cNvGrpSpPr/>
          <p:nvPr/>
        </p:nvGrpSpPr>
        <p:grpSpPr>
          <a:xfrm>
            <a:off x="8369684" y="4621757"/>
            <a:ext cx="3289961" cy="1444628"/>
            <a:chOff x="8113535" y="2821032"/>
            <a:chExt cx="3289961" cy="1444628"/>
          </a:xfrm>
        </p:grpSpPr>
        <p:sp>
          <p:nvSpPr>
            <p:cNvPr id="11" name="Rectangle 10">
              <a:extLst>
                <a:ext uri="{FF2B5EF4-FFF2-40B4-BE49-F238E27FC236}">
                  <a16:creationId xmlns:a16="http://schemas.microsoft.com/office/drawing/2014/main" id="{8A155D1B-421B-B5EF-9790-A40ED32D0844}"/>
                </a:ext>
              </a:extLst>
            </p:cNvPr>
            <p:cNvSpPr/>
            <p:nvPr/>
          </p:nvSpPr>
          <p:spPr bwMode="gray">
            <a:xfrm>
              <a:off x="8113535" y="2821032"/>
              <a:ext cx="2350868"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Risk Assessments</a:t>
              </a:r>
            </a:p>
          </p:txBody>
        </p:sp>
        <p:sp>
          <p:nvSpPr>
            <p:cNvPr id="12" name="Rectangle 11">
              <a:extLst>
                <a:ext uri="{FF2B5EF4-FFF2-40B4-BE49-F238E27FC236}">
                  <a16:creationId xmlns:a16="http://schemas.microsoft.com/office/drawing/2014/main" id="{372C62C0-5CDE-7A6B-9E2C-60757550C659}"/>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Identifying and mitigating risks is crucial in the nuclear sector due to high-stakes operations and regulatory scrutiny. Deloitte offers comprehensive risk assessments, leveraging advanced methodologies to analyze potential threats across safety, security, financial, and operational domains.</a:t>
              </a:r>
            </a:p>
          </p:txBody>
        </p:sp>
      </p:grpSp>
    </p:spTree>
    <p:extLst>
      <p:ext uri="{BB962C8B-B14F-4D97-AF65-F5344CB8AC3E}">
        <p14:creationId xmlns:p14="http://schemas.microsoft.com/office/powerpoint/2010/main" val="5974052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AC2E4-AF26-CC38-1380-CFD42B5A7A87}"/>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1EB2D386-C591-556A-E1B4-BE8A6E90DE96}"/>
              </a:ext>
            </a:extLst>
          </p:cNvPr>
          <p:cNvGrpSpPr/>
          <p:nvPr/>
        </p:nvGrpSpPr>
        <p:grpSpPr>
          <a:xfrm>
            <a:off x="-22" y="0"/>
            <a:ext cx="12192001" cy="2566464"/>
            <a:chOff x="-22" y="0"/>
            <a:chExt cx="12192001" cy="2566464"/>
          </a:xfrm>
        </p:grpSpPr>
        <p:pic>
          <p:nvPicPr>
            <p:cNvPr id="45" name="Picture 44">
              <a:extLst>
                <a:ext uri="{FF2B5EF4-FFF2-40B4-BE49-F238E27FC236}">
                  <a16:creationId xmlns:a16="http://schemas.microsoft.com/office/drawing/2014/main" id="{2E303667-832E-5C09-B6F7-6664F796CA94}"/>
                </a:ext>
              </a:extLst>
            </p:cNvPr>
            <p:cNvPicPr>
              <a:picLocks noChangeAspect="1"/>
            </p:cNvPicPr>
            <p:nvPr/>
          </p:nvPicPr>
          <p:blipFill>
            <a:blip r:embed="rId3"/>
            <a:srcRect l="-71172" t="20104" r="16978" b="31160"/>
            <a:stretch>
              <a:fillRect/>
            </a:stretch>
          </p:blipFill>
          <p:spPr>
            <a:xfrm>
              <a:off x="-20" y="0"/>
              <a:ext cx="12191999" cy="2566463"/>
            </a:xfrm>
            <a:prstGeom prst="rect">
              <a:avLst/>
            </a:prstGeom>
          </p:spPr>
        </p:pic>
        <p:sp>
          <p:nvSpPr>
            <p:cNvPr id="47" name="Rectangle 46">
              <a:extLst>
                <a:ext uri="{FF2B5EF4-FFF2-40B4-BE49-F238E27FC236}">
                  <a16:creationId xmlns:a16="http://schemas.microsoft.com/office/drawing/2014/main" id="{C7E87382-127F-E95D-46FC-D9E14DCD9895}"/>
                </a:ext>
              </a:extLst>
            </p:cNvPr>
            <p:cNvSpPr/>
            <p:nvPr/>
          </p:nvSpPr>
          <p:spPr bwMode="gray">
            <a:xfrm>
              <a:off x="-22" y="0"/>
              <a:ext cx="5636324" cy="2566464"/>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5" name="Text Placeholder 4">
            <a:extLst>
              <a:ext uri="{FF2B5EF4-FFF2-40B4-BE49-F238E27FC236}">
                <a16:creationId xmlns:a16="http://schemas.microsoft.com/office/drawing/2014/main" id="{946763B3-4BAD-1407-D65B-E3393E214867}"/>
              </a:ext>
            </a:extLst>
          </p:cNvPr>
          <p:cNvSpPr>
            <a:spLocks noGrp="1"/>
          </p:cNvSpPr>
          <p:nvPr>
            <p:ph type="body" sz="quarter" idx="13"/>
          </p:nvPr>
        </p:nvSpPr>
        <p:spPr>
          <a:xfrm>
            <a:off x="477257" y="684903"/>
            <a:ext cx="5754793" cy="696825"/>
          </a:xfrm>
        </p:spPr>
        <p:txBody>
          <a:bodyPr lIns="0"/>
          <a:lstStyle/>
          <a:p>
            <a:r>
              <a:rPr lang="en-US" sz="1400">
                <a:solidFill>
                  <a:schemeClr val="bg1"/>
                </a:solidFill>
              </a:rPr>
              <a:t>Risk is a fundamental theme of nuclear projects, but the industry does not address risk in a consistent and holistic way; An energy partner working across the value chain can minimize risks and maximize value</a:t>
            </a:r>
          </a:p>
          <a:p>
            <a:endParaRPr lang="en-US">
              <a:solidFill>
                <a:schemeClr val="bg1"/>
              </a:solidFill>
            </a:endParaRPr>
          </a:p>
        </p:txBody>
      </p:sp>
      <p:sp>
        <p:nvSpPr>
          <p:cNvPr id="3" name="Title 2">
            <a:extLst>
              <a:ext uri="{FF2B5EF4-FFF2-40B4-BE49-F238E27FC236}">
                <a16:creationId xmlns:a16="http://schemas.microsoft.com/office/drawing/2014/main" id="{39520A69-45DF-2C54-1434-94D98BE92FD3}"/>
              </a:ext>
            </a:extLst>
          </p:cNvPr>
          <p:cNvSpPr>
            <a:spLocks noGrp="1"/>
          </p:cNvSpPr>
          <p:nvPr>
            <p:ph type="title"/>
          </p:nvPr>
        </p:nvSpPr>
        <p:spPr>
          <a:xfrm>
            <a:off x="477257" y="238607"/>
            <a:ext cx="5754793" cy="365760"/>
          </a:xfrm>
        </p:spPr>
        <p:txBody>
          <a:bodyPr lIns="0"/>
          <a:lstStyle/>
          <a:p>
            <a:r>
              <a:rPr lang="en-US" sz="2800">
                <a:solidFill>
                  <a:schemeClr val="bg1"/>
                </a:solidFill>
              </a:rPr>
              <a:t>Risk Management</a:t>
            </a:r>
          </a:p>
        </p:txBody>
      </p:sp>
      <p:grpSp>
        <p:nvGrpSpPr>
          <p:cNvPr id="1034" name="Group 1033">
            <a:extLst>
              <a:ext uri="{FF2B5EF4-FFF2-40B4-BE49-F238E27FC236}">
                <a16:creationId xmlns:a16="http://schemas.microsoft.com/office/drawing/2014/main" id="{1FD663A4-2124-EC82-9346-3C543E17BD80}"/>
              </a:ext>
            </a:extLst>
          </p:cNvPr>
          <p:cNvGrpSpPr/>
          <p:nvPr/>
        </p:nvGrpSpPr>
        <p:grpSpPr>
          <a:xfrm>
            <a:off x="469899" y="2814959"/>
            <a:ext cx="4664458" cy="1450701"/>
            <a:chOff x="469899" y="1402567"/>
            <a:chExt cx="5905639" cy="1450701"/>
          </a:xfrm>
        </p:grpSpPr>
        <p:sp>
          <p:nvSpPr>
            <p:cNvPr id="1038" name="Rectangle 1037">
              <a:extLst>
                <a:ext uri="{FF2B5EF4-FFF2-40B4-BE49-F238E27FC236}">
                  <a16:creationId xmlns:a16="http://schemas.microsoft.com/office/drawing/2014/main" id="{30C8FFE8-60AA-06CA-3339-9828A2E89442}"/>
                </a:ext>
              </a:extLst>
            </p:cNvPr>
            <p:cNvSpPr/>
            <p:nvPr/>
          </p:nvSpPr>
          <p:spPr bwMode="gray">
            <a:xfrm>
              <a:off x="469899" y="1402567"/>
              <a:ext cx="210111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THE CHALLENGE</a:t>
              </a:r>
            </a:p>
          </p:txBody>
        </p:sp>
        <p:sp>
          <p:nvSpPr>
            <p:cNvPr id="1036" name="Rectangle 1035">
              <a:extLst>
                <a:ext uri="{FF2B5EF4-FFF2-40B4-BE49-F238E27FC236}">
                  <a16:creationId xmlns:a16="http://schemas.microsoft.com/office/drawing/2014/main" id="{4353C86C-C285-F8E6-8DCA-B9A7C09DF125}"/>
                </a:ext>
              </a:extLst>
            </p:cNvPr>
            <p:cNvSpPr/>
            <p:nvPr/>
          </p:nvSpPr>
          <p:spPr bwMode="gray">
            <a:xfrm>
              <a:off x="477258" y="1654387"/>
              <a:ext cx="5898280" cy="1198881"/>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The industry operates under low tolerance for error across financial, operational, and reputational dimens</a:t>
              </a:r>
              <a:r>
                <a:rPr kumimoji="0" lang="en-US" sz="1200" b="0" i="0" u="none" strike="noStrike" kern="1200" cap="none" spc="0" normalizeH="0" baseline="0" noProof="0">
                  <a:ln>
                    <a:noFill/>
                  </a:ln>
                  <a:effectLst/>
                  <a:uLnTx/>
                  <a:uFillTx/>
                  <a:latin typeface="Open Sans"/>
                  <a:ea typeface="+mn-ea"/>
                  <a:cs typeface="+mn-cs"/>
                </a:rPr>
                <a:t>ions. Projects are subject to significant physical risk throughout the construction and operation lifecycle and require robust emergency planning. Additional </a:t>
              </a:r>
              <a:r>
                <a:rPr kumimoji="0" lang="en-US" sz="1200" b="0" i="0" u="none" strike="noStrike" kern="1200" cap="none" spc="0" normalizeH="0" baseline="0" noProof="0">
                  <a:ln>
                    <a:noFill/>
                  </a:ln>
                  <a:solidFill>
                    <a:prstClr val="black"/>
                  </a:solidFill>
                  <a:effectLst/>
                  <a:uLnTx/>
                  <a:uFillTx/>
                  <a:latin typeface="Open Sans"/>
                  <a:ea typeface="+mn-ea"/>
                  <a:cs typeface="+mn-cs"/>
                </a:rPr>
                <a:t>project risk is exacerbated by long durations, uncertain cost trajectories, and evolving regulatory oversight. Internal risk controls are often siloed and reactive rather than integrated into forward-looking strategy.</a:t>
              </a:r>
              <a:endParaRPr kumimoji="0" lang="en-US" sz="1200" b="0" i="0" u="none" strike="noStrike" kern="1200" cap="none" spc="0" normalizeH="0" baseline="0" noProof="0">
                <a:ln>
                  <a:noFill/>
                </a:ln>
                <a:solidFill>
                  <a:srgbClr val="C00000"/>
                </a:solidFill>
                <a:effectLst/>
                <a:uLnTx/>
                <a:uFillTx/>
                <a:latin typeface="Open Sans"/>
                <a:ea typeface="+mn-ea"/>
                <a:cs typeface="+mn-cs"/>
              </a:endParaRPr>
            </a:p>
          </p:txBody>
        </p:sp>
      </p:grpSp>
      <p:grpSp>
        <p:nvGrpSpPr>
          <p:cNvPr id="1039" name="Group 1038">
            <a:extLst>
              <a:ext uri="{FF2B5EF4-FFF2-40B4-BE49-F238E27FC236}">
                <a16:creationId xmlns:a16="http://schemas.microsoft.com/office/drawing/2014/main" id="{829EC394-E171-00C8-BAF5-B4AC9D121748}"/>
              </a:ext>
            </a:extLst>
          </p:cNvPr>
          <p:cNvGrpSpPr/>
          <p:nvPr/>
        </p:nvGrpSpPr>
        <p:grpSpPr>
          <a:xfrm>
            <a:off x="469900" y="4897040"/>
            <a:ext cx="4664456" cy="1450701"/>
            <a:chOff x="469900" y="1402567"/>
            <a:chExt cx="5905637" cy="1450701"/>
          </a:xfrm>
        </p:grpSpPr>
        <p:sp>
          <p:nvSpPr>
            <p:cNvPr id="1040" name="Rectangle 1039">
              <a:extLst>
                <a:ext uri="{FF2B5EF4-FFF2-40B4-BE49-F238E27FC236}">
                  <a16:creationId xmlns:a16="http://schemas.microsoft.com/office/drawing/2014/main" id="{F6A30C1D-16D1-636D-1CB7-FADF27BA3E4E}"/>
                </a:ext>
              </a:extLst>
            </p:cNvPr>
            <p:cNvSpPr/>
            <p:nvPr/>
          </p:nvSpPr>
          <p:spPr bwMode="gray">
            <a:xfrm>
              <a:off x="469900" y="1402567"/>
              <a:ext cx="165457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KEY ISSUES</a:t>
              </a:r>
            </a:p>
          </p:txBody>
        </p:sp>
        <p:sp>
          <p:nvSpPr>
            <p:cNvPr id="1041" name="Rectangle 1040">
              <a:extLst>
                <a:ext uri="{FF2B5EF4-FFF2-40B4-BE49-F238E27FC236}">
                  <a16:creationId xmlns:a16="http://schemas.microsoft.com/office/drawing/2014/main" id="{74A552C6-EEBE-5562-2958-7E6FA9ED8B71}"/>
                </a:ext>
              </a:extLst>
            </p:cNvPr>
            <p:cNvSpPr/>
            <p:nvPr/>
          </p:nvSpPr>
          <p:spPr bwMode="gray">
            <a:xfrm>
              <a:off x="477257" y="1654387"/>
              <a:ext cx="5898280" cy="1198881"/>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Volatile Cost Estimates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Regulatory Exposure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Siloed Risk Controls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Insurance Limitations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Emergency Management </a:t>
              </a:r>
            </a:p>
          </p:txBody>
        </p:sp>
      </p:grpSp>
      <p:grpSp>
        <p:nvGrpSpPr>
          <p:cNvPr id="1042" name="Group 1041">
            <a:extLst>
              <a:ext uri="{FF2B5EF4-FFF2-40B4-BE49-F238E27FC236}">
                <a16:creationId xmlns:a16="http://schemas.microsoft.com/office/drawing/2014/main" id="{01F9938B-18D8-58B4-A744-8B663C93F79F}"/>
              </a:ext>
            </a:extLst>
          </p:cNvPr>
          <p:cNvGrpSpPr/>
          <p:nvPr/>
        </p:nvGrpSpPr>
        <p:grpSpPr>
          <a:xfrm>
            <a:off x="5431155" y="2814959"/>
            <a:ext cx="2538701" cy="3709131"/>
            <a:chOff x="469899" y="1402567"/>
            <a:chExt cx="3214232" cy="3709131"/>
          </a:xfrm>
        </p:grpSpPr>
        <p:sp>
          <p:nvSpPr>
            <p:cNvPr id="1043" name="Rectangle 1042">
              <a:extLst>
                <a:ext uri="{FF2B5EF4-FFF2-40B4-BE49-F238E27FC236}">
                  <a16:creationId xmlns:a16="http://schemas.microsoft.com/office/drawing/2014/main" id="{E4983573-83E5-A14F-85EB-68546EB7E03A}"/>
                </a:ext>
              </a:extLst>
            </p:cNvPr>
            <p:cNvSpPr/>
            <p:nvPr/>
          </p:nvSpPr>
          <p:spPr bwMode="gray">
            <a:xfrm>
              <a:off x="469899" y="1402567"/>
              <a:ext cx="2333439"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OUR CAPABILITIES</a:t>
              </a:r>
            </a:p>
          </p:txBody>
        </p:sp>
        <p:sp>
          <p:nvSpPr>
            <p:cNvPr id="1044" name="Rectangle 1043">
              <a:extLst>
                <a:ext uri="{FF2B5EF4-FFF2-40B4-BE49-F238E27FC236}">
                  <a16:creationId xmlns:a16="http://schemas.microsoft.com/office/drawing/2014/main" id="{3C972202-DBB4-9BFD-6DE1-5BF53A1010E2}"/>
                </a:ext>
              </a:extLst>
            </p:cNvPr>
            <p:cNvSpPr/>
            <p:nvPr/>
          </p:nvSpPr>
          <p:spPr bwMode="gray">
            <a:xfrm>
              <a:off x="477258" y="1654387"/>
              <a:ext cx="3206873" cy="3457311"/>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Risk Analyses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Contingency Planning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Critical Response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Advanced Monitoring Analytics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Predictive Maintenance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Audit Support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Insurance &amp; Liability Management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Climate Risk Governance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Physical Safety Monitoring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Chain of Custody Tracking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Safety Protocol Development</a:t>
              </a:r>
            </a:p>
          </p:txBody>
        </p:sp>
      </p:grpSp>
      <p:sp>
        <p:nvSpPr>
          <p:cNvPr id="1045" name="Text Placeholder 4">
            <a:extLst>
              <a:ext uri="{FF2B5EF4-FFF2-40B4-BE49-F238E27FC236}">
                <a16:creationId xmlns:a16="http://schemas.microsoft.com/office/drawing/2014/main" id="{AFF1EB71-5482-1938-3312-971D957817B5}"/>
              </a:ext>
            </a:extLst>
          </p:cNvPr>
          <p:cNvSpPr txBox="1">
            <a:spLocks/>
          </p:cNvSpPr>
          <p:nvPr/>
        </p:nvSpPr>
        <p:spPr>
          <a:xfrm>
            <a:off x="477257" y="1502611"/>
            <a:ext cx="5754793" cy="696825"/>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400" b="1"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rPr>
              <a:t>Key Players: </a:t>
            </a:r>
            <a:r>
              <a:rPr kumimoji="0" lang="en-US"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Investors, Utilities, Nuclear Innovators, E&amp;C Firms, Nuclear Fuel Firms, Consumers, Regulators</a:t>
            </a:r>
            <a:endParaRPr kumimoji="0" lang="en-US"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200"/>
              </a:spcBef>
              <a:spcAft>
                <a:spcPts val="1333"/>
              </a:spcAft>
              <a:buClrTx/>
              <a:buSzPct val="100000"/>
              <a:buFontTx/>
              <a:buNone/>
              <a:tabLst/>
              <a:defRPr/>
            </a:pPr>
            <a:endParaRPr kumimoji="0" lang="en-US" sz="12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7" name="Group 6">
            <a:extLst>
              <a:ext uri="{FF2B5EF4-FFF2-40B4-BE49-F238E27FC236}">
                <a16:creationId xmlns:a16="http://schemas.microsoft.com/office/drawing/2014/main" id="{FEAFB9AE-CD71-37E0-5CC2-0457A69F7E3C}"/>
              </a:ext>
            </a:extLst>
          </p:cNvPr>
          <p:cNvGrpSpPr/>
          <p:nvPr/>
        </p:nvGrpSpPr>
        <p:grpSpPr>
          <a:xfrm>
            <a:off x="8369683" y="2821032"/>
            <a:ext cx="3289962" cy="1444628"/>
            <a:chOff x="8113534" y="2821032"/>
            <a:chExt cx="3289962" cy="1444628"/>
          </a:xfrm>
        </p:grpSpPr>
        <p:sp>
          <p:nvSpPr>
            <p:cNvPr id="8" name="Rectangle 7">
              <a:extLst>
                <a:ext uri="{FF2B5EF4-FFF2-40B4-BE49-F238E27FC236}">
                  <a16:creationId xmlns:a16="http://schemas.microsoft.com/office/drawing/2014/main" id="{1F395D5B-850B-D42F-8A07-F89979AD1299}"/>
                </a:ext>
              </a:extLst>
            </p:cNvPr>
            <p:cNvSpPr/>
            <p:nvPr/>
          </p:nvSpPr>
          <p:spPr bwMode="gray">
            <a:xfrm>
              <a:off x="8113534" y="2821032"/>
              <a:ext cx="2661731"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Contingency Planning</a:t>
              </a:r>
            </a:p>
          </p:txBody>
        </p:sp>
        <p:sp>
          <p:nvSpPr>
            <p:cNvPr id="9" name="Rectangle 8">
              <a:extLst>
                <a:ext uri="{FF2B5EF4-FFF2-40B4-BE49-F238E27FC236}">
                  <a16:creationId xmlns:a16="http://schemas.microsoft.com/office/drawing/2014/main" id="{3C0E8C65-3DE7-A5C3-9B4B-42520174AB94}"/>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Unforeseen events and disruptions can pose significant challenges to nuclear power operations, making contingency planning essential. Deloitte helps nuclear power players develop comprehensive contingency strategies, ensuring preparedness for emergencies and minimizing the impact of unexpected events on operations, finances, and compliance.</a:t>
              </a:r>
            </a:p>
          </p:txBody>
        </p:sp>
      </p:grpSp>
      <p:grpSp>
        <p:nvGrpSpPr>
          <p:cNvPr id="10" name="Group 9">
            <a:extLst>
              <a:ext uri="{FF2B5EF4-FFF2-40B4-BE49-F238E27FC236}">
                <a16:creationId xmlns:a16="http://schemas.microsoft.com/office/drawing/2014/main" id="{0B9CF486-0878-8362-2756-0FC4BD6A241C}"/>
              </a:ext>
            </a:extLst>
          </p:cNvPr>
          <p:cNvGrpSpPr/>
          <p:nvPr/>
        </p:nvGrpSpPr>
        <p:grpSpPr>
          <a:xfrm>
            <a:off x="8369683" y="4621757"/>
            <a:ext cx="3289962" cy="1444628"/>
            <a:chOff x="8113534" y="2821032"/>
            <a:chExt cx="3289962" cy="1444628"/>
          </a:xfrm>
        </p:grpSpPr>
        <p:sp>
          <p:nvSpPr>
            <p:cNvPr id="11" name="Rectangle 10">
              <a:extLst>
                <a:ext uri="{FF2B5EF4-FFF2-40B4-BE49-F238E27FC236}">
                  <a16:creationId xmlns:a16="http://schemas.microsoft.com/office/drawing/2014/main" id="{095DCF4F-6078-EEA9-457C-14B8C811528A}"/>
                </a:ext>
              </a:extLst>
            </p:cNvPr>
            <p:cNvSpPr/>
            <p:nvPr/>
          </p:nvSpPr>
          <p:spPr bwMode="gray">
            <a:xfrm>
              <a:off x="8113534" y="2821032"/>
              <a:ext cx="3260405"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Insurance &amp; Liability Management</a:t>
              </a:r>
            </a:p>
          </p:txBody>
        </p:sp>
        <p:sp>
          <p:nvSpPr>
            <p:cNvPr id="12" name="Rectangle 11">
              <a:extLst>
                <a:ext uri="{FF2B5EF4-FFF2-40B4-BE49-F238E27FC236}">
                  <a16:creationId xmlns:a16="http://schemas.microsoft.com/office/drawing/2014/main" id="{8E4FF08A-3114-9103-84B0-87B57BC05AFE}"/>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Managing insurance and liability risks in the nuclear sector is crucial due to the potential for high-stakes incidents. Deloitte offers specialized insurance and liability management services, assisting nuclear power players in structuring optimal coverage, assessing risks, and ensuring compliance with regulatory requirements, all while protecting against financial and operational exposures.</a:t>
              </a:r>
            </a:p>
          </p:txBody>
        </p:sp>
      </p:grpSp>
    </p:spTree>
    <p:extLst>
      <p:ext uri="{BB962C8B-B14F-4D97-AF65-F5344CB8AC3E}">
        <p14:creationId xmlns:p14="http://schemas.microsoft.com/office/powerpoint/2010/main" val="16296975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F2D8C-23BA-6A30-A5E2-73BBB8FE10BE}"/>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5049E438-EE57-5C9C-3999-9FEF22C24455}"/>
              </a:ext>
            </a:extLst>
          </p:cNvPr>
          <p:cNvGrpSpPr/>
          <p:nvPr/>
        </p:nvGrpSpPr>
        <p:grpSpPr>
          <a:xfrm>
            <a:off x="-22" y="0"/>
            <a:ext cx="12192001" cy="2566464"/>
            <a:chOff x="-22" y="0"/>
            <a:chExt cx="12192001" cy="2566464"/>
          </a:xfrm>
        </p:grpSpPr>
        <p:pic>
          <p:nvPicPr>
            <p:cNvPr id="45" name="Picture 44">
              <a:extLst>
                <a:ext uri="{FF2B5EF4-FFF2-40B4-BE49-F238E27FC236}">
                  <a16:creationId xmlns:a16="http://schemas.microsoft.com/office/drawing/2014/main" id="{2642E163-5217-356E-2FE4-3D970059DD20}"/>
                </a:ext>
              </a:extLst>
            </p:cNvPr>
            <p:cNvPicPr>
              <a:picLocks noChangeAspect="1"/>
            </p:cNvPicPr>
            <p:nvPr/>
          </p:nvPicPr>
          <p:blipFill>
            <a:blip r:embed="rId4"/>
            <a:srcRect l="-71172" t="20104" r="16978" b="31160"/>
            <a:stretch>
              <a:fillRect/>
            </a:stretch>
          </p:blipFill>
          <p:spPr>
            <a:xfrm>
              <a:off x="-20" y="0"/>
              <a:ext cx="12191999" cy="2566463"/>
            </a:xfrm>
            <a:prstGeom prst="rect">
              <a:avLst/>
            </a:prstGeom>
          </p:spPr>
        </p:pic>
        <p:sp>
          <p:nvSpPr>
            <p:cNvPr id="47" name="Rectangle 46">
              <a:extLst>
                <a:ext uri="{FF2B5EF4-FFF2-40B4-BE49-F238E27FC236}">
                  <a16:creationId xmlns:a16="http://schemas.microsoft.com/office/drawing/2014/main" id="{83611BAC-683F-BF6F-11DD-6727BEB03BF8}"/>
                </a:ext>
              </a:extLst>
            </p:cNvPr>
            <p:cNvSpPr/>
            <p:nvPr/>
          </p:nvSpPr>
          <p:spPr bwMode="gray">
            <a:xfrm>
              <a:off x="-22" y="0"/>
              <a:ext cx="5636324" cy="2566464"/>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5" name="Text Placeholder 4">
            <a:extLst>
              <a:ext uri="{FF2B5EF4-FFF2-40B4-BE49-F238E27FC236}">
                <a16:creationId xmlns:a16="http://schemas.microsoft.com/office/drawing/2014/main" id="{98B80ADB-D69F-F277-174B-E63842BCD972}"/>
              </a:ext>
            </a:extLst>
          </p:cNvPr>
          <p:cNvSpPr>
            <a:spLocks noGrp="1"/>
          </p:cNvSpPr>
          <p:nvPr>
            <p:ph type="body" sz="quarter" idx="13"/>
          </p:nvPr>
        </p:nvSpPr>
        <p:spPr>
          <a:xfrm>
            <a:off x="477257" y="684903"/>
            <a:ext cx="5754793" cy="696825"/>
          </a:xfrm>
        </p:spPr>
        <p:txBody>
          <a:bodyPr lIns="0"/>
          <a:lstStyle/>
          <a:p>
            <a:r>
              <a:rPr lang="en-US" sz="1400">
                <a:solidFill>
                  <a:schemeClr val="bg1"/>
                </a:solidFill>
              </a:rPr>
              <a:t>Companies rely on international partners and underdeveloped local players, and they need support navigating changing regulatory and market environments</a:t>
            </a:r>
          </a:p>
          <a:p>
            <a:endParaRPr lang="en-US">
              <a:solidFill>
                <a:schemeClr val="bg1"/>
              </a:solidFill>
            </a:endParaRPr>
          </a:p>
        </p:txBody>
      </p:sp>
      <p:sp>
        <p:nvSpPr>
          <p:cNvPr id="3" name="Title 2">
            <a:extLst>
              <a:ext uri="{FF2B5EF4-FFF2-40B4-BE49-F238E27FC236}">
                <a16:creationId xmlns:a16="http://schemas.microsoft.com/office/drawing/2014/main" id="{A7B13E0F-925A-22AE-6FCB-AE6B6B0708FA}"/>
              </a:ext>
            </a:extLst>
          </p:cNvPr>
          <p:cNvSpPr>
            <a:spLocks noGrp="1"/>
          </p:cNvSpPr>
          <p:nvPr>
            <p:ph type="title"/>
          </p:nvPr>
        </p:nvSpPr>
        <p:spPr>
          <a:xfrm>
            <a:off x="477257" y="238607"/>
            <a:ext cx="5754793" cy="365760"/>
          </a:xfrm>
        </p:spPr>
        <p:txBody>
          <a:bodyPr lIns="0"/>
          <a:lstStyle/>
          <a:p>
            <a:r>
              <a:rPr lang="en-US" sz="2800">
                <a:solidFill>
                  <a:schemeClr val="bg1"/>
                </a:solidFill>
              </a:rPr>
              <a:t>Supply Chain</a:t>
            </a:r>
          </a:p>
        </p:txBody>
      </p:sp>
      <p:grpSp>
        <p:nvGrpSpPr>
          <p:cNvPr id="1034" name="Group 1033">
            <a:extLst>
              <a:ext uri="{FF2B5EF4-FFF2-40B4-BE49-F238E27FC236}">
                <a16:creationId xmlns:a16="http://schemas.microsoft.com/office/drawing/2014/main" id="{77493585-0D2A-F309-93BE-07362EC924FA}"/>
              </a:ext>
            </a:extLst>
          </p:cNvPr>
          <p:cNvGrpSpPr/>
          <p:nvPr/>
        </p:nvGrpSpPr>
        <p:grpSpPr>
          <a:xfrm>
            <a:off x="469899" y="2814959"/>
            <a:ext cx="4664458" cy="1450701"/>
            <a:chOff x="469899" y="1402567"/>
            <a:chExt cx="5905639" cy="1450701"/>
          </a:xfrm>
        </p:grpSpPr>
        <p:sp>
          <p:nvSpPr>
            <p:cNvPr id="1038" name="Rectangle 1037">
              <a:extLst>
                <a:ext uri="{FF2B5EF4-FFF2-40B4-BE49-F238E27FC236}">
                  <a16:creationId xmlns:a16="http://schemas.microsoft.com/office/drawing/2014/main" id="{CD32F528-AB9E-A105-BE25-1945708ECEC6}"/>
                </a:ext>
              </a:extLst>
            </p:cNvPr>
            <p:cNvSpPr/>
            <p:nvPr/>
          </p:nvSpPr>
          <p:spPr bwMode="gray">
            <a:xfrm>
              <a:off x="469899" y="1402567"/>
              <a:ext cx="210111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THE CHALLENGE</a:t>
              </a:r>
            </a:p>
          </p:txBody>
        </p:sp>
        <p:sp>
          <p:nvSpPr>
            <p:cNvPr id="1036" name="Rectangle 1035">
              <a:extLst>
                <a:ext uri="{FF2B5EF4-FFF2-40B4-BE49-F238E27FC236}">
                  <a16:creationId xmlns:a16="http://schemas.microsoft.com/office/drawing/2014/main" id="{2A0005A8-F93A-6F21-A970-2B7EA80A10B8}"/>
                </a:ext>
              </a:extLst>
            </p:cNvPr>
            <p:cNvSpPr/>
            <p:nvPr/>
          </p:nvSpPr>
          <p:spPr bwMode="gray">
            <a:xfrm>
              <a:off x="477258" y="1654387"/>
              <a:ext cx="5898280" cy="1198881"/>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The domestic nuclear supply chain suffers from gaps in critical component manufacturing, workforce specialization, and fuel cycle capabilities. Reliance on international suppliers for key inputs introduces geopolitical risk and delivery uncertainty. These structural deficiencies constrain scalability and delay deployment timelines. </a:t>
              </a:r>
              <a:r>
                <a:rPr kumimoji="0" lang="en-US" sz="1200" b="0" i="0" u="none" strike="noStrike" kern="1200" cap="none" spc="0" normalizeH="0" baseline="0" noProof="0">
                  <a:ln>
                    <a:noFill/>
                  </a:ln>
                  <a:effectLst/>
                  <a:uLnTx/>
                  <a:uFillTx/>
                  <a:latin typeface="Open Sans"/>
                  <a:ea typeface="+mn-ea"/>
                  <a:cs typeface="+mn-cs"/>
                </a:rPr>
                <a:t>As novel advanced reactors move from testing to commercialization these limitations will be felt even more acutely as they establish entirely new supply chains.</a:t>
              </a:r>
            </a:p>
          </p:txBody>
        </p:sp>
      </p:grpSp>
      <p:grpSp>
        <p:nvGrpSpPr>
          <p:cNvPr id="1039" name="Group 1038">
            <a:extLst>
              <a:ext uri="{FF2B5EF4-FFF2-40B4-BE49-F238E27FC236}">
                <a16:creationId xmlns:a16="http://schemas.microsoft.com/office/drawing/2014/main" id="{C98BB81E-1D8D-6FFA-7359-6948513D87B3}"/>
              </a:ext>
            </a:extLst>
          </p:cNvPr>
          <p:cNvGrpSpPr/>
          <p:nvPr/>
        </p:nvGrpSpPr>
        <p:grpSpPr>
          <a:xfrm>
            <a:off x="469900" y="4897040"/>
            <a:ext cx="4664456" cy="1450701"/>
            <a:chOff x="469900" y="1402567"/>
            <a:chExt cx="5905637" cy="1450701"/>
          </a:xfrm>
        </p:grpSpPr>
        <p:sp>
          <p:nvSpPr>
            <p:cNvPr id="1040" name="Rectangle 1039">
              <a:extLst>
                <a:ext uri="{FF2B5EF4-FFF2-40B4-BE49-F238E27FC236}">
                  <a16:creationId xmlns:a16="http://schemas.microsoft.com/office/drawing/2014/main" id="{FF4BBC61-54AE-D84F-3EE8-9D932488BF73}"/>
                </a:ext>
              </a:extLst>
            </p:cNvPr>
            <p:cNvSpPr/>
            <p:nvPr/>
          </p:nvSpPr>
          <p:spPr bwMode="gray">
            <a:xfrm>
              <a:off x="469900" y="1402567"/>
              <a:ext cx="165457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KEY ISSUES</a:t>
              </a:r>
            </a:p>
          </p:txBody>
        </p:sp>
        <p:sp>
          <p:nvSpPr>
            <p:cNvPr id="1041" name="Rectangle 1040">
              <a:extLst>
                <a:ext uri="{FF2B5EF4-FFF2-40B4-BE49-F238E27FC236}">
                  <a16:creationId xmlns:a16="http://schemas.microsoft.com/office/drawing/2014/main" id="{8C57CDC8-C543-6EF0-1625-27E92E832D15}"/>
                </a:ext>
              </a:extLst>
            </p:cNvPr>
            <p:cNvSpPr/>
            <p:nvPr/>
          </p:nvSpPr>
          <p:spPr bwMode="gray">
            <a:xfrm>
              <a:off x="477257" y="1654387"/>
              <a:ext cx="5898280" cy="1198881"/>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Fuel Sourcing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Long Lead Times/Procurement Process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Vendor Concentration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highlight>
                    <a:srgbClr val="FFFF00"/>
                  </a:highlight>
                  <a:uLnTx/>
                  <a:uFillTx/>
                  <a:latin typeface="Open Sans"/>
                  <a:ea typeface="+mn-ea"/>
                  <a:cs typeface="+mn-cs"/>
                </a:rPr>
                <a:t>Regulatory Limitations for Suppliers (N-Stamp)</a:t>
              </a:r>
            </a:p>
          </p:txBody>
        </p:sp>
      </p:grpSp>
      <p:grpSp>
        <p:nvGrpSpPr>
          <p:cNvPr id="1042" name="Group 1041">
            <a:extLst>
              <a:ext uri="{FF2B5EF4-FFF2-40B4-BE49-F238E27FC236}">
                <a16:creationId xmlns:a16="http://schemas.microsoft.com/office/drawing/2014/main" id="{C0258944-B20A-DA90-5ED0-E393D55EBFA5}"/>
              </a:ext>
            </a:extLst>
          </p:cNvPr>
          <p:cNvGrpSpPr/>
          <p:nvPr/>
        </p:nvGrpSpPr>
        <p:grpSpPr>
          <a:xfrm>
            <a:off x="5431155" y="2814959"/>
            <a:ext cx="2538701" cy="2938952"/>
            <a:chOff x="469899" y="1402567"/>
            <a:chExt cx="3214232" cy="2938952"/>
          </a:xfrm>
        </p:grpSpPr>
        <p:sp>
          <p:nvSpPr>
            <p:cNvPr id="1043" name="Rectangle 1042">
              <a:extLst>
                <a:ext uri="{FF2B5EF4-FFF2-40B4-BE49-F238E27FC236}">
                  <a16:creationId xmlns:a16="http://schemas.microsoft.com/office/drawing/2014/main" id="{B1E5CEA2-48FC-383B-D9EC-6E45FC629883}"/>
                </a:ext>
              </a:extLst>
            </p:cNvPr>
            <p:cNvSpPr/>
            <p:nvPr/>
          </p:nvSpPr>
          <p:spPr bwMode="gray">
            <a:xfrm>
              <a:off x="469899" y="1402567"/>
              <a:ext cx="2326653"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OUR CAPABILITIES</a:t>
              </a:r>
            </a:p>
          </p:txBody>
        </p:sp>
        <p:sp>
          <p:nvSpPr>
            <p:cNvPr id="1044" name="Rectangle 1043">
              <a:extLst>
                <a:ext uri="{FF2B5EF4-FFF2-40B4-BE49-F238E27FC236}">
                  <a16:creationId xmlns:a16="http://schemas.microsoft.com/office/drawing/2014/main" id="{3C0126F0-83BE-165D-40E7-205536B39582}"/>
                </a:ext>
              </a:extLst>
            </p:cNvPr>
            <p:cNvSpPr/>
            <p:nvPr/>
          </p:nvSpPr>
          <p:spPr bwMode="gray">
            <a:xfrm>
              <a:off x="477258" y="1654387"/>
              <a:ext cx="3206873" cy="2687132"/>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Supplier Network Intelligence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Supply Chain Optimization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Vendor Selection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Procurement Strategy</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Autonomous Supplier Data</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UAV Construction Management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Transport Carrier Negotiation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Route Optimization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Material Management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Inventory Management</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Contract Negotiation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Logistics Planning</a:t>
              </a:r>
            </a:p>
          </p:txBody>
        </p:sp>
      </p:grpSp>
      <p:sp>
        <p:nvSpPr>
          <p:cNvPr id="1045" name="Text Placeholder 4">
            <a:extLst>
              <a:ext uri="{FF2B5EF4-FFF2-40B4-BE49-F238E27FC236}">
                <a16:creationId xmlns:a16="http://schemas.microsoft.com/office/drawing/2014/main" id="{CE979AFD-3C08-79C6-9BBD-D79AF776B3AA}"/>
              </a:ext>
            </a:extLst>
          </p:cNvPr>
          <p:cNvSpPr txBox="1">
            <a:spLocks/>
          </p:cNvSpPr>
          <p:nvPr/>
        </p:nvSpPr>
        <p:spPr>
          <a:xfrm>
            <a:off x="477257" y="1502611"/>
            <a:ext cx="5754793" cy="696825"/>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400" b="1"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rPr>
              <a:t>Key Players:</a:t>
            </a:r>
            <a:r>
              <a:rPr kumimoji="0" lang="en-US"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Utilities, Nuclear Innovators, E&amp;C Firms, Nuclear Fuel Firms</a:t>
            </a:r>
            <a:endParaRPr kumimoji="0" lang="en-US"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200"/>
              </a:spcBef>
              <a:spcAft>
                <a:spcPts val="1333"/>
              </a:spcAft>
              <a:buClrTx/>
              <a:buSzPct val="100000"/>
              <a:buFontTx/>
              <a:buNone/>
              <a:tabLst/>
              <a:defRPr/>
            </a:pPr>
            <a:endParaRPr kumimoji="0" lang="en-US" sz="12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7" name="Group 6">
            <a:extLst>
              <a:ext uri="{FF2B5EF4-FFF2-40B4-BE49-F238E27FC236}">
                <a16:creationId xmlns:a16="http://schemas.microsoft.com/office/drawing/2014/main" id="{254AE0C0-8745-929C-71F8-DD56D5F087ED}"/>
              </a:ext>
            </a:extLst>
          </p:cNvPr>
          <p:cNvGrpSpPr/>
          <p:nvPr/>
        </p:nvGrpSpPr>
        <p:grpSpPr>
          <a:xfrm>
            <a:off x="8369683" y="2821032"/>
            <a:ext cx="3289962" cy="1444628"/>
            <a:chOff x="8113534" y="2821032"/>
            <a:chExt cx="3289962" cy="1444628"/>
          </a:xfrm>
        </p:grpSpPr>
        <p:sp>
          <p:nvSpPr>
            <p:cNvPr id="8" name="Rectangle 7">
              <a:extLst>
                <a:ext uri="{FF2B5EF4-FFF2-40B4-BE49-F238E27FC236}">
                  <a16:creationId xmlns:a16="http://schemas.microsoft.com/office/drawing/2014/main" id="{5179325B-8E6D-573D-3175-15B43B53281D}"/>
                </a:ext>
              </a:extLst>
            </p:cNvPr>
            <p:cNvSpPr/>
            <p:nvPr/>
          </p:nvSpPr>
          <p:spPr bwMode="gray">
            <a:xfrm>
              <a:off x="8113534" y="2821032"/>
              <a:ext cx="2661731"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Supply Chain Optimization</a:t>
              </a:r>
            </a:p>
          </p:txBody>
        </p:sp>
        <p:sp>
          <p:nvSpPr>
            <p:cNvPr id="9" name="Rectangle 8">
              <a:extLst>
                <a:ext uri="{FF2B5EF4-FFF2-40B4-BE49-F238E27FC236}">
                  <a16:creationId xmlns:a16="http://schemas.microsoft.com/office/drawing/2014/main" id="{554D4224-3B40-3C67-39DF-728259DA592C}"/>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The nuclear industry relies on a complex and global supply chains that must be efficient and resilient. Deloitte helps nuclear power players optimize their supply chains by streamlining processes, enhancing visibility, and implementing advanced technologies to reduce costs, improve performance, and mitigate supply disruptions.</a:t>
              </a:r>
            </a:p>
          </p:txBody>
        </p:sp>
      </p:grpSp>
      <p:grpSp>
        <p:nvGrpSpPr>
          <p:cNvPr id="10" name="Group 9">
            <a:extLst>
              <a:ext uri="{FF2B5EF4-FFF2-40B4-BE49-F238E27FC236}">
                <a16:creationId xmlns:a16="http://schemas.microsoft.com/office/drawing/2014/main" id="{3A6B6EF6-69BE-BA1B-46BB-8749910F23EB}"/>
              </a:ext>
            </a:extLst>
          </p:cNvPr>
          <p:cNvGrpSpPr/>
          <p:nvPr/>
        </p:nvGrpSpPr>
        <p:grpSpPr>
          <a:xfrm>
            <a:off x="8369683" y="4621757"/>
            <a:ext cx="3289962" cy="1444628"/>
            <a:chOff x="8113534" y="2821032"/>
            <a:chExt cx="3289962" cy="1444628"/>
          </a:xfrm>
        </p:grpSpPr>
        <p:sp>
          <p:nvSpPr>
            <p:cNvPr id="11" name="Rectangle 10">
              <a:extLst>
                <a:ext uri="{FF2B5EF4-FFF2-40B4-BE49-F238E27FC236}">
                  <a16:creationId xmlns:a16="http://schemas.microsoft.com/office/drawing/2014/main" id="{33A2BC72-38A6-48CB-F7D9-C2A302A0C966}"/>
                </a:ext>
              </a:extLst>
            </p:cNvPr>
            <p:cNvSpPr/>
            <p:nvPr/>
          </p:nvSpPr>
          <p:spPr bwMode="gray">
            <a:xfrm>
              <a:off x="8113534" y="2821032"/>
              <a:ext cx="3260405"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Vendor Selection</a:t>
              </a:r>
            </a:p>
          </p:txBody>
        </p:sp>
        <p:sp>
          <p:nvSpPr>
            <p:cNvPr id="12" name="Rectangle 11">
              <a:extLst>
                <a:ext uri="{FF2B5EF4-FFF2-40B4-BE49-F238E27FC236}">
                  <a16:creationId xmlns:a16="http://schemas.microsoft.com/office/drawing/2014/main" id="{F367A80C-5726-2923-7DD4-FB30D542077B}"/>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Choosing the right vendors is critical in the nuclear sector to ensure quality, reliability, and compliance with stringent regulations. Deloitte supports nuclear power players in vendor selection by providing data-driven insights, risk assessments, and strategic guidance to identify the best partners, ensuring the right balance of cost, capability, and compliance.</a:t>
              </a:r>
            </a:p>
          </p:txBody>
        </p:sp>
      </p:grpSp>
    </p:spTree>
    <p:extLst>
      <p:ext uri="{BB962C8B-B14F-4D97-AF65-F5344CB8AC3E}">
        <p14:creationId xmlns:p14="http://schemas.microsoft.com/office/powerpoint/2010/main" val="3738114897"/>
      </p:ext>
    </p:extLst>
  </p:cSld>
  <p:clrMapOvr>
    <a:masterClrMapping/>
  </p:clrMapOvr>
  <p:transition>
    <p:fade/>
  </p:transition>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A90B7-6B7F-060E-271A-879148F2EA50}"/>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A923D014-31C8-C0DA-1FD1-9F0D0FD04FAC}"/>
              </a:ext>
            </a:extLst>
          </p:cNvPr>
          <p:cNvGrpSpPr/>
          <p:nvPr/>
        </p:nvGrpSpPr>
        <p:grpSpPr>
          <a:xfrm>
            <a:off x="-22" y="0"/>
            <a:ext cx="12192001" cy="2566464"/>
            <a:chOff x="-22" y="0"/>
            <a:chExt cx="12192001" cy="2566464"/>
          </a:xfrm>
        </p:grpSpPr>
        <p:pic>
          <p:nvPicPr>
            <p:cNvPr id="45" name="Picture 44">
              <a:extLst>
                <a:ext uri="{FF2B5EF4-FFF2-40B4-BE49-F238E27FC236}">
                  <a16:creationId xmlns:a16="http://schemas.microsoft.com/office/drawing/2014/main" id="{72BA5FB0-9ADE-1C0F-722E-9A6AB6CD0B8E}"/>
                </a:ext>
              </a:extLst>
            </p:cNvPr>
            <p:cNvPicPr>
              <a:picLocks noChangeAspect="1"/>
            </p:cNvPicPr>
            <p:nvPr/>
          </p:nvPicPr>
          <p:blipFill>
            <a:blip r:embed="rId3"/>
            <a:srcRect l="-71172" t="20104" r="16978" b="31160"/>
            <a:stretch>
              <a:fillRect/>
            </a:stretch>
          </p:blipFill>
          <p:spPr>
            <a:xfrm>
              <a:off x="-20" y="0"/>
              <a:ext cx="12191999" cy="2566463"/>
            </a:xfrm>
            <a:prstGeom prst="rect">
              <a:avLst/>
            </a:prstGeom>
          </p:spPr>
        </p:pic>
        <p:sp>
          <p:nvSpPr>
            <p:cNvPr id="47" name="Rectangle 46">
              <a:extLst>
                <a:ext uri="{FF2B5EF4-FFF2-40B4-BE49-F238E27FC236}">
                  <a16:creationId xmlns:a16="http://schemas.microsoft.com/office/drawing/2014/main" id="{5E5B54A0-92E0-43B5-6DEA-04FA80AE4ADC}"/>
                </a:ext>
              </a:extLst>
            </p:cNvPr>
            <p:cNvSpPr/>
            <p:nvPr/>
          </p:nvSpPr>
          <p:spPr bwMode="gray">
            <a:xfrm>
              <a:off x="-22" y="0"/>
              <a:ext cx="5636324" cy="2566464"/>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5" name="Text Placeholder 4">
            <a:extLst>
              <a:ext uri="{FF2B5EF4-FFF2-40B4-BE49-F238E27FC236}">
                <a16:creationId xmlns:a16="http://schemas.microsoft.com/office/drawing/2014/main" id="{6DCE9EA6-09EC-3CAC-F60C-47893463F7A1}"/>
              </a:ext>
            </a:extLst>
          </p:cNvPr>
          <p:cNvSpPr>
            <a:spLocks noGrp="1"/>
          </p:cNvSpPr>
          <p:nvPr>
            <p:ph type="body" sz="quarter" idx="13"/>
          </p:nvPr>
        </p:nvSpPr>
        <p:spPr>
          <a:xfrm>
            <a:off x="477257" y="684903"/>
            <a:ext cx="5754793" cy="696825"/>
          </a:xfrm>
        </p:spPr>
        <p:txBody>
          <a:bodyPr lIns="0"/>
          <a:lstStyle/>
          <a:p>
            <a:r>
              <a:rPr lang="en-US" sz="1400">
                <a:solidFill>
                  <a:schemeClr val="bg1"/>
                </a:solidFill>
              </a:rPr>
              <a:t>The United States’ nuclear industry is one of the most regulated in the world and currently undergoing significant transformation; A well-connected partner can help nuclear innovators and utilities navigate regulatory shift to deliver safe systems fast</a:t>
            </a:r>
          </a:p>
          <a:p>
            <a:endParaRPr lang="en-US">
              <a:solidFill>
                <a:schemeClr val="bg1"/>
              </a:solidFill>
            </a:endParaRPr>
          </a:p>
        </p:txBody>
      </p:sp>
      <p:sp>
        <p:nvSpPr>
          <p:cNvPr id="3" name="Title 2">
            <a:extLst>
              <a:ext uri="{FF2B5EF4-FFF2-40B4-BE49-F238E27FC236}">
                <a16:creationId xmlns:a16="http://schemas.microsoft.com/office/drawing/2014/main" id="{513BEDB1-84C8-8691-2E41-D7D6C7513484}"/>
              </a:ext>
            </a:extLst>
          </p:cNvPr>
          <p:cNvSpPr>
            <a:spLocks noGrp="1"/>
          </p:cNvSpPr>
          <p:nvPr>
            <p:ph type="title"/>
          </p:nvPr>
        </p:nvSpPr>
        <p:spPr>
          <a:xfrm>
            <a:off x="477257" y="238607"/>
            <a:ext cx="5754793" cy="365760"/>
          </a:xfrm>
        </p:spPr>
        <p:txBody>
          <a:bodyPr lIns="0"/>
          <a:lstStyle/>
          <a:p>
            <a:r>
              <a:rPr lang="en-US" sz="2800">
                <a:solidFill>
                  <a:schemeClr val="bg1"/>
                </a:solidFill>
              </a:rPr>
              <a:t>Regulatory</a:t>
            </a:r>
          </a:p>
        </p:txBody>
      </p:sp>
      <p:grpSp>
        <p:nvGrpSpPr>
          <p:cNvPr id="1034" name="Group 1033">
            <a:extLst>
              <a:ext uri="{FF2B5EF4-FFF2-40B4-BE49-F238E27FC236}">
                <a16:creationId xmlns:a16="http://schemas.microsoft.com/office/drawing/2014/main" id="{4BB3557A-5440-402B-4F10-764EB4C34337}"/>
              </a:ext>
            </a:extLst>
          </p:cNvPr>
          <p:cNvGrpSpPr/>
          <p:nvPr/>
        </p:nvGrpSpPr>
        <p:grpSpPr>
          <a:xfrm>
            <a:off x="469899" y="2814959"/>
            <a:ext cx="4664458" cy="1450701"/>
            <a:chOff x="469899" y="1402567"/>
            <a:chExt cx="5905639" cy="1450701"/>
          </a:xfrm>
        </p:grpSpPr>
        <p:sp>
          <p:nvSpPr>
            <p:cNvPr id="1038" name="Rectangle 1037">
              <a:extLst>
                <a:ext uri="{FF2B5EF4-FFF2-40B4-BE49-F238E27FC236}">
                  <a16:creationId xmlns:a16="http://schemas.microsoft.com/office/drawing/2014/main" id="{1631F5BF-B3C6-E42B-A135-B70EFE81187A}"/>
                </a:ext>
              </a:extLst>
            </p:cNvPr>
            <p:cNvSpPr/>
            <p:nvPr/>
          </p:nvSpPr>
          <p:spPr bwMode="gray">
            <a:xfrm>
              <a:off x="469899" y="1402567"/>
              <a:ext cx="210111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THE CHALLENGE</a:t>
              </a:r>
            </a:p>
          </p:txBody>
        </p:sp>
        <p:sp>
          <p:nvSpPr>
            <p:cNvPr id="1036" name="Rectangle 1035">
              <a:extLst>
                <a:ext uri="{FF2B5EF4-FFF2-40B4-BE49-F238E27FC236}">
                  <a16:creationId xmlns:a16="http://schemas.microsoft.com/office/drawing/2014/main" id="{689AD0A6-3E8C-0FE8-32FA-4B07D181CAE9}"/>
                </a:ext>
              </a:extLst>
            </p:cNvPr>
            <p:cNvSpPr/>
            <p:nvPr/>
          </p:nvSpPr>
          <p:spPr bwMode="gray">
            <a:xfrm>
              <a:off x="477258" y="1654387"/>
              <a:ext cx="5898280" cy="1198881"/>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The nuclear industry faces </a:t>
              </a:r>
              <a:r>
                <a:rPr kumimoji="0" lang="en-US" sz="1200" b="0" i="0" u="none" strike="noStrike" kern="1200" cap="none" spc="0" normalizeH="0" baseline="0" noProof="0">
                  <a:ln>
                    <a:noFill/>
                  </a:ln>
                  <a:effectLst/>
                  <a:uLnTx/>
                  <a:uFillTx/>
                  <a:latin typeface="Open Sans"/>
                  <a:ea typeface="+mn-ea"/>
                  <a:cs typeface="+mn-cs"/>
                </a:rPr>
                <a:t>a highly complex regulatory landscape at a point of transition due to government efforts to streamline approvals. Despite these efforts, licensing pathways remain fragmented and unclear, especially for newer technologies. Even refined compliance will require significant time, staffing, and documentation. This creates both structural delays and ongoing cost pressures </a:t>
              </a:r>
              <a:r>
                <a:rPr kumimoji="0" lang="en-US" sz="1200" b="0" i="0" u="none" strike="noStrike" kern="1200" cap="none" spc="0" normalizeH="0" baseline="0" noProof="0">
                  <a:ln>
                    <a:noFill/>
                  </a:ln>
                  <a:solidFill>
                    <a:prstClr val="black"/>
                  </a:solidFill>
                  <a:effectLst/>
                  <a:uLnTx/>
                  <a:uFillTx/>
                  <a:latin typeface="Open Sans"/>
                  <a:ea typeface="+mn-ea"/>
                  <a:cs typeface="+mn-cs"/>
                </a:rPr>
                <a:t>across the project lifecycle.</a:t>
              </a:r>
            </a:p>
          </p:txBody>
        </p:sp>
      </p:grpSp>
      <p:grpSp>
        <p:nvGrpSpPr>
          <p:cNvPr id="1039" name="Group 1038">
            <a:extLst>
              <a:ext uri="{FF2B5EF4-FFF2-40B4-BE49-F238E27FC236}">
                <a16:creationId xmlns:a16="http://schemas.microsoft.com/office/drawing/2014/main" id="{C2577D6C-2CA3-0422-67A0-189173632A8C}"/>
              </a:ext>
            </a:extLst>
          </p:cNvPr>
          <p:cNvGrpSpPr/>
          <p:nvPr/>
        </p:nvGrpSpPr>
        <p:grpSpPr>
          <a:xfrm>
            <a:off x="469900" y="4897040"/>
            <a:ext cx="4664456" cy="1625035"/>
            <a:chOff x="469900" y="1402567"/>
            <a:chExt cx="5905637" cy="1625035"/>
          </a:xfrm>
        </p:grpSpPr>
        <p:sp>
          <p:nvSpPr>
            <p:cNvPr id="1040" name="Rectangle 1039">
              <a:extLst>
                <a:ext uri="{FF2B5EF4-FFF2-40B4-BE49-F238E27FC236}">
                  <a16:creationId xmlns:a16="http://schemas.microsoft.com/office/drawing/2014/main" id="{C627A3A4-05CE-50E8-4E85-F058BC8AAC7A}"/>
                </a:ext>
              </a:extLst>
            </p:cNvPr>
            <p:cNvSpPr/>
            <p:nvPr/>
          </p:nvSpPr>
          <p:spPr bwMode="gray">
            <a:xfrm>
              <a:off x="469900" y="1402567"/>
              <a:ext cx="1654574"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KEY ISSUES</a:t>
              </a:r>
            </a:p>
          </p:txBody>
        </p:sp>
        <p:sp>
          <p:nvSpPr>
            <p:cNvPr id="1041" name="Rectangle 1040">
              <a:extLst>
                <a:ext uri="{FF2B5EF4-FFF2-40B4-BE49-F238E27FC236}">
                  <a16:creationId xmlns:a16="http://schemas.microsoft.com/office/drawing/2014/main" id="{82F9C0A9-7306-AD54-E55D-3208725EEF7D}"/>
                </a:ext>
              </a:extLst>
            </p:cNvPr>
            <p:cNvSpPr/>
            <p:nvPr/>
          </p:nvSpPr>
          <p:spPr bwMode="gray">
            <a:xfrm>
              <a:off x="477257" y="1654387"/>
              <a:ext cx="5898280" cy="1373215"/>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Review Delays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Documentation Overhead</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Jurisdictional Conflicts &amp; Confusion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Regulation Ambiguity</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Approval Pathway Complexity</a:t>
              </a:r>
            </a:p>
          </p:txBody>
        </p:sp>
      </p:grpSp>
      <p:grpSp>
        <p:nvGrpSpPr>
          <p:cNvPr id="1042" name="Group 1041">
            <a:extLst>
              <a:ext uri="{FF2B5EF4-FFF2-40B4-BE49-F238E27FC236}">
                <a16:creationId xmlns:a16="http://schemas.microsoft.com/office/drawing/2014/main" id="{89299569-1C0C-B2A6-0E2A-5CCA09FA6A67}"/>
              </a:ext>
            </a:extLst>
          </p:cNvPr>
          <p:cNvGrpSpPr/>
          <p:nvPr/>
        </p:nvGrpSpPr>
        <p:grpSpPr>
          <a:xfrm>
            <a:off x="5431155" y="2814959"/>
            <a:ext cx="2538701" cy="3575331"/>
            <a:chOff x="469899" y="1402567"/>
            <a:chExt cx="3214232" cy="3575331"/>
          </a:xfrm>
        </p:grpSpPr>
        <p:sp>
          <p:nvSpPr>
            <p:cNvPr id="1043" name="Rectangle 1042">
              <a:extLst>
                <a:ext uri="{FF2B5EF4-FFF2-40B4-BE49-F238E27FC236}">
                  <a16:creationId xmlns:a16="http://schemas.microsoft.com/office/drawing/2014/main" id="{5702399F-4FC0-441E-BA3B-46C7A43F8A8C}"/>
                </a:ext>
              </a:extLst>
            </p:cNvPr>
            <p:cNvSpPr/>
            <p:nvPr/>
          </p:nvSpPr>
          <p:spPr bwMode="gray">
            <a:xfrm>
              <a:off x="469899" y="1402567"/>
              <a:ext cx="2435202" cy="262133"/>
            </a:xfrm>
            <a:prstGeom prst="rect">
              <a:avLst/>
            </a:prstGeom>
            <a:solidFill>
              <a:schemeClr val="bg1"/>
            </a:solidFill>
            <a:ln w="19050" algn="ctr">
              <a:noFill/>
              <a:miter lim="800000"/>
              <a:headEnd/>
              <a:tailEnd/>
            </a:ln>
          </p:spPr>
          <p:txBody>
            <a:bodyPr wrap="square" lIns="91440" tIns="0" rIns="9144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OUR CAPABILITIES</a:t>
              </a:r>
            </a:p>
          </p:txBody>
        </p:sp>
        <p:sp>
          <p:nvSpPr>
            <p:cNvPr id="1044" name="Rectangle 1043">
              <a:extLst>
                <a:ext uri="{FF2B5EF4-FFF2-40B4-BE49-F238E27FC236}">
                  <a16:creationId xmlns:a16="http://schemas.microsoft.com/office/drawing/2014/main" id="{4720C03E-F0BA-79BB-BFEA-172C1A71755D}"/>
                </a:ext>
              </a:extLst>
            </p:cNvPr>
            <p:cNvSpPr/>
            <p:nvPr/>
          </p:nvSpPr>
          <p:spPr bwMode="gray">
            <a:xfrm>
              <a:off x="477258" y="1654387"/>
              <a:ext cx="3206873" cy="3323511"/>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Regulatory Planning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Regulatory Compliance Reporting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Compliance Analytics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Environmental Reporting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Incident Response Compliance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Disaster Communication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Regulatory Strategy</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Licensing &amp; Permits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Integrated Compliance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Regulatory &amp; Legal Diligence</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2B5E5">
                      <a:lumMod val="75000"/>
                    </a:srgbClr>
                  </a:solidFill>
                  <a:effectLst/>
                  <a:uLnTx/>
                  <a:uFillTx/>
                  <a:latin typeface="Open Sans"/>
                  <a:ea typeface="+mn-ea"/>
                  <a:cs typeface="+mn-cs"/>
                </a:rPr>
                <a:t>Audit Planning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NERC Audit Planning</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INPO Audit Planning</a:t>
              </a:r>
            </a:p>
          </p:txBody>
        </p:sp>
      </p:grpSp>
      <p:sp>
        <p:nvSpPr>
          <p:cNvPr id="1045" name="Text Placeholder 4">
            <a:extLst>
              <a:ext uri="{FF2B5EF4-FFF2-40B4-BE49-F238E27FC236}">
                <a16:creationId xmlns:a16="http://schemas.microsoft.com/office/drawing/2014/main" id="{D2B7897D-5AE3-98CF-2A0F-A3E0939F9F7C}"/>
              </a:ext>
            </a:extLst>
          </p:cNvPr>
          <p:cNvSpPr txBox="1">
            <a:spLocks/>
          </p:cNvSpPr>
          <p:nvPr/>
        </p:nvSpPr>
        <p:spPr>
          <a:xfrm>
            <a:off x="477257" y="1714645"/>
            <a:ext cx="5754793" cy="696825"/>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400" b="1"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rPr>
              <a:t>Key Players: </a:t>
            </a:r>
            <a:r>
              <a:rPr kumimoji="0" lang="en-US"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Regulators, Utilities, Nuclear Fuel Firms</a:t>
            </a:r>
            <a:endParaRPr kumimoji="0" lang="en-US"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200"/>
              </a:spcBef>
              <a:spcAft>
                <a:spcPts val="1333"/>
              </a:spcAft>
              <a:buClrTx/>
              <a:buSzPct val="100000"/>
              <a:buFontTx/>
              <a:buNone/>
              <a:tabLst/>
              <a:defRPr/>
            </a:pPr>
            <a:endParaRPr kumimoji="0" lang="en-US" sz="12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7" name="Group 6">
            <a:extLst>
              <a:ext uri="{FF2B5EF4-FFF2-40B4-BE49-F238E27FC236}">
                <a16:creationId xmlns:a16="http://schemas.microsoft.com/office/drawing/2014/main" id="{B8DDFF4C-6DE5-80E2-39E4-0FF050210BA4}"/>
              </a:ext>
            </a:extLst>
          </p:cNvPr>
          <p:cNvGrpSpPr/>
          <p:nvPr/>
        </p:nvGrpSpPr>
        <p:grpSpPr>
          <a:xfrm>
            <a:off x="8369683" y="2821032"/>
            <a:ext cx="3289962" cy="1444628"/>
            <a:chOff x="8113534" y="2821032"/>
            <a:chExt cx="3289962" cy="1444628"/>
          </a:xfrm>
        </p:grpSpPr>
        <p:sp>
          <p:nvSpPr>
            <p:cNvPr id="8" name="Rectangle 7">
              <a:extLst>
                <a:ext uri="{FF2B5EF4-FFF2-40B4-BE49-F238E27FC236}">
                  <a16:creationId xmlns:a16="http://schemas.microsoft.com/office/drawing/2014/main" id="{2EE2CC6D-03D8-C1C0-4CF9-97F8883D99D4}"/>
                </a:ext>
              </a:extLst>
            </p:cNvPr>
            <p:cNvSpPr/>
            <p:nvPr/>
          </p:nvSpPr>
          <p:spPr bwMode="gray">
            <a:xfrm>
              <a:off x="8113534" y="2821032"/>
              <a:ext cx="2661731"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Regulatory Strategy</a:t>
              </a:r>
            </a:p>
          </p:txBody>
        </p:sp>
        <p:sp>
          <p:nvSpPr>
            <p:cNvPr id="9" name="Rectangle 8">
              <a:extLst>
                <a:ext uri="{FF2B5EF4-FFF2-40B4-BE49-F238E27FC236}">
                  <a16:creationId xmlns:a16="http://schemas.microsoft.com/office/drawing/2014/main" id="{F8CFB893-C691-E48E-175D-B7021068EBA5}"/>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Navigating the complex and ever-evolving regulatory landscape is a significant challenge for nuclear power players. Deloitte provides strategic regulatory guidance, helping organizations stay compliant with industry standards, anticipate regulatory changes, and develop proactive approaches to minimize risks while maximizing operational efficiency.</a:t>
              </a:r>
            </a:p>
          </p:txBody>
        </p:sp>
      </p:grpSp>
      <p:grpSp>
        <p:nvGrpSpPr>
          <p:cNvPr id="10" name="Group 9">
            <a:extLst>
              <a:ext uri="{FF2B5EF4-FFF2-40B4-BE49-F238E27FC236}">
                <a16:creationId xmlns:a16="http://schemas.microsoft.com/office/drawing/2014/main" id="{5B0400BA-7D5E-7833-91C6-63FC94F54B9D}"/>
              </a:ext>
            </a:extLst>
          </p:cNvPr>
          <p:cNvGrpSpPr/>
          <p:nvPr/>
        </p:nvGrpSpPr>
        <p:grpSpPr>
          <a:xfrm>
            <a:off x="8369684" y="4621757"/>
            <a:ext cx="3289961" cy="1444628"/>
            <a:chOff x="8113535" y="2821032"/>
            <a:chExt cx="3289961" cy="1444628"/>
          </a:xfrm>
        </p:grpSpPr>
        <p:sp>
          <p:nvSpPr>
            <p:cNvPr id="11" name="Rectangle 10">
              <a:extLst>
                <a:ext uri="{FF2B5EF4-FFF2-40B4-BE49-F238E27FC236}">
                  <a16:creationId xmlns:a16="http://schemas.microsoft.com/office/drawing/2014/main" id="{0685E3E7-939F-B35E-BF84-18A0E39F105C}"/>
                </a:ext>
              </a:extLst>
            </p:cNvPr>
            <p:cNvSpPr/>
            <p:nvPr/>
          </p:nvSpPr>
          <p:spPr bwMode="gray">
            <a:xfrm>
              <a:off x="8113535" y="2821032"/>
              <a:ext cx="2350868" cy="262133"/>
            </a:xfrm>
            <a:prstGeom prst="rect">
              <a:avLst/>
            </a:prstGeom>
            <a:solidFill>
              <a:schemeClr val="bg1"/>
            </a:solidFill>
            <a:ln w="19050" algn="ctr">
              <a:noFill/>
              <a:miter lim="800000"/>
              <a:headEnd/>
              <a:tailEnd/>
            </a:ln>
          </p:spPr>
          <p:txBody>
            <a:bodyPr wrap="square" lIns="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0" i="0" u="none" strike="noStrike" kern="1200" cap="none" spc="0" normalizeH="0" baseline="0" noProof="0">
                  <a:ln>
                    <a:noFill/>
                  </a:ln>
                  <a:solidFill>
                    <a:srgbClr val="62B5E5">
                      <a:lumMod val="75000"/>
                    </a:srgbClr>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Audit Planning</a:t>
              </a:r>
            </a:p>
          </p:txBody>
        </p:sp>
        <p:sp>
          <p:nvSpPr>
            <p:cNvPr id="12" name="Rectangle 11">
              <a:extLst>
                <a:ext uri="{FF2B5EF4-FFF2-40B4-BE49-F238E27FC236}">
                  <a16:creationId xmlns:a16="http://schemas.microsoft.com/office/drawing/2014/main" id="{BBD05129-7268-3772-9AD2-23B0492781FE}"/>
                </a:ext>
              </a:extLst>
            </p:cNvPr>
            <p:cNvSpPr/>
            <p:nvPr/>
          </p:nvSpPr>
          <p:spPr bwMode="gray">
            <a:xfrm>
              <a:off x="8113535" y="3083069"/>
              <a:ext cx="3289961" cy="1182591"/>
            </a:xfrm>
            <a:prstGeom prst="rect">
              <a:avLst/>
            </a:prstGeom>
            <a:noFill/>
            <a:ln w="19050" algn="ctr">
              <a:noFill/>
              <a:miter lim="800000"/>
              <a:headEnd/>
              <a:tailEnd/>
            </a:ln>
          </p:spPr>
          <p:txBody>
            <a:bodyPr wrap="square" lIns="0" tIns="0" rIns="0" bIns="0" rtlCol="0" anchor="t"/>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Ensuring compliance and transparency through effective audits is essential for maintaining trust and meeting regulatory requirements in the nuclear sector. Deloitte offers comprehensive audit planning services, providing a structured approach to identify key risks, ensure accurate financial reporting, and strengthen internal controls, all while aligning with regulatory expectations and industry best practices.</a:t>
              </a:r>
            </a:p>
          </p:txBody>
        </p:sp>
      </p:grpSp>
    </p:spTree>
    <p:extLst>
      <p:ext uri="{BB962C8B-B14F-4D97-AF65-F5344CB8AC3E}">
        <p14:creationId xmlns:p14="http://schemas.microsoft.com/office/powerpoint/2010/main" val="910708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2F19-B98F-1998-7ED0-CA9160848D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BBCEAC7-5912-3BD6-4332-839F56CDC9B1}"/>
              </a:ext>
            </a:extLst>
          </p:cNvPr>
          <p:cNvSpPr>
            <a:spLocks noGrp="1"/>
          </p:cNvSpPr>
          <p:nvPr>
            <p:ph type="title"/>
          </p:nvPr>
        </p:nvSpPr>
        <p:spPr>
          <a:xfrm>
            <a:off x="469901" y="3123687"/>
            <a:ext cx="6165075" cy="610627"/>
          </a:xfrm>
        </p:spPr>
        <p:txBody>
          <a:bodyPr/>
          <a:lstStyle/>
          <a:p>
            <a:r>
              <a:rPr lang="en-US"/>
              <a:t>Eminence + Resources</a:t>
            </a:r>
          </a:p>
        </p:txBody>
      </p:sp>
    </p:spTree>
    <p:extLst>
      <p:ext uri="{BB962C8B-B14F-4D97-AF65-F5344CB8AC3E}">
        <p14:creationId xmlns:p14="http://schemas.microsoft.com/office/powerpoint/2010/main" val="38324722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51C7A-5FCA-B48D-98DF-D738C7D7ACC0}"/>
            </a:ext>
          </a:extLst>
        </p:cNvPr>
        <p:cNvGrpSpPr/>
        <p:nvPr/>
      </p:nvGrpSpPr>
      <p:grpSpPr>
        <a:xfrm>
          <a:off x="0" y="0"/>
          <a:ext cx="0" cy="0"/>
          <a:chOff x="0" y="0"/>
          <a:chExt cx="0" cy="0"/>
        </a:xfrm>
      </p:grpSpPr>
      <p:sp>
        <p:nvSpPr>
          <p:cNvPr id="18" name="Round Single Corner Rectangle 13">
            <a:extLst>
              <a:ext uri="{FF2B5EF4-FFF2-40B4-BE49-F238E27FC236}">
                <a16:creationId xmlns:a16="http://schemas.microsoft.com/office/drawing/2014/main" id="{F77AB28F-EE69-ABF0-5A09-52B499A5C3F1}"/>
              </a:ext>
            </a:extLst>
          </p:cNvPr>
          <p:cNvSpPr/>
          <p:nvPr/>
        </p:nvSpPr>
        <p:spPr>
          <a:xfrm flipH="1">
            <a:off x="4229100" y="1063256"/>
            <a:ext cx="7962900" cy="5795043"/>
          </a:xfrm>
          <a:prstGeom prst="round1Rect">
            <a:avLst>
              <a:gd name="adj" fmla="val 9649"/>
            </a:avLst>
          </a:prstGeom>
          <a:gradFill>
            <a:gsLst>
              <a:gs pos="0">
                <a:schemeClr val="bg1"/>
              </a:gs>
              <a:gs pos="86000">
                <a:srgbClr val="E3F0D9"/>
              </a:gs>
            </a:gsLst>
            <a:lin ang="10800000" scaled="1"/>
          </a:gradFill>
          <a:ln w="25400">
            <a:noFill/>
          </a:ln>
          <a:effectLst>
            <a:outerShdw blurRad="312980" dist="38100" dir="2700000" algn="tl" rotWithShape="0">
              <a:prstClr val="black">
                <a:alpha val="10197"/>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64008" bIns="54864" rtlCol="0" anchor="ctr">
            <a:noAutofit/>
          </a:bodyPr>
          <a:lstStyle/>
          <a:p>
            <a:pPr algn="ctr"/>
            <a:endParaRPr lang="en-US" sz="800" b="1" spc="300">
              <a:solidFill>
                <a:srgbClr val="03071D"/>
              </a:solidFill>
              <a:latin typeface="Helvetica" pitchFamily="2" charset="0"/>
              <a:ea typeface="Open Sans" pitchFamily="2" charset="0"/>
              <a:cs typeface="Open Sans" pitchFamily="2" charset="0"/>
            </a:endParaRPr>
          </a:p>
        </p:txBody>
      </p:sp>
      <p:sp>
        <p:nvSpPr>
          <p:cNvPr id="3" name="Title 2">
            <a:extLst>
              <a:ext uri="{FF2B5EF4-FFF2-40B4-BE49-F238E27FC236}">
                <a16:creationId xmlns:a16="http://schemas.microsoft.com/office/drawing/2014/main" id="{506349C2-A91D-89F5-20E1-DFA791817BE3}"/>
              </a:ext>
            </a:extLst>
          </p:cNvPr>
          <p:cNvSpPr>
            <a:spLocks noGrp="1"/>
          </p:cNvSpPr>
          <p:nvPr>
            <p:ph type="title"/>
          </p:nvPr>
        </p:nvSpPr>
        <p:spPr/>
        <p:txBody>
          <a:bodyPr/>
          <a:lstStyle/>
          <a:p>
            <a:r>
              <a:rPr lang="en-US" sz="2800"/>
              <a:t>Eminence</a:t>
            </a:r>
          </a:p>
        </p:txBody>
      </p:sp>
      <p:sp>
        <p:nvSpPr>
          <p:cNvPr id="5" name="TextBox 4">
            <a:extLst>
              <a:ext uri="{FF2B5EF4-FFF2-40B4-BE49-F238E27FC236}">
                <a16:creationId xmlns:a16="http://schemas.microsoft.com/office/drawing/2014/main" id="{816217FE-C4A3-ADFE-4F67-DB91E254AFD6}"/>
              </a:ext>
            </a:extLst>
          </p:cNvPr>
          <p:cNvSpPr txBox="1"/>
          <p:nvPr/>
        </p:nvSpPr>
        <p:spPr>
          <a:xfrm>
            <a:off x="7100145" y="4926146"/>
            <a:ext cx="2165369" cy="1443472"/>
          </a:xfrm>
          <a:prstGeom prst="rect">
            <a:avLst/>
          </a:prstGeom>
          <a:noFill/>
        </p:spPr>
        <p:txBody>
          <a:bodyPr wrap="square" lIns="0" tIns="0" rIns="0" bIns="0">
            <a:spAutoFit/>
          </a:bodyPr>
          <a:lstStyle>
            <a:defPPr>
              <a:defRPr lang="en-US"/>
            </a:defPPr>
            <a:lvl2pPr marL="0" lvl="1">
              <a:lnSpc>
                <a:spcPct val="90000"/>
              </a:lnSpc>
              <a:buSzPct val="65000"/>
              <a:tabLst>
                <a:tab pos="533400" algn="l"/>
              </a:tabLst>
              <a:defRPr sz="1100">
                <a:solidFill>
                  <a:sysClr val="windowText" lastClr="000000"/>
                </a:solidFill>
              </a:defRPr>
            </a:lvl2pPr>
          </a:lstStyle>
          <a:p>
            <a:pPr defTabSz="1219170">
              <a:spcBef>
                <a:spcPct val="20000"/>
              </a:spcBef>
              <a:defRPr/>
            </a:pPr>
            <a:r>
              <a:rPr lang="en-US" sz="1000" b="1">
                <a:latin typeface="Open Sans" panose="020B0606030504020204" pitchFamily="34" charset="0"/>
                <a:ea typeface="Open Sans" panose="020B0606030504020204" pitchFamily="34" charset="0"/>
                <a:cs typeface="Open Sans" panose="020B0606030504020204" pitchFamily="34" charset="0"/>
                <a:hlinkClick r:id="rId3"/>
              </a:rPr>
              <a:t>Funding and financing the UK nuclear future (2023)</a:t>
            </a:r>
            <a:endParaRPr lang="en-US" sz="1000" b="1">
              <a:latin typeface="Open Sans" panose="020B0606030504020204" pitchFamily="34" charset="0"/>
              <a:ea typeface="Open Sans" panose="020B0606030504020204" pitchFamily="34" charset="0"/>
              <a:cs typeface="Open Sans" panose="020B0606030504020204" pitchFamily="34" charset="0"/>
            </a:endParaRPr>
          </a:p>
          <a:p>
            <a:pPr defTabSz="1219170">
              <a:spcBef>
                <a:spcPct val="20000"/>
              </a:spcBef>
              <a:defRPr/>
            </a:pPr>
            <a:r>
              <a:rPr lang="en-US" sz="900">
                <a:latin typeface="Open Sans" panose="020B0606030504020204" pitchFamily="34" charset="0"/>
                <a:ea typeface="Open Sans" panose="020B0606030504020204" pitchFamily="34" charset="0"/>
                <a:cs typeface="Open Sans" panose="020B0606030504020204" pitchFamily="34" charset="0"/>
              </a:rPr>
              <a:t>The UK government has set an ambitious target to quadruple nuclear capacity from 6 GW to 24 GW. This would supply a quarter of our electricity in 2050. In this article Deloitte explores the actions needed to improve funding and financing of nuclear projects beyond Sizewell C.</a:t>
            </a:r>
          </a:p>
        </p:txBody>
      </p:sp>
      <p:pic>
        <p:nvPicPr>
          <p:cNvPr id="6" name="Picture 5">
            <a:extLst>
              <a:ext uri="{FF2B5EF4-FFF2-40B4-BE49-F238E27FC236}">
                <a16:creationId xmlns:a16="http://schemas.microsoft.com/office/drawing/2014/main" id="{568B18D3-3B18-5B6F-B292-0312CA37EEFD}"/>
              </a:ext>
            </a:extLst>
          </p:cNvPr>
          <p:cNvPicPr>
            <a:picLocks noChangeAspect="1"/>
          </p:cNvPicPr>
          <p:nvPr/>
        </p:nvPicPr>
        <p:blipFill>
          <a:blip r:embed="rId4"/>
          <a:stretch>
            <a:fillRect/>
          </a:stretch>
        </p:blipFill>
        <p:spPr>
          <a:xfrm>
            <a:off x="7100145" y="3967665"/>
            <a:ext cx="544201" cy="731520"/>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65D4301F-DEEF-4A96-FE7E-EBB97A7253A2}"/>
              </a:ext>
            </a:extLst>
          </p:cNvPr>
          <p:cNvSpPr txBox="1"/>
          <p:nvPr/>
        </p:nvSpPr>
        <p:spPr>
          <a:xfrm>
            <a:off x="9575366" y="2506173"/>
            <a:ext cx="2165370" cy="1015663"/>
          </a:xfrm>
          <a:prstGeom prst="rect">
            <a:avLst/>
          </a:prstGeom>
          <a:noFill/>
        </p:spPr>
        <p:txBody>
          <a:bodyPr wrap="square" lIns="0" tIns="0" rIns="0" bIns="0">
            <a:spAutoFit/>
          </a:bodyPr>
          <a:lstStyle>
            <a:defPPr>
              <a:defRPr lang="en-US"/>
            </a:defPPr>
            <a:lvl2pPr marL="0" lvl="1">
              <a:lnSpc>
                <a:spcPct val="90000"/>
              </a:lnSpc>
              <a:buSzPct val="65000"/>
              <a:tabLst>
                <a:tab pos="533400" algn="l"/>
              </a:tabLst>
              <a:defRPr sz="1100">
                <a:solidFill>
                  <a:sysClr val="windowText" lastClr="000000"/>
                </a:solidFill>
              </a:defRPr>
            </a:lvl2pPr>
          </a:lstStyle>
          <a:p>
            <a:pPr defTabSz="1219170">
              <a:defRPr/>
            </a:pPr>
            <a:r>
              <a:rPr lang="en-US" sz="1000" b="1">
                <a:latin typeface="Open Sans" panose="020B0606030504020204" pitchFamily="34" charset="0"/>
                <a:ea typeface="Open Sans" panose="020B0606030504020204" pitchFamily="34" charset="0"/>
                <a:cs typeface="Open Sans" panose="020B0606030504020204" pitchFamily="34" charset="0"/>
                <a:hlinkClick r:id="rId5"/>
              </a:rPr>
              <a:t>SMR: Winning the race in securing access to low-carbon energy (2024): </a:t>
            </a:r>
            <a:endParaRPr lang="en-US" sz="1000" b="1">
              <a:latin typeface="Open Sans" panose="020B0606030504020204" pitchFamily="34" charset="0"/>
              <a:ea typeface="Open Sans" panose="020B0606030504020204" pitchFamily="34" charset="0"/>
              <a:cs typeface="Open Sans" panose="020B0606030504020204" pitchFamily="34" charset="0"/>
            </a:endParaRPr>
          </a:p>
          <a:p>
            <a:pPr defTabSz="1219170">
              <a:defRPr/>
            </a:pPr>
            <a:r>
              <a:rPr lang="en-US" sz="900">
                <a:latin typeface="Open Sans" panose="020B0606030504020204" pitchFamily="34" charset="0"/>
                <a:ea typeface="Open Sans" panose="020B0606030504020204" pitchFamily="34" charset="0"/>
                <a:cs typeface="Open Sans" panose="020B0606030504020204" pitchFamily="34" charset="0"/>
              </a:rPr>
              <a:t>In this report, Deloitte discusses the benefits of SMRs, their application and what is needed to win the race to secure much needed low carbon energy.</a:t>
            </a:r>
          </a:p>
        </p:txBody>
      </p:sp>
      <p:pic>
        <p:nvPicPr>
          <p:cNvPr id="8" name="Picture 7">
            <a:extLst>
              <a:ext uri="{FF2B5EF4-FFF2-40B4-BE49-F238E27FC236}">
                <a16:creationId xmlns:a16="http://schemas.microsoft.com/office/drawing/2014/main" id="{0A64B99F-C360-D743-74C9-3334F7960627}"/>
              </a:ext>
            </a:extLst>
          </p:cNvPr>
          <p:cNvPicPr>
            <a:picLocks/>
          </p:cNvPicPr>
          <p:nvPr/>
        </p:nvPicPr>
        <p:blipFill>
          <a:blip r:embed="rId6"/>
          <a:stretch>
            <a:fillRect/>
          </a:stretch>
        </p:blipFill>
        <p:spPr>
          <a:xfrm>
            <a:off x="9575366" y="1529004"/>
            <a:ext cx="575398" cy="773457"/>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5B53A644-A2A9-00CC-FBED-7FE4F66F0862}"/>
              </a:ext>
            </a:extLst>
          </p:cNvPr>
          <p:cNvSpPr txBox="1"/>
          <p:nvPr/>
        </p:nvSpPr>
        <p:spPr>
          <a:xfrm>
            <a:off x="4590002" y="2506173"/>
            <a:ext cx="2165370" cy="1000274"/>
          </a:xfrm>
          <a:prstGeom prst="rect">
            <a:avLst/>
          </a:prstGeom>
          <a:noFill/>
        </p:spPr>
        <p:txBody>
          <a:bodyPr wrap="square" lIns="0" tIns="0" rIns="0" bIns="0">
            <a:spAutoFit/>
          </a:bodyPr>
          <a:lstStyle>
            <a:defPPr>
              <a:defRPr lang="en-US"/>
            </a:defPPr>
            <a:lvl2pPr marL="0" lvl="1">
              <a:lnSpc>
                <a:spcPct val="90000"/>
              </a:lnSpc>
              <a:buSzPct val="65000"/>
              <a:tabLst>
                <a:tab pos="533400" algn="l"/>
              </a:tabLst>
              <a:defRPr sz="1100">
                <a:solidFill>
                  <a:sysClr val="windowText" lastClr="000000"/>
                </a:solidFill>
              </a:defRPr>
            </a:lvl2pPr>
          </a:lstStyle>
          <a:p>
            <a:pPr defTabSz="1219170">
              <a:defRPr/>
            </a:pPr>
            <a:r>
              <a:rPr lang="en-US" sz="1000" b="1">
                <a:latin typeface="Open Sans" panose="020B0606030504020204" pitchFamily="34" charset="0"/>
                <a:ea typeface="Open Sans" panose="020B0606030504020204" pitchFamily="34" charset="0"/>
                <a:cs typeface="Open Sans" panose="020B0606030504020204" pitchFamily="34" charset="0"/>
                <a:hlinkClick r:id="rId7"/>
              </a:rPr>
              <a:t>Nuclear energy’s role in powering data center growth</a:t>
            </a:r>
            <a:endParaRPr lang="en-US" sz="1000" b="1">
              <a:latin typeface="Open Sans" panose="020B0606030504020204" pitchFamily="34" charset="0"/>
              <a:ea typeface="Open Sans" panose="020B0606030504020204" pitchFamily="34" charset="0"/>
              <a:cs typeface="Open Sans" panose="020B0606030504020204" pitchFamily="34" charset="0"/>
            </a:endParaRPr>
          </a:p>
          <a:p>
            <a:pPr defTabSz="1219170">
              <a:defRPr/>
            </a:pPr>
            <a:r>
              <a:rPr lang="en-US" sz="900">
                <a:latin typeface="Open Sans" panose="020B0606030504020204" pitchFamily="34" charset="0"/>
                <a:ea typeface="Open Sans" panose="020B0606030504020204" pitchFamily="34" charset="0"/>
                <a:cs typeface="Open Sans" panose="020B0606030504020204" pitchFamily="34" charset="0"/>
              </a:rPr>
              <a:t>As the electric power sector looks to address rising power demand from data centers to drive artificial intelligence growth, nuclear energy appears to be emerging as an attractive option.</a:t>
            </a:r>
          </a:p>
        </p:txBody>
      </p:sp>
      <p:pic>
        <p:nvPicPr>
          <p:cNvPr id="10" name="Picture 9">
            <a:extLst>
              <a:ext uri="{FF2B5EF4-FFF2-40B4-BE49-F238E27FC236}">
                <a16:creationId xmlns:a16="http://schemas.microsoft.com/office/drawing/2014/main" id="{85D74665-F2AF-CD81-4F43-364767892025}"/>
              </a:ext>
            </a:extLst>
          </p:cNvPr>
          <p:cNvPicPr>
            <a:picLocks/>
          </p:cNvPicPr>
          <p:nvPr/>
        </p:nvPicPr>
        <p:blipFill>
          <a:blip r:embed="rId8">
            <a:extLst>
              <a:ext uri="{28A0092B-C50C-407E-A947-70E740481C1C}">
                <a14:useLocalDpi xmlns:a14="http://schemas.microsoft.com/office/drawing/2010/main" val="0"/>
              </a:ext>
            </a:extLst>
          </a:blip>
          <a:srcRect/>
          <a:stretch/>
        </p:blipFill>
        <p:spPr>
          <a:xfrm>
            <a:off x="4590002" y="1529004"/>
            <a:ext cx="640080" cy="731520"/>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DC3C2E52-22CA-2286-91B1-601C4ABC50A2}"/>
              </a:ext>
            </a:extLst>
          </p:cNvPr>
          <p:cNvSpPr txBox="1"/>
          <p:nvPr/>
        </p:nvSpPr>
        <p:spPr>
          <a:xfrm>
            <a:off x="9610289" y="4926146"/>
            <a:ext cx="2165370" cy="1431161"/>
          </a:xfrm>
          <a:prstGeom prst="rect">
            <a:avLst/>
          </a:prstGeom>
          <a:noFill/>
        </p:spPr>
        <p:txBody>
          <a:bodyPr wrap="square" lIns="0" tIns="0" rIns="0" bIns="0">
            <a:spAutoFit/>
          </a:bodyPr>
          <a:lstStyle>
            <a:defPPr>
              <a:defRPr lang="en-US"/>
            </a:defPPr>
            <a:lvl2pPr marL="0" lvl="1">
              <a:lnSpc>
                <a:spcPct val="90000"/>
              </a:lnSpc>
              <a:buSzPct val="65000"/>
              <a:tabLst>
                <a:tab pos="533400" algn="l"/>
              </a:tabLst>
              <a:defRPr sz="1100">
                <a:solidFill>
                  <a:sysClr val="windowText" lastClr="000000"/>
                </a:solidFill>
              </a:defRPr>
            </a:lvl2pPr>
          </a:lstStyle>
          <a:p>
            <a:pPr defTabSz="1219170">
              <a:defRPr/>
            </a:pPr>
            <a:r>
              <a:rPr lang="en-US" sz="1000" b="1">
                <a:latin typeface="Open Sans" panose="020B0606030504020204" pitchFamily="34" charset="0"/>
                <a:ea typeface="Open Sans" panose="020B0606030504020204" pitchFamily="34" charset="0"/>
                <a:cs typeface="Open Sans" panose="020B0606030504020204" pitchFamily="34" charset="0"/>
                <a:hlinkClick r:id="rId9"/>
              </a:rPr>
              <a:t>Winning Over The Crowd: The Role of Public Opinion in </a:t>
            </a:r>
            <a:r>
              <a:rPr lang="en-US" sz="1000" b="1" err="1">
                <a:latin typeface="Open Sans" panose="020B0606030504020204" pitchFamily="34" charset="0"/>
                <a:ea typeface="Open Sans" panose="020B0606030504020204" pitchFamily="34" charset="0"/>
                <a:cs typeface="Open Sans" panose="020B0606030504020204" pitchFamily="34" charset="0"/>
                <a:hlinkClick r:id="rId9"/>
              </a:rPr>
              <a:t>Nuclear’s</a:t>
            </a:r>
            <a:r>
              <a:rPr lang="en-US" sz="1000" b="1">
                <a:latin typeface="Open Sans" panose="020B0606030504020204" pitchFamily="34" charset="0"/>
                <a:ea typeface="Open Sans" panose="020B0606030504020204" pitchFamily="34" charset="0"/>
                <a:cs typeface="Open Sans" panose="020B0606030504020204" pitchFamily="34" charset="0"/>
                <a:hlinkClick r:id="rId9"/>
              </a:rPr>
              <a:t> Success</a:t>
            </a:r>
            <a:endParaRPr lang="en-US" sz="1000" b="1">
              <a:latin typeface="Open Sans" panose="020B0606030504020204" pitchFamily="34" charset="0"/>
              <a:ea typeface="Open Sans" panose="020B0606030504020204" pitchFamily="34" charset="0"/>
              <a:cs typeface="Open Sans" panose="020B0606030504020204" pitchFamily="34" charset="0"/>
            </a:endParaRPr>
          </a:p>
          <a:p>
            <a:pPr defTabSz="1219170">
              <a:defRPr/>
            </a:pPr>
            <a:r>
              <a:rPr lang="en-US" sz="900">
                <a:latin typeface="Open Sans" panose="020B0606030504020204" pitchFamily="34" charset="0"/>
                <a:ea typeface="Open Sans" panose="020B0606030504020204" pitchFamily="34" charset="0"/>
                <a:cs typeface="Open Sans" panose="020B0606030504020204" pitchFamily="34" charset="0"/>
              </a:rPr>
              <a:t>This paper explores the shifting </a:t>
            </a:r>
          </a:p>
          <a:p>
            <a:pPr defTabSz="1219170">
              <a:defRPr/>
            </a:pPr>
            <a:r>
              <a:rPr lang="en-US" sz="900">
                <a:latin typeface="Open Sans" panose="020B0606030504020204" pitchFamily="34" charset="0"/>
                <a:ea typeface="Open Sans" panose="020B0606030504020204" pitchFamily="34" charset="0"/>
                <a:cs typeface="Open Sans" panose="020B0606030504020204" pitchFamily="34" charset="0"/>
              </a:rPr>
              <a:t>landscape of public opinion towards nuclear energy and examines the factors influencing renewed interest, outlining considerations to build and maintain relationships to ensure ongoing public acceptance</a:t>
            </a:r>
          </a:p>
        </p:txBody>
      </p:sp>
      <p:sp>
        <p:nvSpPr>
          <p:cNvPr id="12" name="TextBox 11">
            <a:extLst>
              <a:ext uri="{FF2B5EF4-FFF2-40B4-BE49-F238E27FC236}">
                <a16:creationId xmlns:a16="http://schemas.microsoft.com/office/drawing/2014/main" id="{AD65C86A-6234-D3EF-F6D5-D4F33A56A7A6}"/>
              </a:ext>
            </a:extLst>
          </p:cNvPr>
          <p:cNvSpPr txBox="1"/>
          <p:nvPr/>
        </p:nvSpPr>
        <p:spPr>
          <a:xfrm>
            <a:off x="7100145" y="2506173"/>
            <a:ext cx="2165370" cy="1000274"/>
          </a:xfrm>
          <a:prstGeom prst="rect">
            <a:avLst/>
          </a:prstGeom>
          <a:noFill/>
        </p:spPr>
        <p:txBody>
          <a:bodyPr wrap="square" lIns="0" tIns="0" rIns="0" bIns="0">
            <a:spAutoFit/>
          </a:bodyPr>
          <a:lstStyle>
            <a:defPPr>
              <a:defRPr lang="en-US"/>
            </a:defPPr>
            <a:lvl2pPr marL="0" lvl="1">
              <a:lnSpc>
                <a:spcPct val="90000"/>
              </a:lnSpc>
              <a:buSzPct val="65000"/>
              <a:tabLst>
                <a:tab pos="533400" algn="l"/>
              </a:tabLst>
              <a:defRPr sz="1100">
                <a:solidFill>
                  <a:sysClr val="windowText" lastClr="000000"/>
                </a:solidFill>
              </a:defRPr>
            </a:lvl2pPr>
          </a:lstStyle>
          <a:p>
            <a:pPr defTabSz="1219170">
              <a:defRPr/>
            </a:pPr>
            <a:r>
              <a:rPr lang="en-US" sz="1000" b="1">
                <a:latin typeface="Open Sans" panose="020B0606030504020204" pitchFamily="34" charset="0"/>
                <a:ea typeface="Open Sans" panose="020B0606030504020204" pitchFamily="34" charset="0"/>
                <a:cs typeface="Open Sans" panose="020B0606030504020204" pitchFamily="34" charset="0"/>
                <a:hlinkClick r:id="rId10"/>
              </a:rPr>
              <a:t>2025 Power and Utilities Outlook </a:t>
            </a:r>
            <a:endParaRPr lang="en-US" sz="1000" b="1">
              <a:latin typeface="Open Sans" panose="020B0606030504020204" pitchFamily="34" charset="0"/>
              <a:ea typeface="Open Sans" panose="020B0606030504020204" pitchFamily="34" charset="0"/>
              <a:cs typeface="Open Sans" panose="020B0606030504020204" pitchFamily="34" charset="0"/>
            </a:endParaRPr>
          </a:p>
          <a:p>
            <a:pPr defTabSz="1219170">
              <a:defRPr/>
            </a:pPr>
            <a:endParaRPr lang="en-US" sz="1000">
              <a:latin typeface="Open Sans" panose="020B0606030504020204" pitchFamily="34" charset="0"/>
              <a:ea typeface="Open Sans" panose="020B0606030504020204" pitchFamily="34" charset="0"/>
              <a:cs typeface="Open Sans" panose="020B0606030504020204" pitchFamily="34" charset="0"/>
            </a:endParaRPr>
          </a:p>
          <a:p>
            <a:pPr defTabSz="1219170">
              <a:defRPr/>
            </a:pPr>
            <a:r>
              <a:rPr lang="en-US" sz="900">
                <a:latin typeface="Open Sans" panose="020B0606030504020204" pitchFamily="34" charset="0"/>
                <a:ea typeface="Open Sans" panose="020B0606030504020204" pitchFamily="34" charset="0"/>
                <a:cs typeface="Open Sans" panose="020B0606030504020204" pitchFamily="34" charset="0"/>
              </a:rPr>
              <a:t>H</a:t>
            </a:r>
            <a:r>
              <a:rPr lang="en-US" sz="900" b="0" i="0">
                <a:effectLst/>
                <a:latin typeface="Open Sans" panose="020B0606030504020204" pitchFamily="34" charset="0"/>
                <a:ea typeface="Open Sans" panose="020B0606030504020204" pitchFamily="34" charset="0"/>
                <a:cs typeface="Open Sans" panose="020B0606030504020204" pitchFamily="34" charset="0"/>
              </a:rPr>
              <a:t>ighlights the evolving landscape of the power and utilities sector, driven by increasing electricity demand, technological advancements, and the transition to cleaner energy sources.</a:t>
            </a:r>
            <a:endParaRPr lang="en-US" sz="900">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a:extLst>
              <a:ext uri="{FF2B5EF4-FFF2-40B4-BE49-F238E27FC236}">
                <a16:creationId xmlns:a16="http://schemas.microsoft.com/office/drawing/2014/main" id="{065D393F-CD1B-E316-73DF-4D39698C25B9}"/>
              </a:ext>
            </a:extLst>
          </p:cNvPr>
          <p:cNvPicPr>
            <a:picLocks/>
          </p:cNvPicPr>
          <p:nvPr/>
        </p:nvPicPr>
        <p:blipFill>
          <a:blip r:embed="rId11">
            <a:extLst>
              <a:ext uri="{28A0092B-C50C-407E-A947-70E740481C1C}">
                <a14:useLocalDpi xmlns:a14="http://schemas.microsoft.com/office/drawing/2010/main" val="0"/>
              </a:ext>
            </a:extLst>
          </a:blip>
          <a:srcRect/>
          <a:stretch/>
        </p:blipFill>
        <p:spPr>
          <a:xfrm>
            <a:off x="7100145" y="1529004"/>
            <a:ext cx="640080" cy="754621"/>
          </a:xfrm>
          <a:prstGeom prst="rect">
            <a:avLst/>
          </a:prstGeom>
          <a:effectLst>
            <a:outerShdw blurRad="50800" dist="38100" dir="2700000" algn="tl" rotWithShape="0">
              <a:prstClr val="black">
                <a:alpha val="40000"/>
              </a:prstClr>
            </a:outerShdw>
          </a:effectLst>
        </p:spPr>
      </p:pic>
      <p:sp>
        <p:nvSpPr>
          <p:cNvPr id="14" name="TextBox 2">
            <a:extLst>
              <a:ext uri="{FF2B5EF4-FFF2-40B4-BE49-F238E27FC236}">
                <a16:creationId xmlns:a16="http://schemas.microsoft.com/office/drawing/2014/main" id="{9AE705EE-E9CB-8829-2ECF-7B7CDBE4224C}"/>
              </a:ext>
            </a:extLst>
          </p:cNvPr>
          <p:cNvSpPr txBox="1"/>
          <p:nvPr/>
        </p:nvSpPr>
        <p:spPr>
          <a:xfrm>
            <a:off x="478168" y="2147712"/>
            <a:ext cx="3419391" cy="26772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lnSpc>
                <a:spcPct val="140000"/>
              </a:lnSpc>
              <a:spcBef>
                <a:spcPts val="600"/>
              </a:spcBef>
              <a:defRPr sz="3100" spc="-93">
                <a:solidFill>
                  <a:srgbClr val="FFFFFF"/>
                </a:solidFill>
                <a:latin typeface="Open Sans Light"/>
                <a:ea typeface="Open Sans Light"/>
                <a:cs typeface="Open Sans Light"/>
                <a:sym typeface="Open Sans Light"/>
              </a:defRPr>
            </a:lvl1pPr>
          </a:lstStyle>
          <a:p>
            <a:r>
              <a:rPr lang="en-US" sz="1800" b="1"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Deloitte’s Research Center for Energy &amp; Industrials </a:t>
            </a:r>
            <a:r>
              <a:rPr lang="en-US" sz="1800" b="0" i="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rPr>
              <a:t>combines rigorous research with industry-specific knowledge and practice-led experience to deliver compelling insights that can drive business impact.</a:t>
            </a:r>
            <a:endParaRPr sz="1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TextBox 14">
            <a:extLst>
              <a:ext uri="{FF2B5EF4-FFF2-40B4-BE49-F238E27FC236}">
                <a16:creationId xmlns:a16="http://schemas.microsoft.com/office/drawing/2014/main" id="{D9B245A8-3529-73F4-9AAD-6F75478C7FFF}"/>
              </a:ext>
            </a:extLst>
          </p:cNvPr>
          <p:cNvSpPr txBox="1"/>
          <p:nvPr/>
        </p:nvSpPr>
        <p:spPr>
          <a:xfrm>
            <a:off x="4590001" y="4926146"/>
            <a:ext cx="2165369" cy="1027974"/>
          </a:xfrm>
          <a:prstGeom prst="rect">
            <a:avLst/>
          </a:prstGeom>
          <a:noFill/>
        </p:spPr>
        <p:txBody>
          <a:bodyPr wrap="square" lIns="0" tIns="0" rIns="0" bIns="0">
            <a:spAutoFit/>
          </a:bodyPr>
          <a:lstStyle>
            <a:defPPr>
              <a:defRPr lang="en-US"/>
            </a:defPPr>
            <a:lvl2pPr marL="0" lvl="1">
              <a:lnSpc>
                <a:spcPct val="90000"/>
              </a:lnSpc>
              <a:buSzPct val="65000"/>
              <a:tabLst>
                <a:tab pos="533400" algn="l"/>
              </a:tabLst>
              <a:defRPr sz="1100">
                <a:solidFill>
                  <a:sysClr val="windowText" lastClr="000000"/>
                </a:solidFill>
              </a:defRPr>
            </a:lvl2pPr>
          </a:lstStyle>
          <a:p>
            <a:pPr defTabSz="1219170">
              <a:spcBef>
                <a:spcPct val="20000"/>
              </a:spcBef>
              <a:defRPr/>
            </a:pPr>
            <a:r>
              <a:rPr lang="en-US" sz="1000" b="1">
                <a:latin typeface="Open Sans" panose="020B0606030504020204" pitchFamily="34" charset="0"/>
                <a:ea typeface="Open Sans" panose="020B0606030504020204" pitchFamily="34" charset="0"/>
                <a:cs typeface="Open Sans" panose="020B0606030504020204" pitchFamily="34" charset="0"/>
                <a:hlinkClick r:id="rId12"/>
              </a:rPr>
              <a:t>Funding the growth in the US power sector</a:t>
            </a:r>
            <a:endParaRPr lang="en-US" sz="1000" b="1">
              <a:latin typeface="Open Sans" panose="020B0606030504020204" pitchFamily="34" charset="0"/>
              <a:ea typeface="Open Sans" panose="020B0606030504020204" pitchFamily="34" charset="0"/>
              <a:cs typeface="Open Sans" panose="020B0606030504020204" pitchFamily="34" charset="0"/>
            </a:endParaRPr>
          </a:p>
          <a:p>
            <a:pPr defTabSz="1219170">
              <a:spcBef>
                <a:spcPct val="20000"/>
              </a:spcBef>
              <a:defRPr/>
            </a:pPr>
            <a:r>
              <a:rPr lang="en-US" sz="900">
                <a:latin typeface="Open Sans" panose="020B0606030504020204" pitchFamily="34" charset="0"/>
                <a:ea typeface="Open Sans" panose="020B0606030504020204" pitchFamily="34" charset="0"/>
                <a:cs typeface="Open Sans" panose="020B0606030504020204" pitchFamily="34" charset="0"/>
              </a:rPr>
              <a:t>Electric companies are expected to make massive investments to modernize the grid to address growing electricity demand. Deloitte’s analysis outlines strategies to help fund this growth.</a:t>
            </a:r>
          </a:p>
        </p:txBody>
      </p:sp>
      <p:pic>
        <p:nvPicPr>
          <p:cNvPr id="16" name="Picture 15">
            <a:extLst>
              <a:ext uri="{FF2B5EF4-FFF2-40B4-BE49-F238E27FC236}">
                <a16:creationId xmlns:a16="http://schemas.microsoft.com/office/drawing/2014/main" id="{1A93E437-A173-C342-3193-F6B024B2B0C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590002" y="4003125"/>
            <a:ext cx="873633" cy="457200"/>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21A9929F-D09B-9B86-1AF7-AC2951BAB5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10289" y="3964162"/>
            <a:ext cx="635398" cy="7594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09977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34D98-A393-505E-F1E4-39EB138DB8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4B296D7-91A8-3C3D-746E-D79C1B7BDBC5}"/>
              </a:ext>
            </a:extLst>
          </p:cNvPr>
          <p:cNvSpPr/>
          <p:nvPr/>
        </p:nvSpPr>
        <p:spPr bwMode="gray">
          <a:xfrm>
            <a:off x="9232228" y="6260257"/>
            <a:ext cx="2203269" cy="4403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3" name="Title 2">
            <a:extLst>
              <a:ext uri="{FF2B5EF4-FFF2-40B4-BE49-F238E27FC236}">
                <a16:creationId xmlns:a16="http://schemas.microsoft.com/office/drawing/2014/main" id="{BDEA5FDC-9119-58E2-9283-589B95885178}"/>
              </a:ext>
            </a:extLst>
          </p:cNvPr>
          <p:cNvSpPr>
            <a:spLocks noGrp="1"/>
          </p:cNvSpPr>
          <p:nvPr>
            <p:ph type="title"/>
          </p:nvPr>
        </p:nvSpPr>
        <p:spPr/>
        <p:txBody>
          <a:bodyPr/>
          <a:lstStyle/>
          <a:p>
            <a:r>
              <a:rPr lang="en-US" sz="2800"/>
              <a:t>Key Resources</a:t>
            </a:r>
          </a:p>
        </p:txBody>
      </p:sp>
      <p:sp>
        <p:nvSpPr>
          <p:cNvPr id="2" name="Rectangle 1">
            <a:extLst>
              <a:ext uri="{FF2B5EF4-FFF2-40B4-BE49-F238E27FC236}">
                <a16:creationId xmlns:a16="http://schemas.microsoft.com/office/drawing/2014/main" id="{7BCBB544-8574-25D3-102A-31010E12E893}"/>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aphicFrame>
        <p:nvGraphicFramePr>
          <p:cNvPr id="5" name="Table 4">
            <a:extLst>
              <a:ext uri="{FF2B5EF4-FFF2-40B4-BE49-F238E27FC236}">
                <a16:creationId xmlns:a16="http://schemas.microsoft.com/office/drawing/2014/main" id="{CA2384B7-891F-8570-B2BC-6EC972556E3D}"/>
              </a:ext>
            </a:extLst>
          </p:cNvPr>
          <p:cNvGraphicFramePr>
            <a:graphicFrameLocks noGrp="1"/>
          </p:cNvGraphicFramePr>
          <p:nvPr/>
        </p:nvGraphicFramePr>
        <p:xfrm>
          <a:off x="473579" y="2242666"/>
          <a:ext cx="11244843" cy="2555549"/>
        </p:xfrm>
        <a:graphic>
          <a:graphicData uri="http://schemas.openxmlformats.org/drawingml/2006/table">
            <a:tbl>
              <a:tblPr>
                <a:tableStyleId>{5C22544A-7EE6-4342-B048-85BDC9FD1C3A}</a:tableStyleId>
              </a:tblPr>
              <a:tblGrid>
                <a:gridCol w="3849646">
                  <a:extLst>
                    <a:ext uri="{9D8B030D-6E8A-4147-A177-3AD203B41FA5}">
                      <a16:colId xmlns:a16="http://schemas.microsoft.com/office/drawing/2014/main" val="3671213939"/>
                    </a:ext>
                  </a:extLst>
                </a:gridCol>
                <a:gridCol w="7395197">
                  <a:extLst>
                    <a:ext uri="{9D8B030D-6E8A-4147-A177-3AD203B41FA5}">
                      <a16:colId xmlns:a16="http://schemas.microsoft.com/office/drawing/2014/main" val="1939995556"/>
                    </a:ext>
                  </a:extLst>
                </a:gridCol>
              </a:tblGrid>
              <a:tr h="360989">
                <a:tc>
                  <a:txBody>
                    <a:bodyPr/>
                    <a:lstStyle/>
                    <a:p>
                      <a:pPr marL="0" indent="0" algn="ctr">
                        <a:buFont typeface="Arial" panose="020B0604020202020204" pitchFamily="34" charset="0"/>
                        <a:buNone/>
                      </a:pPr>
                      <a:r>
                        <a:rPr lang="en-US" sz="1400" b="1">
                          <a:solidFill>
                            <a:schemeClr val="bg1"/>
                          </a:solidFill>
                        </a:rPr>
                        <a:t>Resource Name + Link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indent="0" algn="ctr">
                        <a:buFont typeface="Arial" panose="020B0604020202020204" pitchFamily="34" charset="0"/>
                        <a:buNone/>
                      </a:pPr>
                      <a:r>
                        <a:rPr lang="en-US" sz="1400" b="1">
                          <a:solidFill>
                            <a:schemeClr val="bg1"/>
                          </a:solidFill>
                        </a:rPr>
                        <a:t>Description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18033980"/>
                  </a:ext>
                </a:extLst>
              </a:tr>
              <a:tr h="731520">
                <a:tc>
                  <a:txBody>
                    <a:bodyPr/>
                    <a:lstStyle/>
                    <a:p>
                      <a:pPr algn="l" fontAlgn="b"/>
                      <a:r>
                        <a:rPr lang="en-US" sz="1200" b="1" i="0" u="none" strike="noStrike">
                          <a:solidFill>
                            <a:schemeClr val="tx1"/>
                          </a:solidFill>
                          <a:effectLst/>
                          <a:latin typeface="+mj-lt"/>
                          <a:hlinkClick r:id="rId3">
                            <a:extLst>
                              <a:ext uri="{A12FA001-AC4F-418D-AE19-62706E023703}">
                                <ahyp:hlinkClr xmlns:ahyp="http://schemas.microsoft.com/office/drawing/2018/hyperlinkcolor" val="tx"/>
                              </a:ext>
                            </a:extLst>
                          </a:hlinkClick>
                        </a:rPr>
                        <a:t>Nuclear Value Chain Strategy Deck</a:t>
                      </a:r>
                      <a:endParaRPr lang="en-US" sz="1200" b="1" i="0" u="none" strike="noStrike">
                        <a:solidFill>
                          <a:schemeClr val="tx1"/>
                        </a:solidFill>
                        <a:effectLst/>
                        <a:latin typeface="+mj-lt"/>
                      </a:endParaRPr>
                    </a:p>
                  </a:txBody>
                  <a:tcPr marT="91440" marB="91440" anchor="ctr">
                    <a:lnT w="28575" cap="flat" cmpd="sng" algn="ctr">
                      <a:solidFill>
                        <a:schemeClr val="bg1"/>
                      </a:solidFill>
                      <a:prstDash val="solid"/>
                      <a:round/>
                      <a:headEnd type="none" w="med" len="med"/>
                      <a:tailEnd type="none" w="med" len="med"/>
                    </a:lnT>
                  </a:tcPr>
                </a:tc>
                <a:tc>
                  <a:txBody>
                    <a:bodyPr/>
                    <a:lstStyle/>
                    <a:p>
                      <a:r>
                        <a:rPr lang="en-US" sz="1200"/>
                        <a:t>This deck offers a high-level overview of the nuclear value chain, an assessment of the current nuclear market in the United States, an overview of Deloitte’s relevant capabilities, and an initial list of client targets in the nuclear industry.</a:t>
                      </a:r>
                    </a:p>
                  </a:txBody>
                  <a:tcPr marT="91440" marB="91440">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96290522"/>
                  </a:ext>
                </a:extLst>
              </a:tr>
              <a:tr h="731520">
                <a:tc>
                  <a:txBody>
                    <a:bodyPr/>
                    <a:lstStyle/>
                    <a:p>
                      <a:pPr algn="l" fontAlgn="b"/>
                      <a:r>
                        <a:rPr lang="en-US" sz="1200" b="1" i="0" u="sng" strike="noStrike">
                          <a:solidFill>
                            <a:schemeClr val="tx1"/>
                          </a:solidFill>
                          <a:effectLst/>
                          <a:latin typeface="+mj-lt"/>
                          <a:hlinkClick r:id="rId4">
                            <a:extLst>
                              <a:ext uri="{A12FA001-AC4F-418D-AE19-62706E023703}">
                                <ahyp:hlinkClr xmlns:ahyp="http://schemas.microsoft.com/office/drawing/2018/hyperlinkcolor" val="tx"/>
                              </a:ext>
                            </a:extLst>
                          </a:hlinkClick>
                        </a:rPr>
                        <a:t>ER&amp;I Infrastructure Water Jumpstart Kit</a:t>
                      </a:r>
                      <a:endParaRPr lang="en-US" sz="1200" b="1" i="0" u="sng" strike="noStrike">
                        <a:solidFill>
                          <a:schemeClr val="tx1"/>
                        </a:solidFill>
                        <a:effectLst/>
                        <a:latin typeface="+mj-lt"/>
                      </a:endParaRPr>
                    </a:p>
                  </a:txBody>
                  <a:tcPr marT="91440" marB="91440"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a:t>This deck offers an overview of the commercial water industry along with the major challenges it faces today. It also includes details on how Deloitte will target these different challenges and grow their footprint in the water market.</a:t>
                      </a:r>
                    </a:p>
                  </a:txBody>
                  <a:tcPr marT="91440" marB="91440"/>
                </a:tc>
                <a:extLst>
                  <a:ext uri="{0D108BD9-81ED-4DB2-BD59-A6C34878D82A}">
                    <a16:rowId xmlns:a16="http://schemas.microsoft.com/office/drawing/2014/main" val="605258479"/>
                  </a:ext>
                </a:extLst>
              </a:tr>
              <a:tr h="731520">
                <a:tc>
                  <a:txBody>
                    <a:bodyPr/>
                    <a:lstStyle/>
                    <a:p>
                      <a:pPr algn="l" fontAlgn="b"/>
                      <a:r>
                        <a:rPr lang="en-US" sz="1200" b="1" i="0" u="sng" strike="noStrike">
                          <a:solidFill>
                            <a:schemeClr val="tx1"/>
                          </a:solidFill>
                          <a:effectLst/>
                          <a:latin typeface="+mj-lt"/>
                        </a:rPr>
                        <a:t>ER&amp;I Infrastructure Conferences</a:t>
                      </a:r>
                    </a:p>
                  </a:txBody>
                  <a:tcPr marT="91440" marB="91440" anchor="ctr"/>
                </a:tc>
                <a:tc>
                  <a:txBody>
                    <a:bodyPr/>
                    <a:lstStyle/>
                    <a:p>
                      <a:r>
                        <a:rPr lang="en-US" sz="1200"/>
                        <a:t>This is a list of relevant conferences across nuclear, water, and data centers. If you’re interested in attending one of these conferences, please reach out to our team!</a:t>
                      </a:r>
                    </a:p>
                  </a:txBody>
                  <a:tcPr marT="91440" marB="91440"/>
                </a:tc>
                <a:extLst>
                  <a:ext uri="{0D108BD9-81ED-4DB2-BD59-A6C34878D82A}">
                    <a16:rowId xmlns:a16="http://schemas.microsoft.com/office/drawing/2014/main" val="1921839717"/>
                  </a:ext>
                </a:extLst>
              </a:tr>
            </a:tbl>
          </a:graphicData>
        </a:graphic>
      </p:graphicFrame>
    </p:spTree>
    <p:extLst>
      <p:ext uri="{BB962C8B-B14F-4D97-AF65-F5344CB8AC3E}">
        <p14:creationId xmlns:p14="http://schemas.microsoft.com/office/powerpoint/2010/main" val="40233876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152F6D8B-8E98-769E-B135-600C7C30A13C}"/>
            </a:ext>
          </a:extLst>
        </p:cNvPr>
        <p:cNvGrpSpPr/>
        <p:nvPr/>
      </p:nvGrpSpPr>
      <p:grpSpPr>
        <a:xfrm>
          <a:off x="0" y="0"/>
          <a:ext cx="0" cy="0"/>
          <a:chOff x="0" y="0"/>
          <a:chExt cx="0" cy="0"/>
        </a:xfrm>
      </p:grpSpPr>
      <p:sp>
        <p:nvSpPr>
          <p:cNvPr id="45" name="Title 2">
            <a:extLst>
              <a:ext uri="{FF2B5EF4-FFF2-40B4-BE49-F238E27FC236}">
                <a16:creationId xmlns:a16="http://schemas.microsoft.com/office/drawing/2014/main" id="{760CC2D0-C472-2BB8-16F5-2422B8A013B8}"/>
              </a:ext>
            </a:extLst>
          </p:cNvPr>
          <p:cNvSpPr txBox="1">
            <a:spLocks/>
          </p:cNvSpPr>
          <p:nvPr/>
        </p:nvSpPr>
        <p:spPr bwMode="gray">
          <a:xfrm>
            <a:off x="477257" y="238607"/>
            <a:ext cx="11244843" cy="365760"/>
          </a:xfrm>
          <a:prstGeom prst="rect">
            <a:avLst/>
          </a:prstGeom>
        </p:spPr>
        <p:txBody>
          <a:bodyPr vert="horz" lIns="0" tIns="0" rIns="0" bIns="0" rtlCol="0" anchor="t" anchorCtr="0">
            <a:noAutofit/>
          </a:bodyPr>
          <a:lstStyle>
            <a:lvl1pPr algn="l" defTabSz="1219170" rtl="0" eaLnBrk="1" latinLnBrk="0" hangingPunct="1">
              <a:spcBef>
                <a:spcPct val="0"/>
              </a:spcBef>
              <a:buNone/>
              <a:defRPr sz="2000" b="1"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Open Sans"/>
                <a:ea typeface="+mj-ea"/>
                <a:cs typeface="+mj-cs"/>
              </a:rPr>
              <a:t>Our Team</a:t>
            </a:r>
          </a:p>
        </p:txBody>
      </p:sp>
      <p:grpSp>
        <p:nvGrpSpPr>
          <p:cNvPr id="74" name="Group 73">
            <a:extLst>
              <a:ext uri="{FF2B5EF4-FFF2-40B4-BE49-F238E27FC236}">
                <a16:creationId xmlns:a16="http://schemas.microsoft.com/office/drawing/2014/main" id="{AC6EEA84-6F68-656D-1DEA-DE7F7DC89E99}"/>
              </a:ext>
            </a:extLst>
          </p:cNvPr>
          <p:cNvGrpSpPr/>
          <p:nvPr/>
        </p:nvGrpSpPr>
        <p:grpSpPr>
          <a:xfrm>
            <a:off x="526128" y="998034"/>
            <a:ext cx="2225739" cy="2204305"/>
            <a:chOff x="526128" y="1374414"/>
            <a:chExt cx="2225739" cy="2204305"/>
          </a:xfrm>
        </p:grpSpPr>
        <p:grpSp>
          <p:nvGrpSpPr>
            <p:cNvPr id="75" name="Group 74">
              <a:extLst>
                <a:ext uri="{FF2B5EF4-FFF2-40B4-BE49-F238E27FC236}">
                  <a16:creationId xmlns:a16="http://schemas.microsoft.com/office/drawing/2014/main" id="{895A56D0-1595-2738-C84E-A92F8A3AA9C7}"/>
                </a:ext>
              </a:extLst>
            </p:cNvPr>
            <p:cNvGrpSpPr/>
            <p:nvPr/>
          </p:nvGrpSpPr>
          <p:grpSpPr>
            <a:xfrm>
              <a:off x="526128" y="1374414"/>
              <a:ext cx="1534234" cy="2171700"/>
              <a:chOff x="642497" y="1410650"/>
              <a:chExt cx="1534234" cy="2171700"/>
            </a:xfrm>
          </p:grpSpPr>
          <p:sp>
            <p:nvSpPr>
              <p:cNvPr id="77" name="Rectangle 76">
                <a:extLst>
                  <a:ext uri="{FF2B5EF4-FFF2-40B4-BE49-F238E27FC236}">
                    <a16:creationId xmlns:a16="http://schemas.microsoft.com/office/drawing/2014/main" id="{612B14DA-E2E5-ECC0-D4F6-D134F1F2F1EA}"/>
                  </a:ext>
                </a:extLst>
              </p:cNvPr>
              <p:cNvSpPr/>
              <p:nvPr/>
            </p:nvSpPr>
            <p:spPr>
              <a:xfrm>
                <a:off x="727093" y="1410653"/>
                <a:ext cx="1449638" cy="144963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a:noFill/>
                <a:prstDash val="solid"/>
                <a:round/>
              </a:ln>
              <a:effectLst/>
              <a:sp3d/>
            </p:spPr>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a:ea typeface="+mn-ea"/>
                  <a:cs typeface="Helvetica"/>
                  <a:sym typeface="Helvetica"/>
                </a:endParaRPr>
              </a:p>
            </p:txBody>
          </p:sp>
          <p:sp>
            <p:nvSpPr>
              <p:cNvPr id="78" name="Line">
                <a:extLst>
                  <a:ext uri="{FF2B5EF4-FFF2-40B4-BE49-F238E27FC236}">
                    <a16:creationId xmlns:a16="http://schemas.microsoft.com/office/drawing/2014/main" id="{C70C565B-7091-4F84-5219-2FDB0FA7229C}"/>
                  </a:ext>
                </a:extLst>
              </p:cNvPr>
              <p:cNvSpPr/>
              <p:nvPr/>
            </p:nvSpPr>
            <p:spPr>
              <a:xfrm flipH="1" flipV="1">
                <a:off x="642497" y="1410650"/>
                <a:ext cx="0" cy="2171700"/>
              </a:xfrm>
              <a:prstGeom prst="line">
                <a:avLst/>
              </a:prstGeom>
              <a:ln w="28575">
                <a:solidFill>
                  <a:srgbClr val="86BC25"/>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6" name="TextBox 31">
              <a:extLst>
                <a:ext uri="{FF2B5EF4-FFF2-40B4-BE49-F238E27FC236}">
                  <a16:creationId xmlns:a16="http://schemas.microsoft.com/office/drawing/2014/main" id="{612B5681-A319-97D2-1A99-BEEC6F680F07}"/>
                </a:ext>
              </a:extLst>
            </p:cNvPr>
            <p:cNvSpPr txBox="1"/>
            <p:nvPr/>
          </p:nvSpPr>
          <p:spPr>
            <a:xfrm>
              <a:off x="610724" y="2892634"/>
              <a:ext cx="2141143" cy="686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ct val="120000"/>
                </a:lnSpc>
                <a:defRPr sz="1400">
                  <a:solidFill>
                    <a:srgbClr val="FFFFFF"/>
                  </a:solidFill>
                  <a:latin typeface="Open Sans Extrabold"/>
                  <a:ea typeface="Open Sans Extrabold"/>
                  <a:cs typeface="Open Sans Extrabold"/>
                  <a:sym typeface="Open Sans Extrabold"/>
                </a:defRPr>
              </a:lvl1pPr>
            </a:lstStyle>
            <a:p>
              <a:pPr marL="0" marR="0" lvl="0" indent="0" algn="l" defTabSz="914400" rtl="0" eaLnBrk="1" fontAlgn="auto" latinLnBrk="0" hangingPunct="0">
                <a:lnSpc>
                  <a:spcPct val="12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Open Sans Extrabold"/>
                  <a:ea typeface="Open Sans Extrabold"/>
                  <a:cs typeface="Open Sans Extrabold"/>
                  <a:sym typeface="Open Sans Extrabold"/>
                </a:rPr>
                <a:t>Martin Stansbury</a:t>
              </a:r>
            </a:p>
            <a:p>
              <a:pPr marL="0" marR="0" lvl="0" indent="0" algn="l" defTabSz="914400" rtl="0" eaLnBrk="1" fontAlgn="auto" latinLnBrk="0" hangingPunct="0">
                <a:lnSpc>
                  <a:spcPct val="12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Extrabold"/>
                </a:rPr>
                <a:t>Principal</a:t>
              </a:r>
            </a:p>
            <a:p>
              <a:pPr marL="0" marR="0" lvl="0" indent="0" algn="l" defTabSz="914400" rtl="0" eaLnBrk="1" fontAlgn="auto" latinLnBrk="0" hangingPunct="0">
                <a:lnSpc>
                  <a:spcPct val="12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Extrabold"/>
                </a:rPr>
                <a:t>Sustainability Strategy, US</a:t>
              </a:r>
              <a:endParaRPr kumimoji="0" sz="12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Extrabold"/>
              </a:endParaRPr>
            </a:p>
          </p:txBody>
        </p:sp>
      </p:grpSp>
      <p:grpSp>
        <p:nvGrpSpPr>
          <p:cNvPr id="79" name="Group 78">
            <a:extLst>
              <a:ext uri="{FF2B5EF4-FFF2-40B4-BE49-F238E27FC236}">
                <a16:creationId xmlns:a16="http://schemas.microsoft.com/office/drawing/2014/main" id="{AE01B057-4F16-06A2-90E9-324626B14C0B}"/>
              </a:ext>
            </a:extLst>
          </p:cNvPr>
          <p:cNvGrpSpPr/>
          <p:nvPr/>
        </p:nvGrpSpPr>
        <p:grpSpPr>
          <a:xfrm>
            <a:off x="4000632" y="998034"/>
            <a:ext cx="2453377" cy="2204305"/>
            <a:chOff x="526128" y="1374414"/>
            <a:chExt cx="2453377" cy="2204305"/>
          </a:xfrm>
        </p:grpSpPr>
        <p:grpSp>
          <p:nvGrpSpPr>
            <p:cNvPr id="80" name="Group 79">
              <a:extLst>
                <a:ext uri="{FF2B5EF4-FFF2-40B4-BE49-F238E27FC236}">
                  <a16:creationId xmlns:a16="http://schemas.microsoft.com/office/drawing/2014/main" id="{2EF10083-70F9-0248-66A1-2C3C316EFBDC}"/>
                </a:ext>
              </a:extLst>
            </p:cNvPr>
            <p:cNvGrpSpPr/>
            <p:nvPr/>
          </p:nvGrpSpPr>
          <p:grpSpPr>
            <a:xfrm>
              <a:off x="526128" y="1374414"/>
              <a:ext cx="1534234" cy="2171700"/>
              <a:chOff x="642497" y="1410650"/>
              <a:chExt cx="1534234" cy="2171700"/>
            </a:xfrm>
          </p:grpSpPr>
          <p:sp>
            <p:nvSpPr>
              <p:cNvPr id="82" name="Rectangle 81">
                <a:extLst>
                  <a:ext uri="{FF2B5EF4-FFF2-40B4-BE49-F238E27FC236}">
                    <a16:creationId xmlns:a16="http://schemas.microsoft.com/office/drawing/2014/main" id="{4327455B-AF75-CBD6-DD18-28E11DB658B1}"/>
                  </a:ext>
                </a:extLst>
              </p:cNvPr>
              <p:cNvSpPr/>
              <p:nvPr/>
            </p:nvSpPr>
            <p:spPr>
              <a:xfrm>
                <a:off x="727093" y="1410653"/>
                <a:ext cx="1449638" cy="144963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12700" cap="flat">
                <a:noFill/>
                <a:prstDash val="solid"/>
                <a:round/>
              </a:ln>
              <a:effectLst/>
              <a:sp3d/>
            </p:spPr>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a:ea typeface="+mn-ea"/>
                  <a:cs typeface="Helvetica"/>
                  <a:sym typeface="Helvetica"/>
                </a:endParaRPr>
              </a:p>
            </p:txBody>
          </p:sp>
          <p:sp>
            <p:nvSpPr>
              <p:cNvPr id="83" name="Line">
                <a:extLst>
                  <a:ext uri="{FF2B5EF4-FFF2-40B4-BE49-F238E27FC236}">
                    <a16:creationId xmlns:a16="http://schemas.microsoft.com/office/drawing/2014/main" id="{86030012-3BE2-C45A-E692-71383832EE1C}"/>
                  </a:ext>
                </a:extLst>
              </p:cNvPr>
              <p:cNvSpPr/>
              <p:nvPr/>
            </p:nvSpPr>
            <p:spPr>
              <a:xfrm flipH="1" flipV="1">
                <a:off x="642497" y="1410650"/>
                <a:ext cx="0" cy="2171700"/>
              </a:xfrm>
              <a:prstGeom prst="line">
                <a:avLst/>
              </a:prstGeom>
              <a:ln w="28575">
                <a:solidFill>
                  <a:srgbClr val="86BC25"/>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81" name="TextBox 31">
              <a:extLst>
                <a:ext uri="{FF2B5EF4-FFF2-40B4-BE49-F238E27FC236}">
                  <a16:creationId xmlns:a16="http://schemas.microsoft.com/office/drawing/2014/main" id="{D06EA9C4-0395-A204-E39D-A55261C4A237}"/>
                </a:ext>
              </a:extLst>
            </p:cNvPr>
            <p:cNvSpPr txBox="1"/>
            <p:nvPr/>
          </p:nvSpPr>
          <p:spPr>
            <a:xfrm>
              <a:off x="610724" y="2892634"/>
              <a:ext cx="2368781" cy="686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ctr">
                <a:lnSpc>
                  <a:spcPct val="120000"/>
                </a:lnSpc>
                <a:defRPr sz="1400">
                  <a:solidFill>
                    <a:srgbClr val="FFFFFF"/>
                  </a:solidFill>
                  <a:latin typeface="Open Sans Extrabold"/>
                  <a:ea typeface="Open Sans Extrabold"/>
                  <a:cs typeface="Open Sans Extrabold"/>
                  <a:sym typeface="Open Sans Extrabold"/>
                </a:defRPr>
              </a:lvl1pPr>
            </a:lstStyle>
            <a:p>
              <a:pPr marL="0" marR="0" lvl="0" indent="0" algn="l" defTabSz="914400" rtl="0" eaLnBrk="1" fontAlgn="auto" latinLnBrk="0" hangingPunct="0">
                <a:lnSpc>
                  <a:spcPct val="12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Open Sans Extrabold"/>
                  <a:ea typeface="Open Sans Extrabold"/>
                  <a:cs typeface="Open Sans Extrabold"/>
                  <a:sym typeface="Open Sans Extrabold"/>
                </a:rPr>
                <a:t>Adrienne Himmelberger</a:t>
              </a:r>
            </a:p>
            <a:p>
              <a:pPr marL="0" marR="0" lvl="0" indent="0" algn="l" defTabSz="914400" rtl="0" eaLnBrk="1" fontAlgn="auto" latinLnBrk="0" hangingPunct="0">
                <a:lnSpc>
                  <a:spcPct val="12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Extrabold"/>
                </a:rPr>
                <a:t>Senior Manager</a:t>
              </a:r>
            </a:p>
            <a:p>
              <a:pPr marL="0" marR="0" lvl="0" indent="0" algn="l" defTabSz="914400" rtl="0" eaLnBrk="1" fontAlgn="auto" latinLnBrk="0" hangingPunct="0">
                <a:lnSpc>
                  <a:spcPct val="12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Extrabold"/>
                </a:rPr>
                <a:t>Power, Utilities, &amp; Renewables</a:t>
              </a:r>
              <a:endParaRPr kumimoji="0" sz="12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Extrabold"/>
              </a:endParaRPr>
            </a:p>
          </p:txBody>
        </p:sp>
      </p:grpSp>
      <p:grpSp>
        <p:nvGrpSpPr>
          <p:cNvPr id="8" name="Group 7">
            <a:extLst>
              <a:ext uri="{FF2B5EF4-FFF2-40B4-BE49-F238E27FC236}">
                <a16:creationId xmlns:a16="http://schemas.microsoft.com/office/drawing/2014/main" id="{92FCF56E-2065-B2BB-1A4C-6613B5F6301F}"/>
              </a:ext>
            </a:extLst>
          </p:cNvPr>
          <p:cNvGrpSpPr/>
          <p:nvPr/>
        </p:nvGrpSpPr>
        <p:grpSpPr>
          <a:xfrm>
            <a:off x="7702773" y="998034"/>
            <a:ext cx="2225739" cy="2204305"/>
            <a:chOff x="9440133" y="998034"/>
            <a:chExt cx="2225739" cy="2204305"/>
          </a:xfrm>
        </p:grpSpPr>
        <p:sp>
          <p:nvSpPr>
            <p:cNvPr id="93" name="Line">
              <a:extLst>
                <a:ext uri="{FF2B5EF4-FFF2-40B4-BE49-F238E27FC236}">
                  <a16:creationId xmlns:a16="http://schemas.microsoft.com/office/drawing/2014/main" id="{4B7FAC13-D3FD-ACF8-E5FB-880141A4AB3D}"/>
                </a:ext>
              </a:extLst>
            </p:cNvPr>
            <p:cNvSpPr/>
            <p:nvPr/>
          </p:nvSpPr>
          <p:spPr>
            <a:xfrm flipH="1" flipV="1">
              <a:off x="9440133" y="998034"/>
              <a:ext cx="0" cy="2171700"/>
            </a:xfrm>
            <a:prstGeom prst="line">
              <a:avLst/>
            </a:prstGeom>
            <a:ln w="28575">
              <a:solidFill>
                <a:srgbClr val="86BC25"/>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 name="TextBox 31">
              <a:extLst>
                <a:ext uri="{FF2B5EF4-FFF2-40B4-BE49-F238E27FC236}">
                  <a16:creationId xmlns:a16="http://schemas.microsoft.com/office/drawing/2014/main" id="{7C63E69D-96F8-A6AB-6C87-91FA3118EAA5}"/>
                </a:ext>
              </a:extLst>
            </p:cNvPr>
            <p:cNvSpPr txBox="1"/>
            <p:nvPr/>
          </p:nvSpPr>
          <p:spPr>
            <a:xfrm>
              <a:off x="9524729" y="2516254"/>
              <a:ext cx="2141143" cy="686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ct val="120000"/>
                </a:lnSpc>
                <a:defRPr sz="1400">
                  <a:solidFill>
                    <a:srgbClr val="FFFFFF"/>
                  </a:solidFill>
                  <a:latin typeface="Open Sans Extrabold"/>
                  <a:ea typeface="Open Sans Extrabold"/>
                  <a:cs typeface="Open Sans Extrabold"/>
                  <a:sym typeface="Open Sans Extrabold"/>
                </a:defRPr>
              </a:lvl1pPr>
            </a:lstStyle>
            <a:p>
              <a:pPr marL="0" marR="0" lvl="0" indent="0" algn="l" defTabSz="914400" rtl="0" eaLnBrk="1" fontAlgn="auto" latinLnBrk="0" hangingPunct="0">
                <a:lnSpc>
                  <a:spcPct val="12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Open Sans Extrabold"/>
                  <a:ea typeface="Open Sans Extrabold"/>
                  <a:cs typeface="Open Sans Extrabold"/>
                  <a:sym typeface="Open Sans Extrabold"/>
                </a:rPr>
                <a:t>Matt Knudson</a:t>
              </a:r>
            </a:p>
            <a:p>
              <a:pPr marL="0" marR="0" lvl="0" indent="0" algn="l" defTabSz="914400" rtl="0" eaLnBrk="1" fontAlgn="auto" latinLnBrk="0" hangingPunct="0">
                <a:lnSpc>
                  <a:spcPct val="12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Extrabold"/>
                </a:rPr>
                <a:t>Manager</a:t>
              </a:r>
            </a:p>
            <a:p>
              <a:pPr marL="0" marR="0" lvl="0" indent="0" algn="l" defTabSz="914400" rtl="0" eaLnBrk="1" fontAlgn="auto" latinLnBrk="0" hangingPunct="0">
                <a:lnSpc>
                  <a:spcPct val="12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Extrabold"/>
                </a:rPr>
                <a:t>Finance Strategy, US</a:t>
              </a:r>
              <a:endParaRPr kumimoji="0" sz="12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Extrabold"/>
              </a:endParaRPr>
            </a:p>
          </p:txBody>
        </p:sp>
        <p:pic>
          <p:nvPicPr>
            <p:cNvPr id="1026" name="Picture 2" descr="user image">
              <a:extLst>
                <a:ext uri="{FF2B5EF4-FFF2-40B4-BE49-F238E27FC236}">
                  <a16:creationId xmlns:a16="http://schemas.microsoft.com/office/drawing/2014/main" id="{C543EC55-4E2E-742B-83AC-48807BAB50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80" r="14374"/>
            <a:stretch>
              <a:fillRect/>
            </a:stretch>
          </p:blipFill>
          <p:spPr bwMode="auto">
            <a:xfrm>
              <a:off x="9524729" y="998037"/>
              <a:ext cx="1449631" cy="14496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02647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21BF-DD3D-7D8C-08F4-53724CD43FE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E3E84A0-C0B2-F68C-C657-913BF41C155A}"/>
              </a:ext>
            </a:extLst>
          </p:cNvPr>
          <p:cNvSpPr>
            <a:spLocks noGrp="1"/>
          </p:cNvSpPr>
          <p:nvPr>
            <p:ph type="title"/>
          </p:nvPr>
        </p:nvSpPr>
        <p:spPr>
          <a:xfrm>
            <a:off x="469901" y="3123687"/>
            <a:ext cx="6165075" cy="610627"/>
          </a:xfrm>
        </p:spPr>
        <p:txBody>
          <a:bodyPr/>
          <a:lstStyle/>
          <a:p>
            <a:r>
              <a:rPr lang="en-US"/>
              <a:t>Target Clients</a:t>
            </a:r>
          </a:p>
        </p:txBody>
      </p:sp>
    </p:spTree>
    <p:extLst>
      <p:ext uri="{BB962C8B-B14F-4D97-AF65-F5344CB8AC3E}">
        <p14:creationId xmlns:p14="http://schemas.microsoft.com/office/powerpoint/2010/main" val="343169902"/>
      </p:ext>
    </p:extLst>
  </p:cSld>
  <p:clrMapOvr>
    <a:masterClrMapping/>
  </p:clrMapOvr>
  <p:transition>
    <p:fade/>
  </p:transition>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A0DADA-3D72-424A-94A7-131D20A1CED9}"/>
              </a:ext>
            </a:extLst>
          </p:cNvPr>
          <p:cNvSpPr>
            <a:spLocks noGrp="1"/>
          </p:cNvSpPr>
          <p:nvPr>
            <p:ph type="title"/>
          </p:nvPr>
        </p:nvSpPr>
        <p:spPr/>
        <p:txBody>
          <a:bodyPr/>
          <a:lstStyle/>
          <a:p>
            <a:r>
              <a:rPr lang="en-US"/>
              <a:t>Contents</a:t>
            </a:r>
          </a:p>
        </p:txBody>
      </p:sp>
      <p:sp>
        <p:nvSpPr>
          <p:cNvPr id="39" name="object 4">
            <a:extLst>
              <a:ext uri="{FF2B5EF4-FFF2-40B4-BE49-F238E27FC236}">
                <a16:creationId xmlns:a16="http://schemas.microsoft.com/office/drawing/2014/main" id="{BF1E488F-C9E9-88C3-CABA-4D9031B66F70}"/>
              </a:ext>
            </a:extLst>
          </p:cNvPr>
          <p:cNvSpPr txBox="1"/>
          <p:nvPr/>
        </p:nvSpPr>
        <p:spPr>
          <a:xfrm>
            <a:off x="5920106" y="720814"/>
            <a:ext cx="6268752" cy="621837"/>
          </a:xfrm>
          <a:prstGeom prst="rect">
            <a:avLst/>
          </a:prstGeom>
        </p:spPr>
        <p:txBody>
          <a:bodyPr vert="horz" wrap="square" lIns="0" tIns="0" rIns="0" bIns="0" rtlCol="0">
            <a:spAutoFit/>
          </a:bodyPr>
          <a:lstStyle/>
          <a:p>
            <a:pPr marL="89645" marR="0" lvl="0" indent="0" algn="l" defTabSz="806867" rtl="0" eaLnBrk="1" fontAlgn="auto" latinLnBrk="0" hangingPunct="1">
              <a:lnSpc>
                <a:spcPts val="2206"/>
              </a:lnSpc>
              <a:spcBef>
                <a:spcPts val="0"/>
              </a:spcBef>
              <a:spcAft>
                <a:spcPts val="0"/>
              </a:spcAft>
              <a:buClrTx/>
              <a:buSzTx/>
              <a:buFontTx/>
              <a:buNone/>
              <a:tabLst>
                <a:tab pos="350733" algn="l"/>
              </a:tabLst>
              <a:defRPr/>
            </a:pPr>
            <a:r>
              <a:rPr lang="en-US" sz="882">
                <a:solidFill>
                  <a:srgbClr val="231F20"/>
                </a:solidFill>
                <a:latin typeface="Open Sans" panose="020B0606030504020204" pitchFamily="34" charset="0"/>
                <a:ea typeface="Open Sans" panose="020B0606030504020204" pitchFamily="34" charset="0"/>
                <a:cs typeface="Open Sans" panose="020B0606030504020204" pitchFamily="34" charset="0"/>
              </a:rPr>
              <a:t>5</a:t>
            </a:r>
            <a:r>
              <a:rPr kumimoji="0" lang="en-US" sz="882" b="0" i="0" u="none" strike="noStrike" kern="1200" cap="none" spc="0"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882" b="0" i="0" u="none" strike="noStrike" kern="1200" cap="none" spc="84"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SECTION</a:t>
            </a:r>
            <a:r>
              <a:rPr kumimoji="0" lang="en-US" sz="882" b="0" i="0" u="none" strike="noStrike" kern="1200" cap="none" spc="62"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lang="en-US" sz="882" spc="-53">
                <a:solidFill>
                  <a:srgbClr val="231F20"/>
                </a:solidFill>
                <a:latin typeface="Open Sans" panose="020B0606030504020204" pitchFamily="34" charset="0"/>
                <a:ea typeface="Open Sans" panose="020B0606030504020204" pitchFamily="34" charset="0"/>
                <a:cs typeface="Open Sans" panose="020B0606030504020204" pitchFamily="34" charset="0"/>
              </a:rPr>
              <a:t>1</a:t>
            </a:r>
            <a:endParaRPr kumimoji="0" lang="en-US" sz="882"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55215" marR="0" lvl="0" indent="0" algn="l" defTabSz="806867" rtl="0" eaLnBrk="1" fontAlgn="auto" latinLnBrk="0" hangingPunct="1">
              <a:lnSpc>
                <a:spcPts val="2206"/>
              </a:lnSpc>
              <a:spcBef>
                <a:spcPts val="282"/>
              </a:spcBef>
              <a:spcAft>
                <a:spcPts val="0"/>
              </a:spcAft>
              <a:buClrTx/>
              <a:buSzTx/>
              <a:buFontTx/>
              <a:buNone/>
              <a:tabLst/>
              <a:defRPr/>
            </a:pPr>
            <a:r>
              <a:rPr kumimoji="0" lang="en-US" sz="2400" b="0" i="0" u="none" strike="noStrike" kern="1200" cap="none" spc="22"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Nuclear Sector Overview</a:t>
            </a:r>
            <a:endParaRPr kumimoji="0" lang="en-US" sz="2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object 4">
            <a:extLst>
              <a:ext uri="{FF2B5EF4-FFF2-40B4-BE49-F238E27FC236}">
                <a16:creationId xmlns:a16="http://schemas.microsoft.com/office/drawing/2014/main" id="{68683C07-18D7-5708-616A-079771D31858}"/>
              </a:ext>
            </a:extLst>
          </p:cNvPr>
          <p:cNvSpPr txBox="1"/>
          <p:nvPr/>
        </p:nvSpPr>
        <p:spPr>
          <a:xfrm>
            <a:off x="5920106" y="2389229"/>
            <a:ext cx="6268752" cy="621837"/>
          </a:xfrm>
          <a:prstGeom prst="rect">
            <a:avLst/>
          </a:prstGeom>
        </p:spPr>
        <p:txBody>
          <a:bodyPr vert="horz" wrap="square" lIns="0" tIns="0" rIns="0" bIns="0" rtlCol="0">
            <a:spAutoFit/>
          </a:bodyPr>
          <a:lstStyle/>
          <a:p>
            <a:pPr marL="89645" marR="0" lvl="0" indent="0" algn="l" defTabSz="806867" rtl="0" eaLnBrk="1" fontAlgn="auto" latinLnBrk="0" hangingPunct="1">
              <a:lnSpc>
                <a:spcPts val="2206"/>
              </a:lnSpc>
              <a:spcBef>
                <a:spcPts val="0"/>
              </a:spcBef>
              <a:spcAft>
                <a:spcPts val="0"/>
              </a:spcAft>
              <a:buClrTx/>
              <a:buSzTx/>
              <a:buFontTx/>
              <a:buNone/>
              <a:tabLst>
                <a:tab pos="350733" algn="l"/>
              </a:tabLst>
              <a:defRPr/>
            </a:pPr>
            <a:r>
              <a:rPr kumimoji="0" lang="en-US" sz="882" b="0" i="0" u="none" strike="noStrike" kern="1200" cap="none" spc="0"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13	</a:t>
            </a:r>
            <a:r>
              <a:rPr kumimoji="0" lang="en-US" sz="882" b="0" i="0" u="none" strike="noStrike" kern="1200" cap="none" spc="84"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SECTION</a:t>
            </a:r>
            <a:r>
              <a:rPr kumimoji="0" lang="en-US" sz="882" b="0" i="0" u="none" strike="noStrike" kern="1200" cap="none" spc="62"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882" b="0" i="0" u="none" strike="noStrike" kern="1200" cap="none" spc="-53"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2</a:t>
            </a:r>
            <a:endParaRPr kumimoji="0" lang="en-US" sz="882"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55215" marR="0" lvl="0" indent="0" algn="l" defTabSz="806867" rtl="0" eaLnBrk="1" fontAlgn="auto" latinLnBrk="0" hangingPunct="1">
              <a:lnSpc>
                <a:spcPts val="2206"/>
              </a:lnSpc>
              <a:spcBef>
                <a:spcPts val="282"/>
              </a:spcBef>
              <a:spcAft>
                <a:spcPts val="0"/>
              </a:spcAft>
              <a:buClrTx/>
              <a:buSzTx/>
              <a:buFontTx/>
              <a:buNone/>
              <a:tabLst/>
              <a:defRPr/>
            </a:pPr>
            <a:r>
              <a:rPr kumimoji="0" lang="en-US" sz="2400" b="0" i="0" u="none" strike="noStrike" kern="1200" cap="none" spc="22"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Challenges &amp; Solutions</a:t>
            </a:r>
            <a:endParaRPr kumimoji="0" lang="en-US" sz="2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object 4">
            <a:extLst>
              <a:ext uri="{FF2B5EF4-FFF2-40B4-BE49-F238E27FC236}">
                <a16:creationId xmlns:a16="http://schemas.microsoft.com/office/drawing/2014/main" id="{3FB34016-A315-1118-25AA-0451AFB484C4}"/>
              </a:ext>
            </a:extLst>
          </p:cNvPr>
          <p:cNvSpPr txBox="1"/>
          <p:nvPr/>
        </p:nvSpPr>
        <p:spPr>
          <a:xfrm>
            <a:off x="5920106" y="4057644"/>
            <a:ext cx="6268752" cy="621837"/>
          </a:xfrm>
          <a:prstGeom prst="rect">
            <a:avLst/>
          </a:prstGeom>
        </p:spPr>
        <p:txBody>
          <a:bodyPr vert="horz" wrap="square" lIns="0" tIns="0" rIns="0" bIns="0" rtlCol="0">
            <a:spAutoFit/>
          </a:bodyPr>
          <a:lstStyle/>
          <a:p>
            <a:pPr marL="89645" marR="0" lvl="0" indent="0" algn="l" defTabSz="806867" rtl="0" eaLnBrk="1" fontAlgn="auto" latinLnBrk="0" hangingPunct="1">
              <a:lnSpc>
                <a:spcPts val="2206"/>
              </a:lnSpc>
              <a:spcBef>
                <a:spcPts val="0"/>
              </a:spcBef>
              <a:spcAft>
                <a:spcPts val="0"/>
              </a:spcAft>
              <a:buClrTx/>
              <a:buSzTx/>
              <a:buFontTx/>
              <a:buNone/>
              <a:tabLst>
                <a:tab pos="350733" algn="l"/>
              </a:tabLst>
              <a:defRPr/>
            </a:pPr>
            <a:r>
              <a:rPr kumimoji="0" lang="en-US" sz="882" b="0" i="0" u="none" strike="noStrike" kern="1200" cap="none" spc="0"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24	</a:t>
            </a:r>
            <a:r>
              <a:rPr kumimoji="0" lang="en-US" sz="882" b="0" i="0" u="none" strike="noStrike" kern="1200" cap="none" spc="84"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SECTION</a:t>
            </a:r>
            <a:r>
              <a:rPr kumimoji="0" lang="en-US" sz="882" b="0" i="0" u="none" strike="noStrike" kern="1200" cap="none" spc="62"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882" b="0" i="0" u="none" strike="noStrike" kern="1200" cap="none" spc="-53"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3</a:t>
            </a:r>
            <a:endParaRPr kumimoji="0" lang="en-US" sz="882"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55215" marR="0" lvl="0" indent="0" algn="l" defTabSz="806867" rtl="0" eaLnBrk="1" fontAlgn="auto" latinLnBrk="0" hangingPunct="1">
              <a:lnSpc>
                <a:spcPts val="2206"/>
              </a:lnSpc>
              <a:spcBef>
                <a:spcPts val="282"/>
              </a:spcBef>
              <a:spcAft>
                <a:spcPts val="0"/>
              </a:spcAft>
              <a:buClrTx/>
              <a:buSzTx/>
              <a:buFontTx/>
              <a:buNone/>
              <a:tabLst/>
              <a:defRPr/>
            </a:pPr>
            <a:r>
              <a:rPr kumimoji="0" lang="en-US" sz="2400" b="0" i="0" u="none" strike="noStrike" kern="1200" cap="none" spc="22"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Quals &amp; Eminence</a:t>
            </a:r>
            <a:endParaRPr kumimoji="0" lang="en-US" sz="2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object 4">
            <a:extLst>
              <a:ext uri="{FF2B5EF4-FFF2-40B4-BE49-F238E27FC236}">
                <a16:creationId xmlns:a16="http://schemas.microsoft.com/office/drawing/2014/main" id="{B5D759B5-077E-1B43-BA76-F1E1DA47A6DA}"/>
              </a:ext>
            </a:extLst>
          </p:cNvPr>
          <p:cNvSpPr txBox="1"/>
          <p:nvPr/>
        </p:nvSpPr>
        <p:spPr>
          <a:xfrm>
            <a:off x="5920106" y="5726059"/>
            <a:ext cx="6268752" cy="621837"/>
          </a:xfrm>
          <a:prstGeom prst="rect">
            <a:avLst/>
          </a:prstGeom>
        </p:spPr>
        <p:txBody>
          <a:bodyPr vert="horz" wrap="square" lIns="0" tIns="0" rIns="0" bIns="0" rtlCol="0">
            <a:spAutoFit/>
          </a:bodyPr>
          <a:lstStyle/>
          <a:p>
            <a:pPr marL="89645" marR="0" lvl="0" indent="0" algn="l" defTabSz="806867" rtl="0" eaLnBrk="1" fontAlgn="auto" latinLnBrk="0" hangingPunct="1">
              <a:lnSpc>
                <a:spcPts val="2206"/>
              </a:lnSpc>
              <a:spcBef>
                <a:spcPts val="0"/>
              </a:spcBef>
              <a:spcAft>
                <a:spcPts val="0"/>
              </a:spcAft>
              <a:buClrTx/>
              <a:buSzTx/>
              <a:buFontTx/>
              <a:buNone/>
              <a:tabLst>
                <a:tab pos="350733" algn="l"/>
              </a:tabLst>
              <a:defRPr/>
            </a:pPr>
            <a:r>
              <a:rPr kumimoji="0" lang="en-US" sz="882" b="0" i="0" u="none" strike="noStrike" kern="1200" cap="none" spc="0"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32	</a:t>
            </a:r>
            <a:r>
              <a:rPr kumimoji="0" lang="en-US" sz="882" b="0" i="0" u="none" strike="noStrike" kern="1200" cap="none" spc="84"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SECTION</a:t>
            </a:r>
            <a:r>
              <a:rPr kumimoji="0" lang="en-US" sz="882" b="0" i="0" u="none" strike="noStrike" kern="1200" cap="none" spc="62"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lang="en-US" sz="882" spc="-53">
                <a:solidFill>
                  <a:srgbClr val="231F20"/>
                </a:solidFill>
                <a:latin typeface="Open Sans" panose="020B0606030504020204" pitchFamily="34" charset="0"/>
                <a:ea typeface="Open Sans" panose="020B0606030504020204" pitchFamily="34" charset="0"/>
                <a:cs typeface="Open Sans" panose="020B0606030504020204" pitchFamily="34" charset="0"/>
              </a:rPr>
              <a:t>4</a:t>
            </a:r>
            <a:endParaRPr kumimoji="0" lang="en-US" sz="882"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55215" marR="0" lvl="0" indent="0" algn="l" defTabSz="806867" rtl="0" eaLnBrk="1" fontAlgn="auto" latinLnBrk="0" hangingPunct="1">
              <a:lnSpc>
                <a:spcPts val="2206"/>
              </a:lnSpc>
              <a:spcBef>
                <a:spcPts val="282"/>
              </a:spcBef>
              <a:spcAft>
                <a:spcPts val="0"/>
              </a:spcAft>
              <a:buClrTx/>
              <a:buSzTx/>
              <a:buFontTx/>
              <a:buNone/>
              <a:tabLst/>
              <a:defRPr/>
            </a:pPr>
            <a:r>
              <a:rPr kumimoji="0" lang="en-US" sz="2400" b="0" i="0" u="none" strike="noStrike" kern="1200" cap="none" spc="22" normalizeH="0" baseline="0" noProof="0">
                <a:ln>
                  <a:noFill/>
                </a:ln>
                <a:solidFill>
                  <a:srgbClr val="231F20"/>
                </a:solidFill>
                <a:effectLst/>
                <a:uLnTx/>
                <a:uFillTx/>
                <a:latin typeface="Open Sans" panose="020B0606030504020204" pitchFamily="34" charset="0"/>
                <a:ea typeface="Open Sans" panose="020B0606030504020204" pitchFamily="34" charset="0"/>
                <a:cs typeface="Open Sans" panose="020B0606030504020204" pitchFamily="34" charset="0"/>
              </a:rPr>
              <a:t>Appendix</a:t>
            </a:r>
            <a:endParaRPr kumimoji="0" lang="en-US" sz="2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7121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72221-153C-08F9-210C-04E7B29902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C5BA8F5-76FB-C017-2ACF-EDC8CFFF0321}"/>
              </a:ext>
            </a:extLst>
          </p:cNvPr>
          <p:cNvSpPr>
            <a:spLocks noGrp="1"/>
          </p:cNvSpPr>
          <p:nvPr>
            <p:ph type="title"/>
          </p:nvPr>
        </p:nvSpPr>
        <p:spPr/>
        <p:txBody>
          <a:bodyPr/>
          <a:lstStyle/>
          <a:p>
            <a:r>
              <a:rPr lang="en-US" sz="2800"/>
              <a:t>Target Clients – Utilities (Sell-to)</a:t>
            </a:r>
          </a:p>
        </p:txBody>
      </p:sp>
      <p:sp>
        <p:nvSpPr>
          <p:cNvPr id="4" name="Rectangle 3">
            <a:extLst>
              <a:ext uri="{FF2B5EF4-FFF2-40B4-BE49-F238E27FC236}">
                <a16:creationId xmlns:a16="http://schemas.microsoft.com/office/drawing/2014/main" id="{90A5824E-E145-5A3C-D88B-5CD1956FC5B4}"/>
              </a:ext>
            </a:extLst>
          </p:cNvPr>
          <p:cNvSpPr/>
          <p:nvPr/>
        </p:nvSpPr>
        <p:spPr bwMode="gray">
          <a:xfrm>
            <a:off x="9228841" y="238607"/>
            <a:ext cx="2403835" cy="36576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sng" strike="noStrike" kern="1200" cap="none" spc="0" normalizeH="0" baseline="0" noProof="0">
                <a:ln>
                  <a:noFill/>
                </a:ln>
                <a:solidFill>
                  <a:srgbClr val="86BC25"/>
                </a:solidFill>
                <a:effectLst/>
                <a:uLnTx/>
                <a:uFillTx/>
                <a:latin typeface="Open Sans"/>
                <a:ea typeface="+mn-ea"/>
                <a:cs typeface="+mn-cs"/>
                <a:hlinkClick r:id="rId4">
                  <a:extLst>
                    <a:ext uri="{A12FA001-AC4F-418D-AE19-62706E023703}">
                      <ahyp:hlinkClr xmlns:ahyp="http://schemas.microsoft.com/office/drawing/2018/hyperlinkcolor" val="tx"/>
                    </a:ext>
                  </a:extLst>
                </a:hlinkClick>
              </a:rPr>
              <a:t>Link to Spreadsheet</a:t>
            </a:r>
            <a:endParaRPr kumimoji="0" lang="en-US" sz="1600" b="1" i="0" u="sng" strike="noStrike" kern="1200" cap="none" spc="0" normalizeH="0" baseline="0" noProof="0">
              <a:ln>
                <a:noFill/>
              </a:ln>
              <a:solidFill>
                <a:srgbClr val="86BC25"/>
              </a:solidFill>
              <a:effectLst/>
              <a:uLnTx/>
              <a:uFillTx/>
              <a:latin typeface="Open Sans"/>
              <a:ea typeface="+mn-ea"/>
              <a:cs typeface="+mn-cs"/>
            </a:endParaRPr>
          </a:p>
        </p:txBody>
      </p:sp>
      <p:graphicFrame>
        <p:nvGraphicFramePr>
          <p:cNvPr id="5" name="Table 4">
            <a:extLst>
              <a:ext uri="{FF2B5EF4-FFF2-40B4-BE49-F238E27FC236}">
                <a16:creationId xmlns:a16="http://schemas.microsoft.com/office/drawing/2014/main" id="{4346B5FD-440D-971E-0D47-2B1E372E091F}"/>
              </a:ext>
            </a:extLst>
          </p:cNvPr>
          <p:cNvGraphicFramePr>
            <a:graphicFrameLocks noGrp="1"/>
          </p:cNvGraphicFramePr>
          <p:nvPr/>
        </p:nvGraphicFramePr>
        <p:xfrm>
          <a:off x="477256" y="815013"/>
          <a:ext cx="11244844" cy="6966265"/>
        </p:xfrm>
        <a:graphic>
          <a:graphicData uri="http://schemas.openxmlformats.org/drawingml/2006/table">
            <a:tbl>
              <a:tblPr>
                <a:tableStyleId>{5C22544A-7EE6-4342-B048-85BDC9FD1C3A}</a:tableStyleId>
              </a:tblPr>
              <a:tblGrid>
                <a:gridCol w="546344">
                  <a:extLst>
                    <a:ext uri="{9D8B030D-6E8A-4147-A177-3AD203B41FA5}">
                      <a16:colId xmlns:a16="http://schemas.microsoft.com/office/drawing/2014/main" val="1357910653"/>
                    </a:ext>
                  </a:extLst>
                </a:gridCol>
                <a:gridCol w="1567200">
                  <a:extLst>
                    <a:ext uri="{9D8B030D-6E8A-4147-A177-3AD203B41FA5}">
                      <a16:colId xmlns:a16="http://schemas.microsoft.com/office/drawing/2014/main" val="579836320"/>
                    </a:ext>
                  </a:extLst>
                </a:gridCol>
                <a:gridCol w="1046749">
                  <a:extLst>
                    <a:ext uri="{9D8B030D-6E8A-4147-A177-3AD203B41FA5}">
                      <a16:colId xmlns:a16="http://schemas.microsoft.com/office/drawing/2014/main" val="1406822972"/>
                    </a:ext>
                  </a:extLst>
                </a:gridCol>
                <a:gridCol w="3075671">
                  <a:extLst>
                    <a:ext uri="{9D8B030D-6E8A-4147-A177-3AD203B41FA5}">
                      <a16:colId xmlns:a16="http://schemas.microsoft.com/office/drawing/2014/main" val="4094245846"/>
                    </a:ext>
                  </a:extLst>
                </a:gridCol>
                <a:gridCol w="5008880">
                  <a:extLst>
                    <a:ext uri="{9D8B030D-6E8A-4147-A177-3AD203B41FA5}">
                      <a16:colId xmlns:a16="http://schemas.microsoft.com/office/drawing/2014/main" val="3965496603"/>
                    </a:ext>
                  </a:extLst>
                </a:gridCol>
              </a:tblGrid>
              <a:tr h="382036">
                <a:tc>
                  <a:txBody>
                    <a:bodyPr/>
                    <a:lstStyle/>
                    <a:p>
                      <a:pPr algn="ctr"/>
                      <a:r>
                        <a:rPr lang="en-US" sz="1000" b="1"/>
                        <a:t>Rank</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000" b="1"/>
                        <a:t>Organization </a:t>
                      </a:r>
                      <a:r>
                        <a:rPr lang="en-US" sz="800" b="1" i="0"/>
                        <a:t>(Regulated, Deregulated, or Both)</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000" b="1" i="0"/>
                        <a:t>LCSP</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00" b="1" i="0"/>
                        <a:t>How We Will Target </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000" b="1"/>
                        <a:t>Rationale</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25380931"/>
                  </a:ext>
                </a:extLst>
              </a:tr>
              <a:tr h="549176">
                <a:tc>
                  <a:txBody>
                    <a:bodyPr/>
                    <a:lstStyle/>
                    <a:p>
                      <a:pPr algn="ctr"/>
                      <a:r>
                        <a:rPr lang="en-US" sz="1000">
                          <a:latin typeface="+mj-lt"/>
                        </a:rPr>
                        <a:t>1</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5"/>
                        </a:rPr>
                        <a:t>Tennessee Valley Authority (TVA)</a:t>
                      </a:r>
                      <a:endParaRPr lang="en-US" sz="1000" b="0">
                        <a:latin typeface="+mj-lt"/>
                      </a:endParaRPr>
                    </a:p>
                    <a:p>
                      <a:r>
                        <a:rPr lang="en-US" sz="800" b="0" i="0">
                          <a:latin typeface="+mj-lt"/>
                        </a:rPr>
                        <a:t>(Regulated)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spcAft>
                          <a:spcPts val="300"/>
                        </a:spcAft>
                      </a:pPr>
                      <a:r>
                        <a:rPr lang="en-US" sz="1000" b="0" i="0" u="none" strike="noStrike">
                          <a:solidFill>
                            <a:schemeClr val="tx1"/>
                          </a:solidFill>
                          <a:effectLst/>
                          <a:latin typeface="+mj-lt"/>
                        </a:rPr>
                        <a:t>Marlene Motyka</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800" b="0" i="1" u="none" strike="noStrike" kern="1200" cap="none" spc="0" normalizeH="0" baseline="0" noProof="0">
                          <a:ln>
                            <a:noFill/>
                          </a:ln>
                          <a:solidFill>
                            <a:srgbClr val="FF0000"/>
                          </a:solidFill>
                          <a:effectLst/>
                          <a:uLnTx/>
                          <a:uFillTx/>
                          <a:latin typeface="+mn-lt"/>
                          <a:ea typeface="+mn-ea"/>
                          <a:cs typeface="+mn-cs"/>
                        </a:rPr>
                        <a:t>*Waiting on conversations with client teams to determine their most pressing needs and what capabilities Deloitte can offer to address them</a:t>
                      </a:r>
                    </a:p>
                    <a:p>
                      <a:pPr algn="l" fontAlgn="b">
                        <a:spcAft>
                          <a:spcPts val="300"/>
                        </a:spcAft>
                      </a:pPr>
                      <a:endParaRPr lang="en-US" sz="8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t>Tennessee is a hub of nuclear innovation, and TVA is a major player in the space. They’re a major investor and partner for SMR developers, many of whom have built test sites in Tennessee. They also have a large current-state nuclear fleet (8,275MW or 24% of their generation capacity). </a:t>
                      </a:r>
                      <a:r>
                        <a:rPr lang="en-US" sz="800" kern="1200">
                          <a:solidFill>
                            <a:schemeClr val="dk1"/>
                          </a:solidFill>
                          <a:latin typeface="+mn-lt"/>
                          <a:ea typeface="+mn-ea"/>
                          <a:cs typeface="+mn-cs"/>
                        </a:rPr>
                        <a:t>TVA is considering building a BWRX-300 at its Clinch River site a few miles from Oak Ridge National Laboratory and the site has received NRC approval.</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9527368"/>
                  </a:ext>
                </a:extLst>
              </a:tr>
              <a:tr h="286527">
                <a:tc>
                  <a:txBody>
                    <a:bodyPr/>
                    <a:lstStyle/>
                    <a:p>
                      <a:pPr algn="ctr"/>
                      <a:r>
                        <a:rPr lang="en-US" sz="1000">
                          <a:latin typeface="+mj-lt"/>
                        </a:rPr>
                        <a:t>2</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6"/>
                        </a:rPr>
                        <a:t>Talen Energy</a:t>
                      </a:r>
                      <a:endParaRPr lang="en-US" sz="1000" b="0">
                        <a:latin typeface="+mj-lt"/>
                      </a:endParaRPr>
                    </a:p>
                    <a:p>
                      <a:r>
                        <a:rPr lang="en-US" sz="800" b="0">
                          <a:latin typeface="+mj-lt"/>
                        </a:rPr>
                        <a:t>(Deregulated)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NA</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t>Modest nuclear fleet (2,500MW) and a leader among utilities in partnering with tech companies. Faces significant regulatory pressure to meet “clean” generation requirements by 2040.</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788986"/>
                  </a:ext>
                </a:extLst>
              </a:tr>
              <a:tr h="453667">
                <a:tc>
                  <a:txBody>
                    <a:bodyPr/>
                    <a:lstStyle/>
                    <a:p>
                      <a:pPr algn="ctr"/>
                      <a:r>
                        <a:rPr lang="en-US" sz="1000">
                          <a:latin typeface="+mj-lt"/>
                        </a:rPr>
                        <a:t>3</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7"/>
                        </a:rPr>
                        <a:t>Nextera</a:t>
                      </a:r>
                      <a:endParaRPr lang="en-US" sz="1000" b="0">
                        <a:latin typeface="+mj-lt"/>
                      </a:endParaRPr>
                    </a:p>
                    <a:p>
                      <a:r>
                        <a:rPr lang="en-US" sz="800" b="0">
                          <a:latin typeface="+mj-lt"/>
                        </a:rPr>
                        <a:t>(Both)</a:t>
                      </a:r>
                    </a:p>
                    <a:p>
                      <a:r>
                        <a:rPr lang="en-US" sz="1000" b="0" i="1">
                          <a:solidFill>
                            <a:srgbClr val="FF0000"/>
                          </a:solidFill>
                          <a:latin typeface="+mj-lt"/>
                        </a:rPr>
                        <a:t>Attest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Tim Wilhelmy</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8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800">
                          <a:latin typeface="+mj-lt"/>
                        </a:rPr>
                        <a:t>They need to generate </a:t>
                      </a:r>
                      <a:r>
                        <a:rPr lang="en-US" sz="800" i="0">
                          <a:latin typeface="+mj-lt"/>
                        </a:rPr>
                        <a:t>an estimated 30% of their power through renewable sources by 2040, but they have a limited nuclear portfolio. Managing their existing plants and expanding their nuclear footprint will be a priority in the coming years. They have been opening to add-on consulting rwork in the past and would be an excellent place to gain experience in nuclear energy transition strategy.</a:t>
                      </a:r>
                      <a:endParaRPr lang="en-US" sz="800">
                        <a:latin typeface="+mj-lt"/>
                      </a:endParaRP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184131"/>
                  </a:ext>
                </a:extLst>
              </a:tr>
              <a:tr h="453667">
                <a:tc>
                  <a:txBody>
                    <a:bodyPr/>
                    <a:lstStyle/>
                    <a:p>
                      <a:pPr algn="ctr"/>
                      <a:r>
                        <a:rPr lang="en-US" sz="1000">
                          <a:latin typeface="+mj-lt"/>
                        </a:rPr>
                        <a:t>4</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8"/>
                        </a:rPr>
                        <a:t>Southern Company</a:t>
                      </a:r>
                      <a:endParaRPr lang="en-US" sz="1000" b="0">
                        <a:latin typeface="+mj-lt"/>
                      </a:endParaRPr>
                    </a:p>
                    <a:p>
                      <a:r>
                        <a:rPr lang="en-US" sz="800" b="0">
                          <a:latin typeface="+mj-lt"/>
                        </a:rPr>
                        <a:t>(Regulated)</a:t>
                      </a:r>
                    </a:p>
                    <a:p>
                      <a:r>
                        <a:rPr lang="en-US" sz="1000" b="0" i="1">
                          <a:solidFill>
                            <a:srgbClr val="FF0000"/>
                          </a:solidFill>
                          <a:latin typeface="+mj-lt"/>
                        </a:rPr>
                        <a:t>Attest</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Tim Gillam</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a:latin typeface="+mj-lt"/>
                        </a:rPr>
                        <a:t>One of the largest nuclear fleets in the United States (~8,400MW). They’re under limited pressure to increase their renewable generation share, but they have recent regulatory and construction experience. They are an attest client, but they would be a great place to gain strategy experience on projects related to construction project management and the regulatory process for new-build plants.</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81186100"/>
                  </a:ext>
                </a:extLst>
              </a:tr>
              <a:tr h="405913">
                <a:tc>
                  <a:txBody>
                    <a:bodyPr/>
                    <a:lstStyle/>
                    <a:p>
                      <a:pPr algn="ctr"/>
                      <a:r>
                        <a:rPr lang="en-US" sz="1000">
                          <a:latin typeface="+mj-lt"/>
                        </a:rPr>
                        <a:t>5</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0">
                          <a:latin typeface="+mj-lt"/>
                          <a:hlinkClick r:id="rId9"/>
                        </a:rPr>
                        <a:t>Constellation</a:t>
                      </a:r>
                      <a:r>
                        <a:rPr lang="en-US" sz="1000" b="0">
                          <a:latin typeface="+mj-lt"/>
                        </a:rPr>
                        <a:t> and/or </a:t>
                      </a:r>
                      <a:r>
                        <a:rPr lang="en-US" sz="1000" b="0">
                          <a:latin typeface="+mj-lt"/>
                          <a:hlinkClick r:id="rId10"/>
                        </a:rPr>
                        <a:t>Exelon</a:t>
                      </a:r>
                      <a:endParaRPr lang="en-US" sz="1000" b="0">
                        <a:latin typeface="+mj-lt"/>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US" sz="800" b="0">
                          <a:latin typeface="+mj-lt"/>
                        </a:rPr>
                        <a:t>(Deregulated/Regulated)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Mihcael Rohrig</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8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t>With the largest nuclear fleet in the United States (20,900MW), Constellation could offer significant opportunities to support operating reactors. They’re also a leader in data center partnerships and in the process of restarting Reactor 1 at Three Mile Island.</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0202381"/>
                  </a:ext>
                </a:extLst>
              </a:tr>
              <a:tr h="358158">
                <a:tc>
                  <a:txBody>
                    <a:bodyPr/>
                    <a:lstStyle/>
                    <a:p>
                      <a:pPr algn="ctr"/>
                      <a:r>
                        <a:rPr lang="en-US" sz="1000">
                          <a:latin typeface="+mj-lt"/>
                        </a:rPr>
                        <a:t>6</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11"/>
                        </a:rPr>
                        <a:t>DTE Energy</a:t>
                      </a:r>
                      <a:endParaRPr lang="en-US" sz="1000" b="0">
                        <a:latin typeface="+mj-lt"/>
                      </a:endParaRPr>
                    </a:p>
                    <a:p>
                      <a:r>
                        <a:rPr lang="en-US" sz="800" b="0">
                          <a:latin typeface="+mj-lt"/>
                        </a:rPr>
                        <a:t>(Regulated)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Mike Kosonog</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1000">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a:latin typeface="+mj-lt"/>
                        </a:rPr>
                        <a:t>Small nuclear fleet (1,100MW), but faces significant regulatory pressure to meet Michigan’s 100% “clean” generation requirements by 2040. Also, DTE struggles with grid reliability and is facing significant pressure to upgrade its existing transmission and distribution infrastructure.</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01200867"/>
                  </a:ext>
                </a:extLst>
              </a:tr>
              <a:tr h="286527">
                <a:tc>
                  <a:txBody>
                    <a:bodyPr/>
                    <a:lstStyle/>
                    <a:p>
                      <a:pPr algn="ctr"/>
                      <a:r>
                        <a:rPr lang="en-US" sz="1000">
                          <a:latin typeface="+mj-lt"/>
                        </a:rPr>
                        <a:t>7</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12"/>
                        </a:rPr>
                        <a:t>Ameren</a:t>
                      </a:r>
                      <a:endParaRPr lang="en-US" sz="1000" b="0">
                        <a:latin typeface="+mj-lt"/>
                      </a:endParaRPr>
                    </a:p>
                    <a:p>
                      <a:r>
                        <a:rPr lang="en-US" sz="800" b="0">
                          <a:latin typeface="+mj-lt"/>
                        </a:rPr>
                        <a:t>(Both)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Dmitriy Borovik</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800">
                          <a:latin typeface="+mj-lt"/>
                        </a:rPr>
                        <a:t>Operates one reactor (1,279MW), but faces significant regulatory pressure to increase the share of its energy generated by “clean” sources by 2040. </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2611935"/>
                  </a:ext>
                </a:extLst>
              </a:tr>
              <a:tr h="405913">
                <a:tc>
                  <a:txBody>
                    <a:bodyPr/>
                    <a:lstStyle/>
                    <a:p>
                      <a:pPr algn="ctr"/>
                      <a:r>
                        <a:rPr lang="en-US" sz="1000">
                          <a:latin typeface="+mj-lt"/>
                        </a:rPr>
                        <a:t>8</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13"/>
                        </a:rPr>
                        <a:t>Duke Energy</a:t>
                      </a:r>
                      <a:endParaRPr lang="en-US" sz="1000" b="0">
                        <a:latin typeface="+mj-lt"/>
                      </a:endParaRPr>
                    </a:p>
                    <a:p>
                      <a:r>
                        <a:rPr lang="en-US" sz="800" b="0">
                          <a:latin typeface="+mj-lt"/>
                        </a:rPr>
                        <a:t>(Both)</a:t>
                      </a:r>
                    </a:p>
                    <a:p>
                      <a:r>
                        <a:rPr lang="en-US" sz="1000" b="0" i="1">
                          <a:solidFill>
                            <a:srgbClr val="FF0000"/>
                          </a:solidFill>
                          <a:latin typeface="+mj-lt"/>
                        </a:rPr>
                        <a:t>Attest</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John Slyh</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latin typeface="+mj-lt"/>
                        </a:rPr>
                        <a:t>One of the largest nuclear fleets in the United States (~10,700MW). While they are an attest client and are under limited pressure to expand their renewable footprint, they could present an opportunity for Deloitte to get experience in future-proofing a large fleet of legacy reactors.</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83362800"/>
                  </a:ext>
                </a:extLst>
              </a:tr>
              <a:tr h="405913">
                <a:tc>
                  <a:txBody>
                    <a:bodyPr/>
                    <a:lstStyle/>
                    <a:p>
                      <a:pPr algn="ctr"/>
                      <a:r>
                        <a:rPr lang="en-US" sz="1000">
                          <a:latin typeface="+mj-lt"/>
                        </a:rPr>
                        <a:t>9</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14"/>
                        </a:rPr>
                        <a:t>Dominion Energy</a:t>
                      </a:r>
                      <a:endParaRPr lang="en-US" sz="1000" b="0">
                        <a:latin typeface="+mj-lt"/>
                      </a:endParaRPr>
                    </a:p>
                    <a:p>
                      <a:r>
                        <a:rPr lang="en-US" sz="800" b="0">
                          <a:latin typeface="+mj-lt"/>
                        </a:rPr>
                        <a:t>(Both)</a:t>
                      </a:r>
                    </a:p>
                    <a:p>
                      <a:r>
                        <a:rPr lang="en-US" sz="1000" b="0" i="1">
                          <a:solidFill>
                            <a:srgbClr val="FF0000"/>
                          </a:solidFill>
                          <a:latin typeface="+mj-lt"/>
                        </a:rPr>
                        <a:t>Attest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John Sliman</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latin typeface="+mj-lt"/>
                        </a:rPr>
                        <a:t>Operates a large nuclear fleet and faces significant regulatory pressure to increase its share of renewable generation. They are an attest client but could be a place to gain experience in nuclear strategy – especially in mitigating them impact of an aging fleet of legacy plants.</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4846576"/>
                  </a:ext>
                </a:extLst>
              </a:tr>
              <a:tr h="310404">
                <a:tc>
                  <a:txBody>
                    <a:bodyPr/>
                    <a:lstStyle/>
                    <a:p>
                      <a:pPr algn="ctr"/>
                      <a:r>
                        <a:rPr lang="en-US" sz="1000">
                          <a:latin typeface="+mj-lt"/>
                        </a:rPr>
                        <a:t>10</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15"/>
                        </a:rPr>
                        <a:t>First Energy</a:t>
                      </a:r>
                      <a:endParaRPr lang="en-US" sz="1000" b="0">
                        <a:latin typeface="+mj-lt"/>
                      </a:endParaRPr>
                    </a:p>
                    <a:p>
                      <a:r>
                        <a:rPr lang="en-US" sz="800" b="0">
                          <a:latin typeface="+mj-lt"/>
                        </a:rPr>
                        <a:t>(Both)</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Howard Friedman</a:t>
                      </a:r>
                    </a:p>
                  </a:txBody>
                  <a:tcPr marL="45720" marR="4572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1000">
                        <a:latin typeface="+mj-lt"/>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t>Modest nuclear fleet (2,320MW) and faces some regulatory pressure to meet “clean” generation requirements by 2040.</a:t>
                      </a:r>
                    </a:p>
                  </a:txBody>
                  <a:tcPr marL="45720" marR="4572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4976532"/>
                  </a:ext>
                </a:extLst>
              </a:tr>
              <a:tr h="405913">
                <a:tc>
                  <a:txBody>
                    <a:bodyPr/>
                    <a:lstStyle/>
                    <a:p>
                      <a:pPr algn="ctr"/>
                      <a:r>
                        <a:rPr lang="en-US" sz="1000">
                          <a:latin typeface="+mj-lt"/>
                        </a:rPr>
                        <a:t>11</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a:latin typeface="+mj-lt"/>
                          <a:hlinkClick r:id="rId16"/>
                        </a:rPr>
                        <a:t>American Electric Power (AEP)</a:t>
                      </a:r>
                      <a:endParaRPr lang="en-US" sz="1000" b="0">
                        <a:latin typeface="+mj-lt"/>
                      </a:endParaRPr>
                    </a:p>
                    <a:p>
                      <a:r>
                        <a:rPr lang="en-US" sz="800" b="0">
                          <a:latin typeface="+mj-lt"/>
                        </a:rPr>
                        <a:t>(Both)</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Martin Stansbury</a:t>
                      </a:r>
                    </a:p>
                  </a:txBody>
                  <a:tcPr marL="45720" marR="4572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1000">
                        <a:latin typeface="+mj-lt"/>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t>Operates a small nuclear fleet and faces limited regulatory pressure to increase its share of renewable generation.</a:t>
                      </a:r>
                    </a:p>
                  </a:txBody>
                  <a:tcPr marL="45720" marR="4572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2047205"/>
                  </a:ext>
                </a:extLst>
              </a:tr>
              <a:tr h="453667">
                <a:tc>
                  <a:txBody>
                    <a:bodyPr/>
                    <a:lstStyle/>
                    <a:p>
                      <a:pPr algn="ctr"/>
                      <a:r>
                        <a:rPr lang="en-US" sz="1000">
                          <a:latin typeface="+mj-lt"/>
                        </a:rPr>
                        <a:t>12</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17"/>
                        </a:rPr>
                        <a:t>CPS Energy</a:t>
                      </a:r>
                      <a:endParaRPr lang="en-US" sz="1000" b="0">
                        <a:latin typeface="+mj-lt"/>
                      </a:endParaRPr>
                    </a:p>
                    <a:p>
                      <a:r>
                        <a:rPr lang="en-US" sz="800" b="0">
                          <a:latin typeface="+mj-lt"/>
                        </a:rPr>
                        <a:t>(Regulated)</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Alison Walgren</a:t>
                      </a:r>
                    </a:p>
                  </a:txBody>
                  <a:tcPr marL="45720" marR="4572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1000">
                        <a:latin typeface="+mj-lt"/>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t>CPS is the City of San Antonio’s municipal utility. They are one of the largest purchasers of renewable energy in Texas and a part-owner of the South Texas Nuclear Project (along with Constellation). Deloitte is developing a relationship with them, and their experience in co-managing a nuclear plant presents an opportunity to learn about unique PPA structures and advise on nuclear transition strategy.</a:t>
                      </a:r>
                    </a:p>
                  </a:txBody>
                  <a:tcPr marL="45720" marR="4572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4708687"/>
                  </a:ext>
                </a:extLst>
              </a:tr>
              <a:tr h="382585">
                <a:tc>
                  <a:txBody>
                    <a:bodyPr/>
                    <a:lstStyle/>
                    <a:p>
                      <a:pPr algn="ctr"/>
                      <a:endParaRPr lang="en-US" sz="1000">
                        <a:latin typeface="+mj-lt"/>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800" b="0" i="1" u="none" strike="noStrike" kern="1200" cap="none" spc="0" normalizeH="0" baseline="0" noProof="0">
                          <a:ln>
                            <a:noFill/>
                          </a:ln>
                          <a:solidFill>
                            <a:prstClr val="black"/>
                          </a:solidFill>
                          <a:effectLst/>
                          <a:uLnTx/>
                          <a:uFillTx/>
                          <a:latin typeface="+mn-lt"/>
                          <a:ea typeface="+mn-ea"/>
                          <a:cs typeface="+mn-cs"/>
                        </a:rPr>
                        <a:t>*Links to Deloitte IQ</a:t>
                      </a: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endParaRPr kumimoji="0" lang="en-US" sz="800" b="0" i="1" u="none" strike="noStrike" kern="1200" cap="none" spc="0" normalizeH="0" baseline="0" noProof="0">
                        <a:ln>
                          <a:noFill/>
                        </a:ln>
                        <a:solidFill>
                          <a:prstClr val="black"/>
                        </a:solidFill>
                        <a:effectLst/>
                        <a:uLnTx/>
                        <a:uFillTx/>
                        <a:latin typeface="+mn-lt"/>
                        <a:ea typeface="+mn-ea"/>
                        <a:cs typeface="+mn-cs"/>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prstClr val="black"/>
                        </a:solidFill>
                        <a:effectLst/>
                        <a:uLnTx/>
                        <a:uFillTx/>
                        <a:latin typeface="+mn-lt"/>
                        <a:ea typeface="+mn-ea"/>
                        <a:cs typeface="+mn-cs"/>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800"/>
                    </a:p>
                  </a:txBody>
                  <a:tcPr marL="45720" marR="4572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0258773"/>
                  </a:ext>
                </a:extLst>
              </a:tr>
            </a:tbl>
          </a:graphicData>
        </a:graphic>
      </p:graphicFrame>
      <p:cxnSp>
        <p:nvCxnSpPr>
          <p:cNvPr id="6" name="Straight Arrow Connector 5">
            <a:extLst>
              <a:ext uri="{FF2B5EF4-FFF2-40B4-BE49-F238E27FC236}">
                <a16:creationId xmlns:a16="http://schemas.microsoft.com/office/drawing/2014/main" id="{0F850460-D270-B7FC-660C-2251A2759530}"/>
              </a:ext>
            </a:extLst>
          </p:cNvPr>
          <p:cNvCxnSpPr/>
          <p:nvPr/>
        </p:nvCxnSpPr>
        <p:spPr>
          <a:xfrm>
            <a:off x="4897120" y="1747520"/>
            <a:ext cx="0" cy="5303520"/>
          </a:xfrm>
          <a:prstGeom prst="straightConnector1">
            <a:avLst/>
          </a:prstGeom>
          <a:ln>
            <a:solidFill>
              <a:srgbClr val="DA29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498372"/>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F55E7-AC0F-5C8D-9A0C-868A2BDA52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057BC7-3442-63E0-D7DD-053E9327C25A}"/>
              </a:ext>
            </a:extLst>
          </p:cNvPr>
          <p:cNvSpPr>
            <a:spLocks noGrp="1"/>
          </p:cNvSpPr>
          <p:nvPr>
            <p:ph type="title"/>
          </p:nvPr>
        </p:nvSpPr>
        <p:spPr/>
        <p:txBody>
          <a:bodyPr/>
          <a:lstStyle/>
          <a:p>
            <a:r>
              <a:rPr lang="en-US" sz="2800"/>
              <a:t>Target Partners – SMR Developers (Sell-to)</a:t>
            </a:r>
          </a:p>
        </p:txBody>
      </p:sp>
      <p:sp>
        <p:nvSpPr>
          <p:cNvPr id="4" name="Rectangle 3">
            <a:extLst>
              <a:ext uri="{FF2B5EF4-FFF2-40B4-BE49-F238E27FC236}">
                <a16:creationId xmlns:a16="http://schemas.microsoft.com/office/drawing/2014/main" id="{B5603F24-9D69-B6DC-EE00-7CF69151014F}"/>
              </a:ext>
            </a:extLst>
          </p:cNvPr>
          <p:cNvSpPr/>
          <p:nvPr/>
        </p:nvSpPr>
        <p:spPr bwMode="gray">
          <a:xfrm>
            <a:off x="9228841" y="238607"/>
            <a:ext cx="2403835" cy="36576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sng" strike="noStrike" kern="1200" cap="none" spc="0" normalizeH="0" baseline="0" noProof="0">
                <a:ln>
                  <a:noFill/>
                </a:ln>
                <a:solidFill>
                  <a:srgbClr val="86BC25"/>
                </a:solidFill>
                <a:effectLst/>
                <a:uLnTx/>
                <a:uFillTx/>
                <a:latin typeface="Open Sans"/>
                <a:ea typeface="+mn-ea"/>
                <a:cs typeface="+mn-cs"/>
                <a:hlinkClick r:id="rId3">
                  <a:extLst>
                    <a:ext uri="{A12FA001-AC4F-418D-AE19-62706E023703}">
                      <ahyp:hlinkClr xmlns:ahyp="http://schemas.microsoft.com/office/drawing/2018/hyperlinkcolor" val="tx"/>
                    </a:ext>
                  </a:extLst>
                </a:hlinkClick>
              </a:rPr>
              <a:t>Link to Spreadsheet</a:t>
            </a:r>
            <a:endParaRPr kumimoji="0" lang="en-US" sz="1600" b="1" i="0" u="sng" strike="noStrike" kern="1200" cap="none" spc="0" normalizeH="0" baseline="0" noProof="0">
              <a:ln>
                <a:noFill/>
              </a:ln>
              <a:solidFill>
                <a:srgbClr val="86BC25"/>
              </a:solidFill>
              <a:effectLst/>
              <a:uLnTx/>
              <a:uFillTx/>
              <a:latin typeface="Open Sans"/>
              <a:ea typeface="+mn-ea"/>
              <a:cs typeface="+mn-cs"/>
            </a:endParaRPr>
          </a:p>
        </p:txBody>
      </p:sp>
      <p:graphicFrame>
        <p:nvGraphicFramePr>
          <p:cNvPr id="2" name="Table 1">
            <a:extLst>
              <a:ext uri="{FF2B5EF4-FFF2-40B4-BE49-F238E27FC236}">
                <a16:creationId xmlns:a16="http://schemas.microsoft.com/office/drawing/2014/main" id="{E0716044-F784-6727-C577-21AA1A572396}"/>
              </a:ext>
            </a:extLst>
          </p:cNvPr>
          <p:cNvGraphicFramePr>
            <a:graphicFrameLocks noGrp="1"/>
          </p:cNvGraphicFramePr>
          <p:nvPr/>
        </p:nvGraphicFramePr>
        <p:xfrm>
          <a:off x="477256" y="815013"/>
          <a:ext cx="11244843" cy="6073401"/>
        </p:xfrm>
        <a:graphic>
          <a:graphicData uri="http://schemas.openxmlformats.org/drawingml/2006/table">
            <a:tbl>
              <a:tblPr>
                <a:tableStyleId>{5C22544A-7EE6-4342-B048-85BDC9FD1C3A}</a:tableStyleId>
              </a:tblPr>
              <a:tblGrid>
                <a:gridCol w="546344">
                  <a:extLst>
                    <a:ext uri="{9D8B030D-6E8A-4147-A177-3AD203B41FA5}">
                      <a16:colId xmlns:a16="http://schemas.microsoft.com/office/drawing/2014/main" val="1357910653"/>
                    </a:ext>
                  </a:extLst>
                </a:gridCol>
                <a:gridCol w="1295036">
                  <a:extLst>
                    <a:ext uri="{9D8B030D-6E8A-4147-A177-3AD203B41FA5}">
                      <a16:colId xmlns:a16="http://schemas.microsoft.com/office/drawing/2014/main" val="579836320"/>
                    </a:ext>
                  </a:extLst>
                </a:gridCol>
                <a:gridCol w="1318912">
                  <a:extLst>
                    <a:ext uri="{9D8B030D-6E8A-4147-A177-3AD203B41FA5}">
                      <a16:colId xmlns:a16="http://schemas.microsoft.com/office/drawing/2014/main" val="1406822972"/>
                    </a:ext>
                  </a:extLst>
                </a:gridCol>
                <a:gridCol w="3080950">
                  <a:extLst>
                    <a:ext uri="{9D8B030D-6E8A-4147-A177-3AD203B41FA5}">
                      <a16:colId xmlns:a16="http://schemas.microsoft.com/office/drawing/2014/main" val="4094245846"/>
                    </a:ext>
                  </a:extLst>
                </a:gridCol>
                <a:gridCol w="5003601">
                  <a:extLst>
                    <a:ext uri="{9D8B030D-6E8A-4147-A177-3AD203B41FA5}">
                      <a16:colId xmlns:a16="http://schemas.microsoft.com/office/drawing/2014/main" val="3965496603"/>
                    </a:ext>
                  </a:extLst>
                </a:gridCol>
              </a:tblGrid>
              <a:tr h="0">
                <a:tc>
                  <a:txBody>
                    <a:bodyPr/>
                    <a:lstStyle/>
                    <a:p>
                      <a:pPr marL="0" algn="ctr" defTabSz="1219170" rtl="0" eaLnBrk="1" latinLnBrk="0" hangingPunct="1"/>
                      <a:r>
                        <a:rPr lang="en-US" sz="1000" b="1" kern="1200">
                          <a:solidFill>
                            <a:schemeClr val="dk1"/>
                          </a:solidFill>
                          <a:latin typeface="+mn-lt"/>
                          <a:ea typeface="+mn-ea"/>
                          <a:cs typeface="+mn-cs"/>
                        </a:rPr>
                        <a:t>Rank</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algn="ctr" defTabSz="1219170" rtl="0" eaLnBrk="1" latinLnBrk="0" hangingPunct="1"/>
                      <a:r>
                        <a:rPr lang="en-US" sz="1000" b="1" kern="1200">
                          <a:solidFill>
                            <a:schemeClr val="dk1"/>
                          </a:solidFill>
                          <a:latin typeface="+mn-lt"/>
                          <a:ea typeface="+mn-ea"/>
                          <a:cs typeface="+mn-cs"/>
                        </a:rPr>
                        <a:t>Organization</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algn="ctr" defTabSz="1219170" rtl="0" eaLnBrk="1" latinLnBrk="0" hangingPunct="1"/>
                      <a:r>
                        <a:rPr lang="en-US" sz="1000" b="1" kern="1200">
                          <a:solidFill>
                            <a:schemeClr val="dk1"/>
                          </a:solidFill>
                          <a:latin typeface="+mn-lt"/>
                          <a:ea typeface="+mn-ea"/>
                          <a:cs typeface="+mn-cs"/>
                        </a:rPr>
                        <a:t>LCSP</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00" b="1" kern="1200">
                          <a:solidFill>
                            <a:schemeClr val="dk1"/>
                          </a:solidFill>
                          <a:latin typeface="+mn-lt"/>
                          <a:ea typeface="+mn-ea"/>
                          <a:cs typeface="+mn-cs"/>
                        </a:rPr>
                        <a:t>How We Will Target </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algn="ctr" defTabSz="1219170" rtl="0" eaLnBrk="1" latinLnBrk="0" hangingPunct="1"/>
                      <a:r>
                        <a:rPr lang="en-US" sz="1000" b="1" kern="1200">
                          <a:solidFill>
                            <a:schemeClr val="dk1"/>
                          </a:solidFill>
                          <a:latin typeface="+mn-lt"/>
                          <a:ea typeface="+mn-ea"/>
                          <a:cs typeface="+mn-cs"/>
                        </a:rPr>
                        <a:t>Rationale</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25380931"/>
                  </a:ext>
                </a:extLst>
              </a:tr>
              <a:tr h="201534">
                <a:tc>
                  <a:txBody>
                    <a:bodyPr/>
                    <a:lstStyle/>
                    <a:p>
                      <a:pPr algn="ctr"/>
                      <a:r>
                        <a:rPr lang="en-US" sz="1000">
                          <a:latin typeface="+mj-lt"/>
                        </a:rPr>
                        <a:t>1</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4"/>
                        </a:rPr>
                        <a:t>TerraPower</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spcAft>
                          <a:spcPts val="300"/>
                        </a:spcAft>
                      </a:pPr>
                      <a:r>
                        <a:rPr lang="en-US" sz="1000" b="0" i="0" u="none" strike="noStrike">
                          <a:solidFill>
                            <a:schemeClr val="tx1"/>
                          </a:solidFill>
                          <a:effectLst/>
                          <a:latin typeface="+mj-lt"/>
                        </a:rPr>
                        <a:t>Kenton Barry</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FF0000"/>
                          </a:solidFill>
                          <a:effectLst/>
                          <a:uLnTx/>
                          <a:uFillTx/>
                          <a:latin typeface="+mn-lt"/>
                          <a:ea typeface="+mn-ea"/>
                          <a:cs typeface="+mn-cs"/>
                        </a:rPr>
                        <a:t>*Waiting on conversations with client teams to determine their most pressing needs and what capabilities Deloitte can offer to address them</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800">
                          <a:latin typeface="+mj-lt"/>
                        </a:rPr>
                        <a:t>One of only a few SMR developers with a construction permit (Nuscale, Natura Resources). They’ve begun construction of a salt-cooled reactor in Wyoming, and they’re looking to be one of the first operational SMRs in the United States. Deloitte has also done work here in the past year.</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9527368"/>
                  </a:ext>
                </a:extLst>
              </a:tr>
              <a:tr h="201534">
                <a:tc>
                  <a:txBody>
                    <a:bodyPr/>
                    <a:lstStyle/>
                    <a:p>
                      <a:pPr algn="ctr"/>
                      <a:r>
                        <a:rPr lang="en-US" sz="1000">
                          <a:latin typeface="+mj-lt"/>
                        </a:rPr>
                        <a:t>2</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0">
                          <a:latin typeface="+mj-lt"/>
                          <a:hlinkClick r:id="rId5"/>
                        </a:rPr>
                        <a:t>Holtec</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NA</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t>Re-starting the Palisades Nuclear facility. Once the re-start is complete, they will attempt to deploy their proprietary SMR-300 at the same site by 2030. Their “Mission 2030” program (conducted in partnership with Hyundai) could be the first full-scale SMR deployment in the United States.</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788986"/>
                  </a:ext>
                </a:extLst>
              </a:tr>
              <a:tr h="201534">
                <a:tc>
                  <a:txBody>
                    <a:bodyPr/>
                    <a:lstStyle/>
                    <a:p>
                      <a:pPr algn="ctr"/>
                      <a:r>
                        <a:rPr lang="en-US" sz="1000">
                          <a:latin typeface="+mj-lt"/>
                        </a:rPr>
                        <a:t>3</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kern="1200">
                          <a:solidFill>
                            <a:schemeClr val="dk1"/>
                          </a:solidFill>
                          <a:latin typeface="+mn-lt"/>
                          <a:ea typeface="+mn-ea"/>
                          <a:cs typeface="+mn-cs"/>
                          <a:hlinkClick r:id="rId6"/>
                        </a:rPr>
                        <a:t>Nuscale</a:t>
                      </a:r>
                      <a:endParaRPr lang="en-US" sz="1000" b="0" i="1">
                        <a:solidFill>
                          <a:srgbClr val="FF0000"/>
                        </a:solidFill>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Charles Mello</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800" kern="1200">
                          <a:solidFill>
                            <a:schemeClr val="dk1"/>
                          </a:solidFill>
                          <a:latin typeface="+mn-lt"/>
                          <a:ea typeface="+mn-ea"/>
                          <a:cs typeface="+mn-cs"/>
                        </a:rPr>
                        <a:t>One of only a few SMR developers with a construction permit (Terrapower, Natura Resources). </a:t>
                      </a:r>
                      <a:r>
                        <a:rPr lang="en-US" sz="800">
                          <a:latin typeface="+mj-lt"/>
                        </a:rPr>
                        <a:t>They had plans to build out an SMR in Clinch River, TN. However, that plan was scrapped due to cost overrun. Deloitte has done work here in the past year.</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184131"/>
                  </a:ext>
                </a:extLst>
              </a:tr>
              <a:tr h="201534">
                <a:tc>
                  <a:txBody>
                    <a:bodyPr/>
                    <a:lstStyle/>
                    <a:p>
                      <a:pPr algn="ctr"/>
                      <a:r>
                        <a:rPr lang="en-US" sz="1000">
                          <a:latin typeface="+mj-lt"/>
                        </a:rPr>
                        <a:t>4</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7"/>
                        </a:rPr>
                        <a:t>X-Energy</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NA</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latin typeface="+mj-lt"/>
                        </a:rPr>
                        <a:t>Significant support from Amazon and Energy Northwest to build out data center power supply. They also have PPAs signed with several other companies and are seeking a NERC construction permit in partnership with DOW Chemical.</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0022249"/>
                  </a:ext>
                </a:extLst>
              </a:tr>
              <a:tr h="309019">
                <a:tc>
                  <a:txBody>
                    <a:bodyPr/>
                    <a:lstStyle/>
                    <a:p>
                      <a:pPr algn="ctr"/>
                      <a:r>
                        <a:rPr lang="en-US" sz="1000">
                          <a:latin typeface="+mj-lt"/>
                        </a:rPr>
                        <a:t>5</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8"/>
                        </a:rPr>
                        <a:t>GE Vernova</a:t>
                      </a:r>
                      <a:endParaRPr lang="en-US" sz="1000" b="0">
                        <a:latin typeface="+mj-lt"/>
                      </a:endParaRPr>
                    </a:p>
                    <a:p>
                      <a:r>
                        <a:rPr lang="en-US" sz="1000" b="0" i="1" kern="1200">
                          <a:solidFill>
                            <a:srgbClr val="FF0000"/>
                          </a:solidFill>
                          <a:latin typeface="+mn-lt"/>
                          <a:ea typeface="+mn-ea"/>
                          <a:cs typeface="+mn-cs"/>
                        </a:rPr>
                        <a:t>Attest</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n-lt"/>
                          <a:ea typeface="+mn-ea"/>
                          <a:cs typeface="+mn-cs"/>
                        </a:rPr>
                        <a:t>Paul Rogers</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latin typeface="+mj-lt"/>
                        </a:rPr>
                        <a:t>Developing an SMR, the BWRX-300. Signed MOUs with Ontario Power Generation, TVA, and Synthos Green Energy in Poland to invest $500 million to launch the reactor at a commercial scale. Established a supplier group for the first BWRX-300, including Worley Chemetics, BWXT, and Velan. They are an attest client, but as the largest SMR developer in the world, their account could provide opportunities for business and sales strategy as they continue to sign PPAs in the United States and abroad.</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4255248"/>
                  </a:ext>
                </a:extLst>
              </a:tr>
              <a:tr h="255277">
                <a:tc>
                  <a:txBody>
                    <a:bodyPr/>
                    <a:lstStyle/>
                    <a:p>
                      <a:pPr algn="ctr"/>
                      <a:r>
                        <a:rPr lang="en-US" sz="1000">
                          <a:latin typeface="+mj-lt"/>
                        </a:rPr>
                        <a:t>6</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r>
                        <a:rPr lang="en-US" sz="1000" b="0">
                          <a:latin typeface="+mj-lt"/>
                        </a:rPr>
                        <a:t>Kairos Power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Elizabeth Murdock</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r>
                        <a:rPr lang="en-US" sz="800">
                          <a:latin typeface="+mj-lt"/>
                        </a:rPr>
                        <a:t>Building out a demonstration facility for their SMR, Hermes, in Oak Ridge, TN. Signed a 500MW power purchase agreement with Google with full deployment planned by 2035. Began building a facility to produce high-purity, molten salt coolant for Kairos Power advanced reactors, starting with the Hermes Low-Power Demonstration Reactor in Oak Ridge, Tennessee.</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81186100"/>
                  </a:ext>
                </a:extLst>
              </a:tr>
              <a:tr h="362762">
                <a:tc>
                  <a:txBody>
                    <a:bodyPr/>
                    <a:lstStyle/>
                    <a:p>
                      <a:pPr algn="ctr"/>
                      <a:r>
                        <a:rPr lang="en-US" sz="1000">
                          <a:latin typeface="+mj-lt"/>
                        </a:rPr>
                        <a:t>7</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9"/>
                        </a:rPr>
                        <a:t>Oklo</a:t>
                      </a:r>
                      <a:endParaRPr lang="en-US" sz="1000" b="0">
                        <a:latin typeface="+mj-lt"/>
                      </a:endParaRPr>
                    </a:p>
                    <a:p>
                      <a:r>
                        <a:rPr lang="en-US" sz="1000" b="0" i="1" kern="1200">
                          <a:solidFill>
                            <a:srgbClr val="FF0000"/>
                          </a:solidFill>
                          <a:latin typeface="+mn-lt"/>
                          <a:ea typeface="+mn-ea"/>
                          <a:cs typeface="+mn-cs"/>
                        </a:rPr>
                        <a:t>Attest</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James Davis</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800">
                          <a:latin typeface="+mj-lt"/>
                        </a:rPr>
                        <a:t>Oklo is building an SMR based on the Experimental Breeder Reactor-II, a self-regulating liquid-metal cooled reactor. Oklo is pursuing a combined license application that would give them the ability to construct and operate their reactor once approved. They’re aiming for an initial deployment in the early 2030s. They are an attest client, but partnering with them could offer Deloitte the ability to learn about and advise on their unique regulatory approach. If they’re successful, this approach could cut valuable time from the reactor deployment process.</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4517747"/>
                  </a:ext>
                </a:extLst>
              </a:tr>
              <a:tr h="201534">
                <a:tc>
                  <a:txBody>
                    <a:bodyPr/>
                    <a:lstStyle/>
                    <a:p>
                      <a:pPr algn="ctr"/>
                      <a:r>
                        <a:rPr lang="en-US" sz="1000">
                          <a:latin typeface="+mj-lt"/>
                        </a:rPr>
                        <a:t>8</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rPr>
                        <a:t>Natura Resources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n-lt"/>
                          <a:ea typeface="+mn-ea"/>
                          <a:cs typeface="+mn-cs"/>
                        </a:rPr>
                        <a:t>James Davis</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1000">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kern="1200">
                          <a:solidFill>
                            <a:schemeClr val="dk1"/>
                          </a:solidFill>
                          <a:latin typeface="+mj-lt"/>
                          <a:ea typeface="+mn-ea"/>
                          <a:cs typeface="+mn-cs"/>
                        </a:rPr>
                        <a:t>One of only a few SMR developers with a construction permit (Nuscale, Terrapower). They have begun construction of a salt-cooled SMR at Abeline Christian University, and that reactor is scheduled to come online in 2026. They’re aiming for a commercial deployment of their technology in 2030.</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01200867"/>
                  </a:ext>
                </a:extLst>
              </a:tr>
              <a:tr h="255277">
                <a:tc>
                  <a:txBody>
                    <a:bodyPr/>
                    <a:lstStyle/>
                    <a:p>
                      <a:pPr algn="ctr"/>
                      <a:r>
                        <a:rPr lang="en-US" sz="1000">
                          <a:latin typeface="+mj-lt"/>
                        </a:rPr>
                        <a:t>9</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10"/>
                        </a:rPr>
                        <a:t>General Atomics</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n-lt"/>
                          <a:ea typeface="+mn-ea"/>
                          <a:cs typeface="+mn-cs"/>
                        </a:rPr>
                        <a:t>Cory Litteken</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800">
                          <a:latin typeface="+mj-lt"/>
                        </a:rPr>
                        <a:t>GA is developing an SMR, dubbed the “Energy Multiplier Module,” that </a:t>
                      </a:r>
                    </a:p>
                    <a:p>
                      <a:r>
                        <a:rPr lang="en-US" sz="800">
                          <a:latin typeface="+mj-lt"/>
                        </a:rPr>
                        <a:t>is sited in a below-grade sealed containment and uses passive safety methods for heat removal and reactivity control to protect the integrity of the fuel, reactor vessel and containment. GA is currently engaged in pre-application activities with the NRC.</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655952"/>
                  </a:ext>
                </a:extLst>
              </a:tr>
              <a:tr h="255277">
                <a:tc>
                  <a:txBody>
                    <a:bodyPr/>
                    <a:lstStyle/>
                    <a:p>
                      <a:pPr algn="ctr"/>
                      <a:r>
                        <a:rPr lang="en-US" sz="1000">
                          <a:latin typeface="+mj-lt"/>
                        </a:rPr>
                        <a:t>10</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11"/>
                        </a:rPr>
                        <a:t>Rolls Royce</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n-lt"/>
                          <a:ea typeface="+mn-ea"/>
                          <a:cs typeface="+mn-cs"/>
                        </a:rPr>
                        <a:t>Kerry Millar</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a:latin typeface="+mj-lt"/>
                        </a:rPr>
                        <a:t>Their SMR business is Europe-based. They have not pursued licensure with the NRC, but the NRC has a memorandum of understanding with the UK Office for Nuclear Regulation that would limit licensing time in the U.S. Rolls-Royce is up to eighteen months ahead of competitors in any European regulatory process and has MOU’s with Exelon, Estonia, Turkey, and the Czech Republic.</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72611935"/>
                  </a:ext>
                </a:extLst>
              </a:tr>
              <a:tr h="282201">
                <a:tc>
                  <a:txBody>
                    <a:bodyPr/>
                    <a:lstStyle/>
                    <a:p>
                      <a:pPr algn="ctr"/>
                      <a:endParaRPr lang="en-US" sz="1000">
                        <a:latin typeface="+mj-lt"/>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800" b="0" i="1" u="none" strike="noStrike" kern="1200" cap="none" spc="0" normalizeH="0" baseline="0" noProof="0">
                          <a:ln>
                            <a:noFill/>
                          </a:ln>
                          <a:solidFill>
                            <a:prstClr val="black"/>
                          </a:solidFill>
                          <a:effectLst/>
                          <a:uLnTx/>
                          <a:uFillTx/>
                          <a:latin typeface="+mn-lt"/>
                          <a:ea typeface="+mn-ea"/>
                          <a:cs typeface="+mn-cs"/>
                        </a:rPr>
                        <a:t>*Links to Deloitte IQ</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endParaRPr kumimoji="0" lang="en-US" sz="800" b="0" i="1" u="none" strike="noStrike" kern="1200" cap="none" spc="0" normalizeH="0" baseline="0" noProof="0">
                        <a:ln>
                          <a:noFill/>
                        </a:ln>
                        <a:solidFill>
                          <a:prstClr val="black"/>
                        </a:solidFill>
                        <a:effectLst/>
                        <a:uLnTx/>
                        <a:uFillTx/>
                        <a:latin typeface="Open Sans"/>
                        <a:ea typeface="+mn-ea"/>
                        <a:cs typeface="+mn-cs"/>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prstClr val="black"/>
                        </a:solidFill>
                        <a:effectLst/>
                        <a:uLnTx/>
                        <a:uFillTx/>
                        <a:latin typeface="+mn-lt"/>
                        <a:ea typeface="+mn-ea"/>
                        <a:cs typeface="+mn-cs"/>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800">
                        <a:latin typeface="+mj-lt"/>
                      </a:endParaRPr>
                    </a:p>
                  </a:txBody>
                  <a:tcPr marL="45720" marR="4572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712251"/>
                  </a:ext>
                </a:extLst>
              </a:tr>
            </a:tbl>
          </a:graphicData>
        </a:graphic>
      </p:graphicFrame>
      <p:cxnSp>
        <p:nvCxnSpPr>
          <p:cNvPr id="7" name="Straight Arrow Connector 6">
            <a:extLst>
              <a:ext uri="{FF2B5EF4-FFF2-40B4-BE49-F238E27FC236}">
                <a16:creationId xmlns:a16="http://schemas.microsoft.com/office/drawing/2014/main" id="{9F73376F-9AA2-BE6E-A35B-BD8946A4F6D1}"/>
              </a:ext>
            </a:extLst>
          </p:cNvPr>
          <p:cNvCxnSpPr>
            <a:cxnSpLocks/>
          </p:cNvCxnSpPr>
          <p:nvPr/>
        </p:nvCxnSpPr>
        <p:spPr>
          <a:xfrm>
            <a:off x="4897120" y="1747520"/>
            <a:ext cx="0" cy="4767580"/>
          </a:xfrm>
          <a:prstGeom prst="straightConnector1">
            <a:avLst/>
          </a:prstGeom>
          <a:ln>
            <a:solidFill>
              <a:srgbClr val="DA29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2095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8543A-EFF8-D9C0-A510-C5DC9C23CA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E3EE3C-9BD5-284D-6541-F53B3EA208E4}"/>
              </a:ext>
            </a:extLst>
          </p:cNvPr>
          <p:cNvSpPr>
            <a:spLocks noGrp="1"/>
          </p:cNvSpPr>
          <p:nvPr>
            <p:ph type="title"/>
          </p:nvPr>
        </p:nvSpPr>
        <p:spPr/>
        <p:txBody>
          <a:bodyPr/>
          <a:lstStyle/>
          <a:p>
            <a:r>
              <a:rPr lang="en-US" sz="2800"/>
              <a:t>Target Clients – Power Purchasers (Sell-to)</a:t>
            </a:r>
          </a:p>
        </p:txBody>
      </p:sp>
      <p:sp>
        <p:nvSpPr>
          <p:cNvPr id="4" name="Rectangle 3">
            <a:extLst>
              <a:ext uri="{FF2B5EF4-FFF2-40B4-BE49-F238E27FC236}">
                <a16:creationId xmlns:a16="http://schemas.microsoft.com/office/drawing/2014/main" id="{89B5EF98-3465-FCA7-D408-1FA46EFE8F1F}"/>
              </a:ext>
            </a:extLst>
          </p:cNvPr>
          <p:cNvSpPr/>
          <p:nvPr/>
        </p:nvSpPr>
        <p:spPr bwMode="gray">
          <a:xfrm>
            <a:off x="9228841" y="238607"/>
            <a:ext cx="2403835" cy="36576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sng" strike="noStrike" kern="1200" cap="none" spc="0" normalizeH="0" baseline="0" noProof="0">
                <a:ln>
                  <a:noFill/>
                </a:ln>
                <a:solidFill>
                  <a:srgbClr val="86BC25"/>
                </a:solidFill>
                <a:effectLst/>
                <a:uLnTx/>
                <a:uFillTx/>
                <a:latin typeface="Open Sans"/>
                <a:ea typeface="+mn-ea"/>
                <a:cs typeface="+mn-cs"/>
                <a:hlinkClick r:id="rId3">
                  <a:extLst>
                    <a:ext uri="{A12FA001-AC4F-418D-AE19-62706E023703}">
                      <ahyp:hlinkClr xmlns:ahyp="http://schemas.microsoft.com/office/drawing/2018/hyperlinkcolor" val="tx"/>
                    </a:ext>
                  </a:extLst>
                </a:hlinkClick>
              </a:rPr>
              <a:t>Link to Spreadsheet</a:t>
            </a:r>
            <a:endParaRPr kumimoji="0" lang="en-US" sz="1600" b="1" i="0" u="sng" strike="noStrike" kern="1200" cap="none" spc="0" normalizeH="0" baseline="0" noProof="0">
              <a:ln>
                <a:noFill/>
              </a:ln>
              <a:solidFill>
                <a:srgbClr val="86BC25"/>
              </a:solidFill>
              <a:effectLst/>
              <a:uLnTx/>
              <a:uFillTx/>
              <a:latin typeface="Open Sans"/>
              <a:ea typeface="+mn-ea"/>
              <a:cs typeface="+mn-cs"/>
            </a:endParaRPr>
          </a:p>
        </p:txBody>
      </p:sp>
      <p:graphicFrame>
        <p:nvGraphicFramePr>
          <p:cNvPr id="7" name="Table 6">
            <a:extLst>
              <a:ext uri="{FF2B5EF4-FFF2-40B4-BE49-F238E27FC236}">
                <a16:creationId xmlns:a16="http://schemas.microsoft.com/office/drawing/2014/main" id="{E04BB8AC-D8DD-ED51-532B-3E42DAD225F2}"/>
              </a:ext>
            </a:extLst>
          </p:cNvPr>
          <p:cNvGraphicFramePr>
            <a:graphicFrameLocks noGrp="1"/>
          </p:cNvGraphicFramePr>
          <p:nvPr/>
        </p:nvGraphicFramePr>
        <p:xfrm>
          <a:off x="477257" y="815013"/>
          <a:ext cx="11244842" cy="5415748"/>
        </p:xfrm>
        <a:graphic>
          <a:graphicData uri="http://schemas.openxmlformats.org/drawingml/2006/table">
            <a:tbl>
              <a:tblPr>
                <a:tableStyleId>{5C22544A-7EE6-4342-B048-85BDC9FD1C3A}</a:tableStyleId>
              </a:tblPr>
              <a:tblGrid>
                <a:gridCol w="546344">
                  <a:extLst>
                    <a:ext uri="{9D8B030D-6E8A-4147-A177-3AD203B41FA5}">
                      <a16:colId xmlns:a16="http://schemas.microsoft.com/office/drawing/2014/main" val="1357910653"/>
                    </a:ext>
                  </a:extLst>
                </a:gridCol>
                <a:gridCol w="1295036">
                  <a:extLst>
                    <a:ext uri="{9D8B030D-6E8A-4147-A177-3AD203B41FA5}">
                      <a16:colId xmlns:a16="http://schemas.microsoft.com/office/drawing/2014/main" val="579836320"/>
                    </a:ext>
                  </a:extLst>
                </a:gridCol>
                <a:gridCol w="1318912">
                  <a:extLst>
                    <a:ext uri="{9D8B030D-6E8A-4147-A177-3AD203B41FA5}">
                      <a16:colId xmlns:a16="http://schemas.microsoft.com/office/drawing/2014/main" val="1406822972"/>
                    </a:ext>
                  </a:extLst>
                </a:gridCol>
                <a:gridCol w="3080949">
                  <a:extLst>
                    <a:ext uri="{9D8B030D-6E8A-4147-A177-3AD203B41FA5}">
                      <a16:colId xmlns:a16="http://schemas.microsoft.com/office/drawing/2014/main" val="4094245846"/>
                    </a:ext>
                  </a:extLst>
                </a:gridCol>
                <a:gridCol w="5003601">
                  <a:extLst>
                    <a:ext uri="{9D8B030D-6E8A-4147-A177-3AD203B41FA5}">
                      <a16:colId xmlns:a16="http://schemas.microsoft.com/office/drawing/2014/main" val="3965496603"/>
                    </a:ext>
                  </a:extLst>
                </a:gridCol>
              </a:tblGrid>
              <a:tr h="0">
                <a:tc>
                  <a:txBody>
                    <a:bodyPr/>
                    <a:lstStyle/>
                    <a:p>
                      <a:pPr algn="ctr"/>
                      <a:r>
                        <a:rPr lang="en-US" sz="1000" b="1"/>
                        <a:t>Rank</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000" b="1"/>
                        <a:t>Organization</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000" b="1" i="0"/>
                        <a:t>LCSP</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00" b="1" i="0"/>
                        <a:t>How We Will Target </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000" b="1"/>
                        <a:t>Rationale</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25380931"/>
                  </a:ext>
                </a:extLst>
              </a:tr>
              <a:tr h="193012">
                <a:tc>
                  <a:txBody>
                    <a:bodyPr/>
                    <a:lstStyle/>
                    <a:p>
                      <a:pPr algn="ctr"/>
                      <a:r>
                        <a:rPr lang="en-US" sz="1000">
                          <a:latin typeface="+mj-lt"/>
                        </a:rPr>
                        <a:t>1</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4"/>
                        </a:rPr>
                        <a:t>Amazon</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Gillian Crossan</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FF0000"/>
                          </a:solidFill>
                          <a:effectLst/>
                          <a:uLnTx/>
                          <a:uFillTx/>
                          <a:latin typeface="+mn-lt"/>
                          <a:ea typeface="+mn-ea"/>
                          <a:cs typeface="+mn-cs"/>
                        </a:rPr>
                        <a:t>*Waiting on conversations with client teams to determine their most pressing needs and what capabilities Deloitte can offer to address them</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t>Seeking clean, consistent energy for its data centers. Partnered with Talen Energy to co-locate at its Susquehanna Nuclear Plant. The largest buyer of “data center energy” – a space that could use 12% of U.S electricity by 2028 – and the largest buyer of clean energy in the United States.</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9527368"/>
                  </a:ext>
                </a:extLst>
              </a:tr>
              <a:tr h="244482">
                <a:tc>
                  <a:txBody>
                    <a:bodyPr/>
                    <a:lstStyle/>
                    <a:p>
                      <a:pPr algn="ctr"/>
                      <a:r>
                        <a:rPr lang="en-US" sz="1000">
                          <a:latin typeface="+mj-lt"/>
                        </a:rPr>
                        <a:t>2</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0">
                          <a:latin typeface="+mj-lt"/>
                          <a:hlinkClick r:id="rId5"/>
                        </a:rPr>
                        <a:t>Alphabet</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Randy Whitney</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mn-lt"/>
                          <a:ea typeface="+mn-ea"/>
                          <a:cs typeface="+mn-cs"/>
                        </a:rPr>
                        <a:t>Seeking clean, consistent energy for its data centers. They have a mature power sourcing and purchasing arm that has already signed a 500MW PPA with Kairos Power. However, like all SMR deals, realizing that agreement is years away and Alphabet is in the market for much more power. Will be one of the largest buyers of “data center energy” – a space that could use 12% of U.S electricity by 2028.</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788986"/>
                  </a:ext>
                </a:extLst>
              </a:tr>
              <a:tr h="193012">
                <a:tc>
                  <a:txBody>
                    <a:bodyPr/>
                    <a:lstStyle/>
                    <a:p>
                      <a:pPr algn="ctr"/>
                      <a:r>
                        <a:rPr lang="en-US" sz="1000">
                          <a:latin typeface="+mj-lt"/>
                        </a:rPr>
                        <a:t>3</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6"/>
                        </a:rPr>
                        <a:t>Meta</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Jana Arbanas</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800">
                          <a:latin typeface="+mj-lt"/>
                        </a:rPr>
                        <a:t>Seeking clean, consistent energy for its data centers. New to the nuclear space, but a recent RFP shows their interest in nuclear power. Will be one of the largest buyers of “data center energy” – a space that could use 12% of U.S electricity by 2028.</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184131"/>
                  </a:ext>
                </a:extLst>
              </a:tr>
              <a:tr h="193012">
                <a:tc>
                  <a:txBody>
                    <a:bodyPr/>
                    <a:lstStyle/>
                    <a:p>
                      <a:pPr algn="ctr"/>
                      <a:r>
                        <a:rPr lang="en-US" sz="1000">
                          <a:latin typeface="+mj-lt"/>
                        </a:rPr>
                        <a:t>4</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7"/>
                        </a:rPr>
                        <a:t>Microsoft</a:t>
                      </a:r>
                      <a:endParaRPr lang="en-US" sz="1000" b="0">
                        <a:latin typeface="+mj-lt"/>
                      </a:endParaRPr>
                    </a:p>
                    <a:p>
                      <a:r>
                        <a:rPr lang="en-US" sz="1000" b="0" i="1">
                          <a:solidFill>
                            <a:srgbClr val="FF0000"/>
                          </a:solidFill>
                          <a:latin typeface="+mj-lt"/>
                        </a:rPr>
                        <a:t>Attest</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Diane Wallace</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mn-lt"/>
                          <a:ea typeface="+mn-ea"/>
                          <a:cs typeface="+mn-cs"/>
                        </a:rPr>
                        <a:t>Seeking clean, consistent energy for its data centers. They are one of Deloitte’s largest attest clients but could be a place to gain experience in SMR strategy, siting, and deployment. Will be one of the largest buyers of “data center energy” – a space that could use 12% of U.S electricity by 2028.</a:t>
                      </a:r>
                      <a:endParaRPr lang="en-US" sz="1000">
                        <a:latin typeface="+mj-lt"/>
                      </a:endParaRP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0022249"/>
                  </a:ext>
                </a:extLst>
              </a:tr>
              <a:tr h="244482">
                <a:tc>
                  <a:txBody>
                    <a:bodyPr/>
                    <a:lstStyle/>
                    <a:p>
                      <a:pPr algn="ctr"/>
                      <a:r>
                        <a:rPr lang="en-US" sz="1000">
                          <a:latin typeface="+mj-lt"/>
                        </a:rPr>
                        <a:t>5</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rPr>
                        <a:t>Project Stargate (</a:t>
                      </a:r>
                      <a:r>
                        <a:rPr lang="en-US" sz="1000" b="0">
                          <a:latin typeface="+mj-lt"/>
                          <a:hlinkClick r:id="rId8"/>
                        </a:rPr>
                        <a:t>Oracle</a:t>
                      </a:r>
                      <a:r>
                        <a:rPr lang="en-US" sz="1000" b="0">
                          <a:latin typeface="+mj-lt"/>
                        </a:rPr>
                        <a:t>, </a:t>
                      </a:r>
                      <a:r>
                        <a:rPr lang="en-US" sz="1000" b="0">
                          <a:latin typeface="+mj-lt"/>
                          <a:hlinkClick r:id="rId9"/>
                        </a:rPr>
                        <a:t>OpenAI</a:t>
                      </a:r>
                      <a:r>
                        <a:rPr lang="en-US" sz="1000" b="0">
                          <a:latin typeface="+mj-lt"/>
                        </a:rPr>
                        <a:t>, </a:t>
                      </a:r>
                      <a:r>
                        <a:rPr lang="en-US" sz="1000" b="0">
                          <a:latin typeface="+mj-lt"/>
                          <a:hlinkClick r:id="rId10"/>
                        </a:rPr>
                        <a:t>Softbank</a:t>
                      </a:r>
                      <a:r>
                        <a:rPr lang="en-US" sz="1000" b="0">
                          <a:latin typeface="+mj-lt"/>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NA</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kumimoji="0" lang="en-US" sz="800" b="0" i="0" u="none" strike="noStrike" kern="1200" cap="none" spc="0" normalizeH="0" baseline="0" noProof="0">
                          <a:ln>
                            <a:noFill/>
                          </a:ln>
                          <a:solidFill>
                            <a:prstClr val="black"/>
                          </a:solidFill>
                          <a:effectLst/>
                          <a:uLnTx/>
                          <a:uFillTx/>
                          <a:latin typeface="+mn-lt"/>
                          <a:ea typeface="+mn-ea"/>
                          <a:cs typeface="+mn-cs"/>
                        </a:rPr>
                        <a:t>Seeking clean, consistent energy for its data centers. Project Stargate is a collaboration between some of the United States’ largest data center owners and the U.S. Government. They’re aiming to deploy $500B to develop data centers and will be looking to SMRs as a reliable source of power that can alleviate issues associated with siting many data centers.</a:t>
                      </a:r>
                      <a:endParaRPr lang="en-US" sz="1000">
                        <a:latin typeface="+mj-lt"/>
                      </a:endParaRP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1186100"/>
                  </a:ext>
                </a:extLst>
              </a:tr>
              <a:tr h="141542">
                <a:tc>
                  <a:txBody>
                    <a:bodyPr/>
                    <a:lstStyle/>
                    <a:p>
                      <a:pPr algn="ctr"/>
                      <a:r>
                        <a:rPr lang="en-US" sz="1000">
                          <a:latin typeface="+mj-lt"/>
                        </a:rPr>
                        <a:t>6</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11"/>
                        </a:rPr>
                        <a:t>LyondellBasell</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Christie Shopoff</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a:latin typeface="+mj-lt"/>
                        </a:rPr>
                        <a:t>One of the largest purchasers of clean energy in the world. LyondellBasell is a chemical manufacturer that requires significant reliable energy sources for its factories and will likely look to SMRs.</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4517747"/>
                  </a:ext>
                </a:extLst>
              </a:tr>
              <a:tr h="244482">
                <a:tc>
                  <a:txBody>
                    <a:bodyPr/>
                    <a:lstStyle/>
                    <a:p>
                      <a:pPr algn="ctr"/>
                      <a:r>
                        <a:rPr lang="en-US" sz="1000">
                          <a:latin typeface="+mj-lt"/>
                        </a:rPr>
                        <a:t>7</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12"/>
                        </a:rPr>
                        <a:t>DOW Chemical</a:t>
                      </a:r>
                      <a:endParaRPr lang="en-US" sz="1000" b="0">
                        <a:latin typeface="+mj-lt"/>
                      </a:endParaRPr>
                    </a:p>
                    <a:p>
                      <a:r>
                        <a:rPr lang="en-US" sz="1000" b="0" i="1" kern="1200">
                          <a:solidFill>
                            <a:srgbClr val="FF0000"/>
                          </a:solidFill>
                          <a:latin typeface="+mn-lt"/>
                          <a:ea typeface="+mn-ea"/>
                          <a:cs typeface="+mn-cs"/>
                        </a:rPr>
                        <a:t>Attest</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Shan Nemeth</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kern="1200">
                          <a:solidFill>
                            <a:schemeClr val="dk1"/>
                          </a:solidFill>
                          <a:latin typeface="+mj-lt"/>
                          <a:ea typeface="+mn-ea"/>
                          <a:cs typeface="+mn-cs"/>
                        </a:rPr>
                        <a:t>DOW is a chemical manufacturer that requires significant reliable energy sources for its factories. They recently signed a power purchase agreement with x-Energy to deploy an SMR at one of their factories. They are an attest client but could be a great place to gain strategy experience in siting and power purchase agreement design for chemical plants. </a:t>
                      </a:r>
                      <a:endParaRPr lang="en-US" sz="800">
                        <a:latin typeface="+mj-lt"/>
                      </a:endParaRP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1869834"/>
                  </a:ext>
                </a:extLst>
              </a:tr>
              <a:tr h="193012">
                <a:tc>
                  <a:txBody>
                    <a:bodyPr/>
                    <a:lstStyle/>
                    <a:p>
                      <a:pPr algn="ctr"/>
                      <a:r>
                        <a:rPr lang="en-US" sz="1000">
                          <a:latin typeface="+mj-lt"/>
                        </a:rPr>
                        <a:t>8</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13"/>
                        </a:rPr>
                        <a:t>Nucor</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NA</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1000">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latin typeface="+mj-lt"/>
                        </a:rPr>
                        <a:t>Nucor is the largest steel manufacturer in the world. They recently signed an MOU with </a:t>
                      </a:r>
                      <a:r>
                        <a:rPr lang="en-US" sz="800" err="1">
                          <a:latin typeface="+mj-lt"/>
                        </a:rPr>
                        <a:t>Nuscale</a:t>
                      </a:r>
                      <a:r>
                        <a:rPr lang="en-US" sz="800">
                          <a:latin typeface="+mj-lt"/>
                        </a:rPr>
                        <a:t> to explore deployment of SMRs at Nucor’s Electric Arc Furnace Steel Mills. The MOU also includes provisions for Nucor to supply future </a:t>
                      </a:r>
                      <a:r>
                        <a:rPr lang="en-US" sz="800" err="1">
                          <a:latin typeface="+mj-lt"/>
                        </a:rPr>
                        <a:t>Nuscale</a:t>
                      </a:r>
                      <a:r>
                        <a:rPr lang="en-US" sz="800">
                          <a:latin typeface="+mj-lt"/>
                        </a:rPr>
                        <a:t> projects with steel.</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45637198"/>
                  </a:ext>
                </a:extLst>
              </a:tr>
              <a:tr h="244482">
                <a:tc>
                  <a:txBody>
                    <a:bodyPr/>
                    <a:lstStyle/>
                    <a:p>
                      <a:pPr algn="ctr"/>
                      <a:r>
                        <a:rPr lang="en-US" sz="1000">
                          <a:latin typeface="+mj-lt"/>
                        </a:rPr>
                        <a:t>9</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14"/>
                        </a:rPr>
                        <a:t>Chevron</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John England</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1000">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800">
                          <a:latin typeface="+mj-lt"/>
                        </a:rPr>
                        <a:t>Chevron has expressed significant interest in the SMR space. Their CEO has explained Chevron’s need for significant sources of reliable power (often in remote locations), and that these needs would be well-served by SMRs. Chevron Ventures, Chevron’s venture-capital wing, has invested in SMR developers, including Zap Energy and Radiant Industries.</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1200867"/>
                  </a:ext>
                </a:extLst>
              </a:tr>
              <a:tr h="141542">
                <a:tc>
                  <a:txBody>
                    <a:bodyPr/>
                    <a:lstStyle/>
                    <a:p>
                      <a:pPr algn="ctr"/>
                      <a:r>
                        <a:rPr lang="en-US" sz="1000">
                          <a:latin typeface="+mj-lt"/>
                        </a:rPr>
                        <a:t>10</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15"/>
                        </a:rPr>
                        <a:t>ExxonMobil</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Open Sans"/>
                          <a:ea typeface="+mn-ea"/>
                          <a:cs typeface="+mn-cs"/>
                        </a:rPr>
                        <a:t>Ben Jones</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a:latin typeface="+mj-lt"/>
                        </a:rPr>
                        <a:t>ExxonMobil has not made many public comments on SMR development, but their industry requires significant sources of reliable energy, and they would benefit significantly from SMR deployment. </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72611935"/>
                  </a:ext>
                </a:extLst>
              </a:tr>
              <a:tr h="356068">
                <a:tc>
                  <a:txBody>
                    <a:bodyPr/>
                    <a:lstStyle/>
                    <a:p>
                      <a:pPr algn="ctr"/>
                      <a:endParaRPr lang="en-US" sz="1000">
                        <a:latin typeface="+mj-lt"/>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800" b="0" i="1" u="none" strike="noStrike" kern="1200" cap="none" spc="0" normalizeH="0" baseline="0" noProof="0">
                          <a:ln>
                            <a:noFill/>
                          </a:ln>
                          <a:solidFill>
                            <a:prstClr val="black"/>
                          </a:solidFill>
                          <a:effectLst/>
                          <a:uLnTx/>
                          <a:uFillTx/>
                          <a:latin typeface="+mn-lt"/>
                          <a:ea typeface="+mn-ea"/>
                          <a:cs typeface="+mn-cs"/>
                        </a:rPr>
                        <a:t>*Links to Deloitte IQ</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endParaRPr kumimoji="0" lang="en-US" sz="800" b="0" i="1" u="none" strike="noStrike" kern="1200" cap="none" spc="0" normalizeH="0" baseline="0" noProof="0">
                        <a:ln>
                          <a:noFill/>
                        </a:ln>
                        <a:solidFill>
                          <a:prstClr val="black"/>
                        </a:solidFill>
                        <a:effectLst/>
                        <a:uLnTx/>
                        <a:uFillTx/>
                        <a:latin typeface="+mn-lt"/>
                        <a:ea typeface="+mn-ea"/>
                        <a:cs typeface="+mn-cs"/>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prstClr val="black"/>
                        </a:solidFill>
                        <a:effectLst/>
                        <a:uLnTx/>
                        <a:uFillTx/>
                        <a:latin typeface="+mn-lt"/>
                        <a:ea typeface="+mn-ea"/>
                        <a:cs typeface="+mn-cs"/>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1000">
                        <a:latin typeface="+mj-lt"/>
                      </a:endParaRPr>
                    </a:p>
                  </a:txBody>
                  <a:tcPr marL="45720" marR="4572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3950031"/>
                  </a:ext>
                </a:extLst>
              </a:tr>
            </a:tbl>
          </a:graphicData>
        </a:graphic>
      </p:graphicFrame>
      <p:cxnSp>
        <p:nvCxnSpPr>
          <p:cNvPr id="6" name="Straight Arrow Connector 5">
            <a:extLst>
              <a:ext uri="{FF2B5EF4-FFF2-40B4-BE49-F238E27FC236}">
                <a16:creationId xmlns:a16="http://schemas.microsoft.com/office/drawing/2014/main" id="{41078FC1-181F-8F3F-DF10-F356092D16B4}"/>
              </a:ext>
            </a:extLst>
          </p:cNvPr>
          <p:cNvCxnSpPr>
            <a:cxnSpLocks/>
          </p:cNvCxnSpPr>
          <p:nvPr/>
        </p:nvCxnSpPr>
        <p:spPr>
          <a:xfrm>
            <a:off x="4897120" y="1747520"/>
            <a:ext cx="0" cy="4058920"/>
          </a:xfrm>
          <a:prstGeom prst="straightConnector1">
            <a:avLst/>
          </a:prstGeom>
          <a:ln>
            <a:solidFill>
              <a:srgbClr val="DA29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7563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FD63F-3208-A82F-9695-88AEA8FCFD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6C3B10-E8FB-0C35-DAC6-48BD66F2D71A}"/>
              </a:ext>
            </a:extLst>
          </p:cNvPr>
          <p:cNvSpPr>
            <a:spLocks noGrp="1"/>
          </p:cNvSpPr>
          <p:nvPr>
            <p:ph type="title"/>
          </p:nvPr>
        </p:nvSpPr>
        <p:spPr/>
        <p:txBody>
          <a:bodyPr/>
          <a:lstStyle/>
          <a:p>
            <a:r>
              <a:rPr lang="en-US" sz="2800"/>
              <a:t>Target Partners – E&amp;C Firms (Sell-with)</a:t>
            </a:r>
          </a:p>
        </p:txBody>
      </p:sp>
      <p:sp>
        <p:nvSpPr>
          <p:cNvPr id="4" name="Rectangle 3">
            <a:extLst>
              <a:ext uri="{FF2B5EF4-FFF2-40B4-BE49-F238E27FC236}">
                <a16:creationId xmlns:a16="http://schemas.microsoft.com/office/drawing/2014/main" id="{5409BC61-586E-0D89-9206-D11E9212FF63}"/>
              </a:ext>
            </a:extLst>
          </p:cNvPr>
          <p:cNvSpPr/>
          <p:nvPr/>
        </p:nvSpPr>
        <p:spPr bwMode="gray">
          <a:xfrm>
            <a:off x="9228841" y="238607"/>
            <a:ext cx="2403835" cy="36576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sng" strike="noStrike" kern="1200" cap="none" spc="0" normalizeH="0" baseline="0" noProof="0">
                <a:ln>
                  <a:noFill/>
                </a:ln>
                <a:solidFill>
                  <a:srgbClr val="86BC25"/>
                </a:solidFill>
                <a:effectLst/>
                <a:uLnTx/>
                <a:uFillTx/>
                <a:latin typeface="Open Sans"/>
                <a:ea typeface="+mn-ea"/>
                <a:cs typeface="+mn-cs"/>
                <a:hlinkClick r:id="rId3">
                  <a:extLst>
                    <a:ext uri="{A12FA001-AC4F-418D-AE19-62706E023703}">
                      <ahyp:hlinkClr xmlns:ahyp="http://schemas.microsoft.com/office/drawing/2018/hyperlinkcolor" val="tx"/>
                    </a:ext>
                  </a:extLst>
                </a:hlinkClick>
              </a:rPr>
              <a:t>Link to Spreadsheet</a:t>
            </a:r>
            <a:endParaRPr kumimoji="0" lang="en-US" sz="1600" b="1" i="0" u="sng" strike="noStrike" kern="1200" cap="none" spc="0" normalizeH="0" baseline="0" noProof="0">
              <a:ln>
                <a:noFill/>
              </a:ln>
              <a:solidFill>
                <a:srgbClr val="86BC25"/>
              </a:solidFill>
              <a:effectLst/>
              <a:uLnTx/>
              <a:uFillTx/>
              <a:latin typeface="Open Sans"/>
              <a:ea typeface="+mn-ea"/>
              <a:cs typeface="+mn-cs"/>
            </a:endParaRPr>
          </a:p>
        </p:txBody>
      </p:sp>
      <p:graphicFrame>
        <p:nvGraphicFramePr>
          <p:cNvPr id="8" name="Table 7">
            <a:extLst>
              <a:ext uri="{FF2B5EF4-FFF2-40B4-BE49-F238E27FC236}">
                <a16:creationId xmlns:a16="http://schemas.microsoft.com/office/drawing/2014/main" id="{848886B4-58AF-CFB7-8D86-57D93796EC8C}"/>
              </a:ext>
            </a:extLst>
          </p:cNvPr>
          <p:cNvGraphicFramePr>
            <a:graphicFrameLocks noGrp="1"/>
          </p:cNvGraphicFramePr>
          <p:nvPr/>
        </p:nvGraphicFramePr>
        <p:xfrm>
          <a:off x="477257" y="815013"/>
          <a:ext cx="11244843" cy="3810000"/>
        </p:xfrm>
        <a:graphic>
          <a:graphicData uri="http://schemas.openxmlformats.org/drawingml/2006/table">
            <a:tbl>
              <a:tblPr>
                <a:tableStyleId>{5C22544A-7EE6-4342-B048-85BDC9FD1C3A}</a:tableStyleId>
              </a:tblPr>
              <a:tblGrid>
                <a:gridCol w="546344">
                  <a:extLst>
                    <a:ext uri="{9D8B030D-6E8A-4147-A177-3AD203B41FA5}">
                      <a16:colId xmlns:a16="http://schemas.microsoft.com/office/drawing/2014/main" val="1357910653"/>
                    </a:ext>
                  </a:extLst>
                </a:gridCol>
                <a:gridCol w="1295036">
                  <a:extLst>
                    <a:ext uri="{9D8B030D-6E8A-4147-A177-3AD203B41FA5}">
                      <a16:colId xmlns:a16="http://schemas.microsoft.com/office/drawing/2014/main" val="579836320"/>
                    </a:ext>
                  </a:extLst>
                </a:gridCol>
                <a:gridCol w="1318912">
                  <a:extLst>
                    <a:ext uri="{9D8B030D-6E8A-4147-A177-3AD203B41FA5}">
                      <a16:colId xmlns:a16="http://schemas.microsoft.com/office/drawing/2014/main" val="1406822972"/>
                    </a:ext>
                  </a:extLst>
                </a:gridCol>
                <a:gridCol w="3080950">
                  <a:extLst>
                    <a:ext uri="{9D8B030D-6E8A-4147-A177-3AD203B41FA5}">
                      <a16:colId xmlns:a16="http://schemas.microsoft.com/office/drawing/2014/main" val="4094245846"/>
                    </a:ext>
                  </a:extLst>
                </a:gridCol>
                <a:gridCol w="5003601">
                  <a:extLst>
                    <a:ext uri="{9D8B030D-6E8A-4147-A177-3AD203B41FA5}">
                      <a16:colId xmlns:a16="http://schemas.microsoft.com/office/drawing/2014/main" val="3965496603"/>
                    </a:ext>
                  </a:extLst>
                </a:gridCol>
              </a:tblGrid>
              <a:tr h="0">
                <a:tc>
                  <a:txBody>
                    <a:bodyPr/>
                    <a:lstStyle/>
                    <a:p>
                      <a:pPr algn="ctr"/>
                      <a:r>
                        <a:rPr lang="en-US" sz="1000" b="1"/>
                        <a:t>Rank</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000" b="1"/>
                        <a:t>Organization</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000" b="1" i="0"/>
                        <a:t>LCSP</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000" b="1" i="0"/>
                        <a:t>How We Will Target </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000" b="1"/>
                        <a:t>Rationale</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25380931"/>
                  </a:ext>
                </a:extLst>
              </a:tr>
              <a:tr h="142274">
                <a:tc>
                  <a:txBody>
                    <a:bodyPr/>
                    <a:lstStyle/>
                    <a:p>
                      <a:pPr algn="ctr"/>
                      <a:r>
                        <a:rPr lang="en-US" sz="1000">
                          <a:latin typeface="+mj-lt"/>
                        </a:rPr>
                        <a:t>1</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4"/>
                        </a:rPr>
                        <a:t>Bechtel</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spcAft>
                          <a:spcPts val="300"/>
                        </a:spcAft>
                      </a:pPr>
                      <a:r>
                        <a:rPr lang="en-US" sz="1000" b="0" i="0" u="none" strike="noStrike">
                          <a:solidFill>
                            <a:srgbClr val="000000"/>
                          </a:solidFill>
                          <a:effectLst/>
                          <a:latin typeface="+mj-lt"/>
                        </a:rPr>
                        <a:t>Sergey Shchemelev</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FF0000"/>
                          </a:solidFill>
                          <a:effectLst/>
                          <a:uLnTx/>
                          <a:uFillTx/>
                          <a:latin typeface="+mn-lt"/>
                          <a:ea typeface="+mn-ea"/>
                          <a:cs typeface="+mn-cs"/>
                        </a:rPr>
                        <a:t>*Waiting on conversations with client teams to determine their most pressing needs and what capabilities Deloitte can offer to address them</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800" b="0" i="0" u="none" strike="noStrike">
                          <a:solidFill>
                            <a:srgbClr val="000000"/>
                          </a:solidFill>
                          <a:effectLst/>
                          <a:latin typeface="+mj-lt"/>
                        </a:rPr>
                        <a:t>We have begun the partnership process and are in talks with their executives. Bechtel is responsible for some of the world’s largest infrastructure projects, and they recently completed construction of Southern Nuclear’s Vogtle Units 3 &amp; 4.</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9527368"/>
                  </a:ext>
                </a:extLst>
              </a:tr>
              <a:tr h="142274">
                <a:tc>
                  <a:txBody>
                    <a:bodyPr/>
                    <a:lstStyle/>
                    <a:p>
                      <a:pPr algn="ctr"/>
                      <a:r>
                        <a:rPr lang="en-US" sz="1000">
                          <a:latin typeface="+mj-lt"/>
                        </a:rPr>
                        <a:t>2</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0">
                          <a:latin typeface="+mj-lt"/>
                          <a:hlinkClick r:id="rId5"/>
                        </a:rPr>
                        <a:t>Holtec</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l" defTabSz="1219170" rtl="0" eaLnBrk="1" fontAlgn="b" latinLnBrk="0" hangingPunct="1">
                        <a:spcAft>
                          <a:spcPts val="300"/>
                        </a:spcAft>
                      </a:pPr>
                      <a:r>
                        <a:rPr lang="en-US" sz="1000" b="0" i="0" u="none" strike="noStrike" kern="1200">
                          <a:solidFill>
                            <a:srgbClr val="000000"/>
                          </a:solidFill>
                          <a:effectLst/>
                          <a:latin typeface="+mj-lt"/>
                          <a:ea typeface="+mn-ea"/>
                          <a:cs typeface="+mn-cs"/>
                        </a:rPr>
                        <a:t>NA</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800" b="0" i="0" u="none" strike="noStrike">
                          <a:solidFill>
                            <a:srgbClr val="000000"/>
                          </a:solidFill>
                          <a:effectLst/>
                          <a:latin typeface="+mj-lt"/>
                        </a:rPr>
                        <a:t>We’ve been invited to tour their headquarters and production facility. They are looking for a consulting partner. Holtec has engineering, utility, and energy product capabilities including the Palisades Nuclear Plant and the SMR-300.</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788986"/>
                  </a:ext>
                </a:extLst>
              </a:tr>
              <a:tr h="180214">
                <a:tc>
                  <a:txBody>
                    <a:bodyPr/>
                    <a:lstStyle/>
                    <a:p>
                      <a:pPr algn="ctr"/>
                      <a:r>
                        <a:rPr lang="en-US" sz="1000">
                          <a:latin typeface="+mj-lt"/>
                        </a:rPr>
                        <a:t>3</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6"/>
                        </a:rPr>
                        <a:t>Arup</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1219170" rtl="0" eaLnBrk="1" fontAlgn="b" latinLnBrk="0" hangingPunct="1">
                        <a:spcAft>
                          <a:spcPts val="300"/>
                        </a:spcAft>
                      </a:pPr>
                      <a:r>
                        <a:rPr lang="en-US" sz="1000" b="0" i="0" u="none" strike="noStrike" kern="1200">
                          <a:solidFill>
                            <a:srgbClr val="000000"/>
                          </a:solidFill>
                          <a:effectLst/>
                          <a:latin typeface="+mj-lt"/>
                          <a:ea typeface="+mn-ea"/>
                          <a:cs typeface="+mn-cs"/>
                        </a:rPr>
                        <a:t>NA</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r>
                        <a:rPr lang="en-US" sz="800" b="0" i="0" u="none" strike="noStrike">
                          <a:solidFill>
                            <a:srgbClr val="000000"/>
                          </a:solidFill>
                          <a:effectLst/>
                          <a:latin typeface="+mj-lt"/>
                        </a:rPr>
                        <a:t>We have begun the partnership process and recently hosted a session to establish a roadmap and protocols for partnering. They have extensive nuclear capabilities, including new nuclear build, site redevelopment, hazard reduction, decommissioning and waste management projects including long-term geological storage. They are also a major player in commercial real estate.</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184131"/>
                  </a:ext>
                </a:extLst>
              </a:tr>
              <a:tr h="0">
                <a:tc>
                  <a:txBody>
                    <a:bodyPr/>
                    <a:lstStyle/>
                    <a:p>
                      <a:pPr algn="ctr"/>
                      <a:r>
                        <a:rPr lang="en-US" sz="1000">
                          <a:latin typeface="+mj-lt"/>
                        </a:rPr>
                        <a:t>4</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solidFill>
                            <a:srgbClr val="00A3E0"/>
                          </a:solidFill>
                          <a:latin typeface="+mj-lt"/>
                          <a:hlinkClick r:id="rId7">
                            <a:extLst>
                              <a:ext uri="{A12FA001-AC4F-418D-AE19-62706E023703}">
                                <ahyp:hlinkClr xmlns:ahyp="http://schemas.microsoft.com/office/drawing/2018/hyperlinkcolor" val="tx"/>
                              </a:ext>
                            </a:extLst>
                          </a:hlinkClick>
                        </a:rPr>
                        <a:t>HDR</a:t>
                      </a:r>
                      <a:endParaRPr lang="en-US" sz="1000" b="0">
                        <a:solidFill>
                          <a:srgbClr val="00A3E0"/>
                        </a:solidFill>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l" defTabSz="1219170" rtl="0" eaLnBrk="1" fontAlgn="b" latinLnBrk="0" hangingPunct="1">
                        <a:spcAft>
                          <a:spcPts val="300"/>
                        </a:spcAft>
                      </a:pPr>
                      <a:r>
                        <a:rPr lang="sv-SE" sz="1000" b="0" i="0" u="none" strike="noStrike" kern="1200">
                          <a:solidFill>
                            <a:srgbClr val="000000"/>
                          </a:solidFill>
                          <a:effectLst/>
                          <a:latin typeface="+mj-lt"/>
                          <a:ea typeface="+mn-ea"/>
                          <a:cs typeface="+mn-cs"/>
                        </a:rPr>
                        <a:t>Amy Ryan</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800" b="0" i="0" u="none" strike="noStrike">
                          <a:solidFill>
                            <a:srgbClr val="000000"/>
                          </a:solidFill>
                          <a:effectLst/>
                          <a:latin typeface="+mj-lt"/>
                        </a:rPr>
                        <a:t>We have begun the partnership process. They are a major player in the transportation industry and are partnering with Space Force and Texas A&amp;M. They also offer management consulting services.</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0022249"/>
                  </a:ext>
                </a:extLst>
              </a:tr>
              <a:tr h="0">
                <a:tc>
                  <a:txBody>
                    <a:bodyPr/>
                    <a:lstStyle/>
                    <a:p>
                      <a:pPr algn="ctr"/>
                      <a:r>
                        <a:rPr lang="en-US" sz="1000">
                          <a:latin typeface="+mj-lt"/>
                        </a:rPr>
                        <a:t>5</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8"/>
                        </a:rPr>
                        <a:t>Stantec</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1219170" rtl="0" eaLnBrk="1" fontAlgn="b" latinLnBrk="0" hangingPunct="1">
                        <a:spcAft>
                          <a:spcPts val="300"/>
                        </a:spcAft>
                      </a:pPr>
                      <a:r>
                        <a:rPr lang="en-US" sz="1000" b="0" i="0" u="none" strike="noStrike" kern="1200">
                          <a:solidFill>
                            <a:srgbClr val="000000"/>
                          </a:solidFill>
                          <a:effectLst/>
                          <a:latin typeface="+mj-lt"/>
                          <a:ea typeface="+mn-ea"/>
                          <a:cs typeface="+mn-cs"/>
                        </a:rPr>
                        <a:t>NA</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800">
                          <a:latin typeface="+mj-lt"/>
                        </a:rPr>
                        <a:t>They have expressed interest in working with Deloitte and passed along RFPs for us to review for partnership opportunities.</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1186100"/>
                  </a:ext>
                </a:extLst>
              </a:tr>
              <a:tr h="0">
                <a:tc>
                  <a:txBody>
                    <a:bodyPr/>
                    <a:lstStyle/>
                    <a:p>
                      <a:pPr algn="ctr"/>
                      <a:r>
                        <a:rPr lang="en-US" sz="1000">
                          <a:latin typeface="+mj-lt"/>
                        </a:rPr>
                        <a:t>6</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0">
                          <a:latin typeface="+mj-lt"/>
                          <a:hlinkClick r:id="rId9"/>
                        </a:rPr>
                        <a:t>Black &amp; Veatch</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l" defTabSz="1219170" rtl="0" eaLnBrk="1" fontAlgn="b" latinLnBrk="0" hangingPunct="1">
                        <a:spcAft>
                          <a:spcPts val="300"/>
                        </a:spcAft>
                      </a:pPr>
                      <a:r>
                        <a:rPr lang="en-US" sz="1000" b="0" i="0" u="none" strike="noStrike" kern="1200">
                          <a:solidFill>
                            <a:srgbClr val="000000"/>
                          </a:solidFill>
                          <a:effectLst/>
                          <a:latin typeface="+mj-lt"/>
                          <a:ea typeface="+mn-ea"/>
                          <a:cs typeface="+mn-cs"/>
                        </a:rPr>
                        <a:t>Clint Nelson</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a:latin typeface="+mj-lt"/>
                        </a:rPr>
                        <a:t>They are partnering with Deloitte on a bid for NYSERDA’s nuclear master plan and have partnered with Deloitte on several other proposals. </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4517747"/>
                  </a:ext>
                </a:extLst>
              </a:tr>
              <a:tr h="256093">
                <a:tc>
                  <a:txBody>
                    <a:bodyPr/>
                    <a:lstStyle/>
                    <a:p>
                      <a:pPr algn="ctr"/>
                      <a:r>
                        <a:rPr lang="en-US" sz="1000">
                          <a:latin typeface="+mj-lt"/>
                        </a:rPr>
                        <a:t>7</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b="0">
                          <a:latin typeface="+mj-lt"/>
                          <a:hlinkClick r:id="rId10"/>
                        </a:rPr>
                        <a:t>Westinghouse</a:t>
                      </a:r>
                      <a:endParaRPr lang="en-US" sz="1000" b="0">
                        <a:latin typeface="+mj-lt"/>
                      </a:endParaRPr>
                    </a:p>
                    <a:p>
                      <a:r>
                        <a:rPr lang="en-US" sz="1000" b="0" i="1" kern="1200">
                          <a:solidFill>
                            <a:srgbClr val="FF0000"/>
                          </a:solidFill>
                          <a:latin typeface="+mn-lt"/>
                          <a:ea typeface="+mn-ea"/>
                          <a:cs typeface="+mn-cs"/>
                        </a:rPr>
                        <a:t>Attest</a:t>
                      </a:r>
                      <a:endParaRPr lang="en-US" sz="1000" b="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1219170" rtl="0" eaLnBrk="1" fontAlgn="b" latinLnBrk="0" hangingPunct="1">
                        <a:spcAft>
                          <a:spcPts val="300"/>
                        </a:spcAft>
                      </a:pPr>
                      <a:r>
                        <a:rPr lang="en-US" sz="1000" b="0" i="0" u="none" strike="noStrike" kern="1200">
                          <a:solidFill>
                            <a:srgbClr val="000000"/>
                          </a:solidFill>
                          <a:effectLst/>
                          <a:latin typeface="+mj-lt"/>
                          <a:ea typeface="+mn-ea"/>
                          <a:cs typeface="+mn-cs"/>
                        </a:rPr>
                        <a:t>Jay Goul</a:t>
                      </a: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b"/>
                      <a:endParaRPr lang="en-US" sz="1000" b="0" i="0" u="none" strike="noStrike">
                        <a:solidFill>
                          <a:srgbClr val="000000"/>
                        </a:solidFill>
                        <a:effectLst/>
                        <a:latin typeface="+mj-lt"/>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800">
                          <a:latin typeface="+mj-lt"/>
                        </a:rPr>
                        <a:t>Extensive experience in nuclear as a BWR and SMR developer. They are one of the only SMR developers (Holtec) with experience designing and deploying traditional reactors. They also have experience in electrical distribution systems and consumer electronics. They are foreign-owned and have gone through several ownership structures over the past several years. They are also an attest client, but as the largest SMR-focused E&amp;C firm, they could be in the market for business and sales strategy services (especially in the wake of their significant ownership and business structure changes).</a:t>
                      </a:r>
                    </a:p>
                  </a:txBody>
                  <a:tcPr marL="45720" marR="4572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50280847"/>
                  </a:ext>
                </a:extLst>
              </a:tr>
              <a:tr h="224089">
                <a:tc>
                  <a:txBody>
                    <a:bodyPr/>
                    <a:lstStyle/>
                    <a:p>
                      <a:pPr algn="ctr"/>
                      <a:endParaRPr lang="en-US" sz="1000">
                        <a:latin typeface="+mj-lt"/>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r>
                        <a:rPr kumimoji="0" lang="en-US" sz="800" b="0" i="1" u="none" strike="noStrike" kern="1200" cap="none" spc="0" normalizeH="0" baseline="0" noProof="0">
                          <a:ln>
                            <a:noFill/>
                          </a:ln>
                          <a:solidFill>
                            <a:prstClr val="black"/>
                          </a:solidFill>
                          <a:effectLst/>
                          <a:uLnTx/>
                          <a:uFillTx/>
                          <a:latin typeface="+mn-lt"/>
                          <a:ea typeface="+mn-ea"/>
                          <a:cs typeface="+mn-cs"/>
                        </a:rPr>
                        <a:t>*Links to Deloitte IQ</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b" latinLnBrk="0" hangingPunct="1">
                        <a:lnSpc>
                          <a:spcPct val="100000"/>
                        </a:lnSpc>
                        <a:spcBef>
                          <a:spcPts val="0"/>
                        </a:spcBef>
                        <a:spcAft>
                          <a:spcPts val="300"/>
                        </a:spcAft>
                        <a:buClrTx/>
                        <a:buSzTx/>
                        <a:buFontTx/>
                        <a:buNone/>
                        <a:tabLst/>
                        <a:defRPr/>
                      </a:pPr>
                      <a:endParaRPr kumimoji="0" lang="en-US" sz="800" b="0" i="1" u="none" strike="noStrike" kern="1200" cap="none" spc="0" normalizeH="0" baseline="0" noProof="0">
                        <a:ln>
                          <a:noFill/>
                        </a:ln>
                        <a:solidFill>
                          <a:prstClr val="black"/>
                        </a:solidFill>
                        <a:effectLst/>
                        <a:uLnTx/>
                        <a:uFillTx/>
                        <a:latin typeface="+mn-lt"/>
                        <a:ea typeface="+mn-ea"/>
                        <a:cs typeface="+mn-cs"/>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prstClr val="black"/>
                        </a:solidFill>
                        <a:effectLst/>
                        <a:uLnTx/>
                        <a:uFillTx/>
                        <a:latin typeface="+mn-lt"/>
                        <a:ea typeface="+mn-ea"/>
                        <a:cs typeface="+mn-cs"/>
                      </a:endParaRPr>
                    </a:p>
                  </a:txBody>
                  <a:tcPr marL="45720" marR="4572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1000">
                        <a:latin typeface="+mj-lt"/>
                      </a:endParaRPr>
                    </a:p>
                  </a:txBody>
                  <a:tcPr marL="45720" marR="4572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259507"/>
                  </a:ext>
                </a:extLst>
              </a:tr>
            </a:tbl>
          </a:graphicData>
        </a:graphic>
      </p:graphicFrame>
      <p:cxnSp>
        <p:nvCxnSpPr>
          <p:cNvPr id="5" name="Straight Arrow Connector 4">
            <a:extLst>
              <a:ext uri="{FF2B5EF4-FFF2-40B4-BE49-F238E27FC236}">
                <a16:creationId xmlns:a16="http://schemas.microsoft.com/office/drawing/2014/main" id="{903F03C0-9629-685A-7B14-6E9ACC3A1DE3}"/>
              </a:ext>
            </a:extLst>
          </p:cNvPr>
          <p:cNvCxnSpPr>
            <a:cxnSpLocks/>
          </p:cNvCxnSpPr>
          <p:nvPr/>
        </p:nvCxnSpPr>
        <p:spPr>
          <a:xfrm>
            <a:off x="4897120" y="1747520"/>
            <a:ext cx="0" cy="2489200"/>
          </a:xfrm>
          <a:prstGeom prst="straightConnector1">
            <a:avLst/>
          </a:prstGeom>
          <a:ln>
            <a:solidFill>
              <a:srgbClr val="DA29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1779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A46A0-0D94-5DE4-698E-64D86CCD4C1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745BC3C-150F-FE5C-36B3-9E74D058558A}"/>
              </a:ext>
            </a:extLst>
          </p:cNvPr>
          <p:cNvSpPr>
            <a:spLocks noGrp="1"/>
          </p:cNvSpPr>
          <p:nvPr>
            <p:ph type="title"/>
          </p:nvPr>
        </p:nvSpPr>
        <p:spPr>
          <a:xfrm>
            <a:off x="469901" y="3123687"/>
            <a:ext cx="6165075" cy="610627"/>
          </a:xfrm>
        </p:spPr>
        <p:txBody>
          <a:bodyPr/>
          <a:lstStyle/>
          <a:p>
            <a:r>
              <a:rPr lang="en-US"/>
              <a:t>Quals</a:t>
            </a:r>
          </a:p>
        </p:txBody>
      </p:sp>
    </p:spTree>
    <p:extLst>
      <p:ext uri="{BB962C8B-B14F-4D97-AF65-F5344CB8AC3E}">
        <p14:creationId xmlns:p14="http://schemas.microsoft.com/office/powerpoint/2010/main" val="23587392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2A0BC-0800-4778-5336-26D0F53256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C9961A-2703-5D63-C9AA-3FA25F368A13}"/>
              </a:ext>
            </a:extLst>
          </p:cNvPr>
          <p:cNvSpPr>
            <a:spLocks noGrp="1"/>
          </p:cNvSpPr>
          <p:nvPr>
            <p:ph type="title"/>
          </p:nvPr>
        </p:nvSpPr>
        <p:spPr>
          <a:xfrm>
            <a:off x="477257" y="238607"/>
            <a:ext cx="5754793" cy="365760"/>
          </a:xfrm>
        </p:spPr>
        <p:txBody>
          <a:bodyPr lIns="0"/>
          <a:lstStyle/>
          <a:p>
            <a:r>
              <a:rPr lang="en-US" sz="2800">
                <a:solidFill>
                  <a:schemeClr val="tx1"/>
                </a:solidFill>
              </a:rPr>
              <a:t>Overview</a:t>
            </a:r>
          </a:p>
        </p:txBody>
      </p:sp>
      <p:sp>
        <p:nvSpPr>
          <p:cNvPr id="4" name="Text Placeholder 3">
            <a:extLst>
              <a:ext uri="{FF2B5EF4-FFF2-40B4-BE49-F238E27FC236}">
                <a16:creationId xmlns:a16="http://schemas.microsoft.com/office/drawing/2014/main" id="{5D4F004E-C66D-3D76-8911-0C02ABECC1BC}"/>
              </a:ext>
            </a:extLst>
          </p:cNvPr>
          <p:cNvSpPr>
            <a:spLocks noGrp="1"/>
          </p:cNvSpPr>
          <p:nvPr>
            <p:ph type="body" sz="quarter" idx="13"/>
          </p:nvPr>
        </p:nvSpPr>
        <p:spPr>
          <a:xfrm>
            <a:off x="477258" y="684903"/>
            <a:ext cx="11215978" cy="454080"/>
          </a:xfrm>
        </p:spPr>
        <p:txBody>
          <a:bodyPr/>
          <a:lstStyle/>
          <a:p>
            <a:r>
              <a:rPr lang="en-US" sz="1400">
                <a:solidFill>
                  <a:schemeClr val="tx1"/>
                </a:solidFill>
              </a:rPr>
              <a:t>Nuclear players face a wide range of challenges and need a partner with expertise across the value chain</a:t>
            </a:r>
          </a:p>
        </p:txBody>
      </p:sp>
      <p:grpSp>
        <p:nvGrpSpPr>
          <p:cNvPr id="1079" name="Group 1078">
            <a:extLst>
              <a:ext uri="{FF2B5EF4-FFF2-40B4-BE49-F238E27FC236}">
                <a16:creationId xmlns:a16="http://schemas.microsoft.com/office/drawing/2014/main" id="{3C234275-29DC-951C-6857-E866CCC14E8E}"/>
              </a:ext>
            </a:extLst>
          </p:cNvPr>
          <p:cNvGrpSpPr/>
          <p:nvPr/>
        </p:nvGrpSpPr>
        <p:grpSpPr>
          <a:xfrm>
            <a:off x="512120" y="2298030"/>
            <a:ext cx="5045041" cy="701478"/>
            <a:chOff x="512120" y="2170434"/>
            <a:chExt cx="5045041" cy="701478"/>
          </a:xfrm>
        </p:grpSpPr>
        <p:sp>
          <p:nvSpPr>
            <p:cNvPr id="9" name="Rectangle 8">
              <a:extLst>
                <a:ext uri="{FF2B5EF4-FFF2-40B4-BE49-F238E27FC236}">
                  <a16:creationId xmlns:a16="http://schemas.microsoft.com/office/drawing/2014/main" id="{FEA2D4C0-265C-6290-90B4-95B78C20E20B}"/>
                </a:ext>
              </a:extLst>
            </p:cNvPr>
            <p:cNvSpPr/>
            <p:nvPr/>
          </p:nvSpPr>
          <p:spPr bwMode="gray">
            <a:xfrm>
              <a:off x="1218696" y="2170434"/>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Financing</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Nuclear projects require significant upfront capital from a variety of sources, both public and private</a:t>
              </a:r>
            </a:p>
          </p:txBody>
        </p:sp>
        <p:grpSp>
          <p:nvGrpSpPr>
            <p:cNvPr id="10" name="Graphic 4">
              <a:extLst>
                <a:ext uri="{FF2B5EF4-FFF2-40B4-BE49-F238E27FC236}">
                  <a16:creationId xmlns:a16="http://schemas.microsoft.com/office/drawing/2014/main" id="{2E80A7AB-CC8E-B0A6-35CC-B6D64817488B}"/>
                </a:ext>
              </a:extLst>
            </p:cNvPr>
            <p:cNvGrpSpPr/>
            <p:nvPr/>
          </p:nvGrpSpPr>
          <p:grpSpPr>
            <a:xfrm>
              <a:off x="512120" y="2170434"/>
              <a:ext cx="489394" cy="489394"/>
              <a:chOff x="8239823" y="3339623"/>
              <a:chExt cx="361670" cy="361333"/>
            </a:xfrm>
            <a:solidFill>
              <a:schemeClr val="accent4">
                <a:lumMod val="40000"/>
                <a:lumOff val="60000"/>
              </a:schemeClr>
            </a:solidFill>
          </p:grpSpPr>
          <p:sp>
            <p:nvSpPr>
              <p:cNvPr id="1025" name="Graphic 4">
                <a:extLst>
                  <a:ext uri="{FF2B5EF4-FFF2-40B4-BE49-F238E27FC236}">
                    <a16:creationId xmlns:a16="http://schemas.microsoft.com/office/drawing/2014/main" id="{04A4B603-6570-A99E-B57B-698057A84A9F}"/>
                  </a:ext>
                </a:extLst>
              </p:cNvPr>
              <p:cNvSpPr/>
              <p:nvPr/>
            </p:nvSpPr>
            <p:spPr>
              <a:xfrm>
                <a:off x="8327365" y="3430276"/>
                <a:ext cx="118853" cy="42134"/>
              </a:xfrm>
              <a:custGeom>
                <a:avLst/>
                <a:gdLst>
                  <a:gd name="connsiteX0" fmla="*/ 59427 w 118853"/>
                  <a:gd name="connsiteY0" fmla="*/ 42134 h 42134"/>
                  <a:gd name="connsiteX1" fmla="*/ 118853 w 118853"/>
                  <a:gd name="connsiteY1" fmla="*/ 21067 h 42134"/>
                  <a:gd name="connsiteX2" fmla="*/ 59427 w 118853"/>
                  <a:gd name="connsiteY2" fmla="*/ 0 h 42134"/>
                  <a:gd name="connsiteX3" fmla="*/ 0 w 118853"/>
                  <a:gd name="connsiteY3" fmla="*/ 21067 h 42134"/>
                  <a:gd name="connsiteX4" fmla="*/ 59427 w 118853"/>
                  <a:gd name="connsiteY4" fmla="*/ 42134 h 42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53" h="42134">
                    <a:moveTo>
                      <a:pt x="59427" y="42134"/>
                    </a:moveTo>
                    <a:cubicBezTo>
                      <a:pt x="96489" y="42134"/>
                      <a:pt x="118853" y="30005"/>
                      <a:pt x="118853" y="21067"/>
                    </a:cubicBezTo>
                    <a:cubicBezTo>
                      <a:pt x="118853" y="12768"/>
                      <a:pt x="95849" y="0"/>
                      <a:pt x="59427" y="0"/>
                    </a:cubicBezTo>
                    <a:cubicBezTo>
                      <a:pt x="23004" y="0"/>
                      <a:pt x="0" y="12768"/>
                      <a:pt x="0" y="21067"/>
                    </a:cubicBezTo>
                    <a:cubicBezTo>
                      <a:pt x="0" y="30005"/>
                      <a:pt x="23004" y="42134"/>
                      <a:pt x="59427" y="42134"/>
                    </a:cubicBezTo>
                    <a:close/>
                  </a:path>
                </a:pathLst>
              </a:custGeom>
              <a:grpFill/>
              <a:ln w="6390" cap="flat">
                <a:noFill/>
                <a:prstDash val="solid"/>
                <a:miter/>
              </a:ln>
            </p:spPr>
            <p:txBody>
              <a:bodyPr rtlCol="0" anchor="ctr"/>
              <a:lstStyle/>
              <a:p>
                <a:endParaRPr lang="en-US" sz="3200"/>
              </a:p>
            </p:txBody>
          </p:sp>
          <p:sp>
            <p:nvSpPr>
              <p:cNvPr id="1026" name="Graphic 4">
                <a:extLst>
                  <a:ext uri="{FF2B5EF4-FFF2-40B4-BE49-F238E27FC236}">
                    <a16:creationId xmlns:a16="http://schemas.microsoft.com/office/drawing/2014/main" id="{25F20219-699A-6A6A-A07A-289B33CB416B}"/>
                  </a:ext>
                </a:extLst>
              </p:cNvPr>
              <p:cNvSpPr/>
              <p:nvPr/>
            </p:nvSpPr>
            <p:spPr>
              <a:xfrm>
                <a:off x="8407879" y="3492201"/>
                <a:ext cx="118852" cy="118741"/>
              </a:xfrm>
              <a:custGeom>
                <a:avLst/>
                <a:gdLst>
                  <a:gd name="connsiteX0" fmla="*/ 59426 w 118852"/>
                  <a:gd name="connsiteY0" fmla="*/ 0 h 118741"/>
                  <a:gd name="connsiteX1" fmla="*/ 0 w 118852"/>
                  <a:gd name="connsiteY1" fmla="*/ 59371 h 118741"/>
                  <a:gd name="connsiteX2" fmla="*/ 59426 w 118852"/>
                  <a:gd name="connsiteY2" fmla="*/ 118742 h 118741"/>
                  <a:gd name="connsiteX3" fmla="*/ 118853 w 118852"/>
                  <a:gd name="connsiteY3" fmla="*/ 59371 h 118741"/>
                  <a:gd name="connsiteX4" fmla="*/ 59426 w 118852"/>
                  <a:gd name="connsiteY4" fmla="*/ 0 h 118741"/>
                  <a:gd name="connsiteX5" fmla="*/ 59426 w 118852"/>
                  <a:gd name="connsiteY5" fmla="*/ 52987 h 118741"/>
                  <a:gd name="connsiteX6" fmla="*/ 82430 w 118852"/>
                  <a:gd name="connsiteY6" fmla="*/ 75969 h 118741"/>
                  <a:gd name="connsiteX7" fmla="*/ 65816 w 118852"/>
                  <a:gd name="connsiteY7" fmla="*/ 97675 h 118741"/>
                  <a:gd name="connsiteX8" fmla="*/ 65816 w 118852"/>
                  <a:gd name="connsiteY8" fmla="*/ 103420 h 118741"/>
                  <a:gd name="connsiteX9" fmla="*/ 59426 w 118852"/>
                  <a:gd name="connsiteY9" fmla="*/ 109804 h 118741"/>
                  <a:gd name="connsiteX10" fmla="*/ 53036 w 118852"/>
                  <a:gd name="connsiteY10" fmla="*/ 103420 h 118741"/>
                  <a:gd name="connsiteX11" fmla="*/ 53036 w 118852"/>
                  <a:gd name="connsiteY11" fmla="*/ 97675 h 118741"/>
                  <a:gd name="connsiteX12" fmla="*/ 36422 w 118852"/>
                  <a:gd name="connsiteY12" fmla="*/ 75969 h 118741"/>
                  <a:gd name="connsiteX13" fmla="*/ 42812 w 118852"/>
                  <a:gd name="connsiteY13" fmla="*/ 69585 h 118741"/>
                  <a:gd name="connsiteX14" fmla="*/ 49202 w 118852"/>
                  <a:gd name="connsiteY14" fmla="*/ 75969 h 118741"/>
                  <a:gd name="connsiteX15" fmla="*/ 59426 w 118852"/>
                  <a:gd name="connsiteY15" fmla="*/ 86184 h 118741"/>
                  <a:gd name="connsiteX16" fmla="*/ 69650 w 118852"/>
                  <a:gd name="connsiteY16" fmla="*/ 75969 h 118741"/>
                  <a:gd name="connsiteX17" fmla="*/ 59426 w 118852"/>
                  <a:gd name="connsiteY17" fmla="*/ 65755 h 118741"/>
                  <a:gd name="connsiteX18" fmla="*/ 36422 w 118852"/>
                  <a:gd name="connsiteY18" fmla="*/ 42772 h 118741"/>
                  <a:gd name="connsiteX19" fmla="*/ 53036 w 118852"/>
                  <a:gd name="connsiteY19" fmla="*/ 21067 h 118741"/>
                  <a:gd name="connsiteX20" fmla="*/ 53036 w 118852"/>
                  <a:gd name="connsiteY20" fmla="*/ 15321 h 118741"/>
                  <a:gd name="connsiteX21" fmla="*/ 59426 w 118852"/>
                  <a:gd name="connsiteY21" fmla="*/ 8937 h 118741"/>
                  <a:gd name="connsiteX22" fmla="*/ 65816 w 118852"/>
                  <a:gd name="connsiteY22" fmla="*/ 15321 h 118741"/>
                  <a:gd name="connsiteX23" fmla="*/ 65816 w 118852"/>
                  <a:gd name="connsiteY23" fmla="*/ 21067 h 118741"/>
                  <a:gd name="connsiteX24" fmla="*/ 82430 w 118852"/>
                  <a:gd name="connsiteY24" fmla="*/ 42772 h 118741"/>
                  <a:gd name="connsiteX25" fmla="*/ 76040 w 118852"/>
                  <a:gd name="connsiteY25" fmla="*/ 49156 h 118741"/>
                  <a:gd name="connsiteX26" fmla="*/ 69650 w 118852"/>
                  <a:gd name="connsiteY26" fmla="*/ 42772 h 118741"/>
                  <a:gd name="connsiteX27" fmla="*/ 59426 w 118852"/>
                  <a:gd name="connsiteY27" fmla="*/ 32558 h 118741"/>
                  <a:gd name="connsiteX28" fmla="*/ 49202 w 118852"/>
                  <a:gd name="connsiteY28" fmla="*/ 42772 h 118741"/>
                  <a:gd name="connsiteX29" fmla="*/ 59426 w 118852"/>
                  <a:gd name="connsiteY29" fmla="*/ 52987 h 1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8852" h="118741">
                    <a:moveTo>
                      <a:pt x="59426" y="0"/>
                    </a:moveTo>
                    <a:cubicBezTo>
                      <a:pt x="26837" y="0"/>
                      <a:pt x="0" y="26812"/>
                      <a:pt x="0" y="59371"/>
                    </a:cubicBezTo>
                    <a:cubicBezTo>
                      <a:pt x="0" y="91929"/>
                      <a:pt x="26837" y="118742"/>
                      <a:pt x="59426" y="118742"/>
                    </a:cubicBezTo>
                    <a:cubicBezTo>
                      <a:pt x="92014" y="118742"/>
                      <a:pt x="118853" y="91929"/>
                      <a:pt x="118853" y="59371"/>
                    </a:cubicBezTo>
                    <a:cubicBezTo>
                      <a:pt x="118853" y="26812"/>
                      <a:pt x="92014" y="0"/>
                      <a:pt x="59426" y="0"/>
                    </a:cubicBezTo>
                    <a:close/>
                    <a:moveTo>
                      <a:pt x="59426" y="52987"/>
                    </a:moveTo>
                    <a:cubicBezTo>
                      <a:pt x="72206" y="52987"/>
                      <a:pt x="82430" y="63201"/>
                      <a:pt x="82430" y="75969"/>
                    </a:cubicBezTo>
                    <a:cubicBezTo>
                      <a:pt x="82430" y="86184"/>
                      <a:pt x="75401" y="95121"/>
                      <a:pt x="65816" y="97675"/>
                    </a:cubicBezTo>
                    <a:lnTo>
                      <a:pt x="65816" y="103420"/>
                    </a:lnTo>
                    <a:cubicBezTo>
                      <a:pt x="65816" y="107251"/>
                      <a:pt x="63260" y="109804"/>
                      <a:pt x="59426" y="109804"/>
                    </a:cubicBezTo>
                    <a:cubicBezTo>
                      <a:pt x="55592" y="109804"/>
                      <a:pt x="53036" y="107251"/>
                      <a:pt x="53036" y="103420"/>
                    </a:cubicBezTo>
                    <a:lnTo>
                      <a:pt x="53036" y="97675"/>
                    </a:lnTo>
                    <a:cubicBezTo>
                      <a:pt x="43451" y="95121"/>
                      <a:pt x="36422" y="86184"/>
                      <a:pt x="36422" y="75969"/>
                    </a:cubicBezTo>
                    <a:cubicBezTo>
                      <a:pt x="36422" y="72139"/>
                      <a:pt x="38978" y="69585"/>
                      <a:pt x="42812" y="69585"/>
                    </a:cubicBezTo>
                    <a:cubicBezTo>
                      <a:pt x="46646" y="69585"/>
                      <a:pt x="49202" y="72139"/>
                      <a:pt x="49202" y="75969"/>
                    </a:cubicBezTo>
                    <a:cubicBezTo>
                      <a:pt x="49202" y="81715"/>
                      <a:pt x="53675" y="86184"/>
                      <a:pt x="59426" y="86184"/>
                    </a:cubicBezTo>
                    <a:cubicBezTo>
                      <a:pt x="65177" y="86184"/>
                      <a:pt x="69650" y="81715"/>
                      <a:pt x="69650" y="75969"/>
                    </a:cubicBezTo>
                    <a:cubicBezTo>
                      <a:pt x="69650" y="70224"/>
                      <a:pt x="65177" y="65755"/>
                      <a:pt x="59426" y="65755"/>
                    </a:cubicBezTo>
                    <a:cubicBezTo>
                      <a:pt x="46646" y="65755"/>
                      <a:pt x="36422" y="55540"/>
                      <a:pt x="36422" y="42772"/>
                    </a:cubicBezTo>
                    <a:cubicBezTo>
                      <a:pt x="36422" y="32558"/>
                      <a:pt x="43451" y="23620"/>
                      <a:pt x="53036" y="21067"/>
                    </a:cubicBezTo>
                    <a:lnTo>
                      <a:pt x="53036" y="15321"/>
                    </a:lnTo>
                    <a:cubicBezTo>
                      <a:pt x="53036" y="11491"/>
                      <a:pt x="55592" y="8937"/>
                      <a:pt x="59426" y="8937"/>
                    </a:cubicBezTo>
                    <a:cubicBezTo>
                      <a:pt x="63260" y="8937"/>
                      <a:pt x="65816" y="11491"/>
                      <a:pt x="65816" y="15321"/>
                    </a:cubicBezTo>
                    <a:lnTo>
                      <a:pt x="65816" y="21067"/>
                    </a:lnTo>
                    <a:cubicBezTo>
                      <a:pt x="75401" y="23620"/>
                      <a:pt x="82430" y="32558"/>
                      <a:pt x="82430" y="42772"/>
                    </a:cubicBezTo>
                    <a:cubicBezTo>
                      <a:pt x="82430" y="46603"/>
                      <a:pt x="79874" y="49156"/>
                      <a:pt x="76040" y="49156"/>
                    </a:cubicBezTo>
                    <a:cubicBezTo>
                      <a:pt x="72206" y="49156"/>
                      <a:pt x="69650" y="46603"/>
                      <a:pt x="69650" y="42772"/>
                    </a:cubicBezTo>
                    <a:cubicBezTo>
                      <a:pt x="69650" y="37027"/>
                      <a:pt x="65177" y="32558"/>
                      <a:pt x="59426" y="32558"/>
                    </a:cubicBezTo>
                    <a:cubicBezTo>
                      <a:pt x="53675" y="32558"/>
                      <a:pt x="49202" y="37027"/>
                      <a:pt x="49202" y="42772"/>
                    </a:cubicBezTo>
                    <a:cubicBezTo>
                      <a:pt x="49202" y="48518"/>
                      <a:pt x="53675" y="52987"/>
                      <a:pt x="59426" y="52987"/>
                    </a:cubicBezTo>
                    <a:close/>
                  </a:path>
                </a:pathLst>
              </a:custGeom>
              <a:grpFill/>
              <a:ln w="6390" cap="flat">
                <a:noFill/>
                <a:prstDash val="solid"/>
                <a:miter/>
              </a:ln>
            </p:spPr>
            <p:txBody>
              <a:bodyPr rtlCol="0" anchor="ctr"/>
              <a:lstStyle/>
              <a:p>
                <a:endParaRPr lang="en-US" sz="3200"/>
              </a:p>
            </p:txBody>
          </p:sp>
          <p:sp>
            <p:nvSpPr>
              <p:cNvPr id="1027" name="Graphic 4">
                <a:extLst>
                  <a:ext uri="{FF2B5EF4-FFF2-40B4-BE49-F238E27FC236}">
                    <a16:creationId xmlns:a16="http://schemas.microsoft.com/office/drawing/2014/main" id="{22F362DE-B984-D04B-C98E-1E066C9DBB88}"/>
                  </a:ext>
                </a:extLst>
              </p:cNvPr>
              <p:cNvSpPr/>
              <p:nvPr/>
            </p:nvSpPr>
            <p:spPr>
              <a:xfrm>
                <a:off x="8239823" y="333962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41856 w 361670"/>
                  <a:gd name="connsiteY5" fmla="*/ 187689 h 361333"/>
                  <a:gd name="connsiteX6" fmla="*/ 148246 w 361670"/>
                  <a:gd name="connsiteY6" fmla="*/ 194073 h 361333"/>
                  <a:gd name="connsiteX7" fmla="*/ 141856 w 361670"/>
                  <a:gd name="connsiteY7" fmla="*/ 200457 h 361333"/>
                  <a:gd name="connsiteX8" fmla="*/ 141856 w 361670"/>
                  <a:gd name="connsiteY8" fmla="*/ 200457 h 361333"/>
                  <a:gd name="connsiteX9" fmla="*/ 88181 w 361670"/>
                  <a:gd name="connsiteY9" fmla="*/ 186412 h 361333"/>
                  <a:gd name="connsiteX10" fmla="*/ 88181 w 361670"/>
                  <a:gd name="connsiteY10" fmla="*/ 194073 h 361333"/>
                  <a:gd name="connsiteX11" fmla="*/ 142496 w 361670"/>
                  <a:gd name="connsiteY11" fmla="*/ 215140 h 361333"/>
                  <a:gd name="connsiteX12" fmla="*/ 148886 w 361670"/>
                  <a:gd name="connsiteY12" fmla="*/ 221524 h 361333"/>
                  <a:gd name="connsiteX13" fmla="*/ 142496 w 361670"/>
                  <a:gd name="connsiteY13" fmla="*/ 227908 h 361333"/>
                  <a:gd name="connsiteX14" fmla="*/ 142496 w 361670"/>
                  <a:gd name="connsiteY14" fmla="*/ 227908 h 361333"/>
                  <a:gd name="connsiteX15" fmla="*/ 88820 w 361670"/>
                  <a:gd name="connsiteY15" fmla="*/ 213863 h 361333"/>
                  <a:gd name="connsiteX16" fmla="*/ 88820 w 361670"/>
                  <a:gd name="connsiteY16" fmla="*/ 221524 h 361333"/>
                  <a:gd name="connsiteX17" fmla="*/ 148246 w 361670"/>
                  <a:gd name="connsiteY17" fmla="*/ 242591 h 361333"/>
                  <a:gd name="connsiteX18" fmla="*/ 154636 w 361670"/>
                  <a:gd name="connsiteY18" fmla="*/ 248975 h 361333"/>
                  <a:gd name="connsiteX19" fmla="*/ 148246 w 361670"/>
                  <a:gd name="connsiteY19" fmla="*/ 255359 h 361333"/>
                  <a:gd name="connsiteX20" fmla="*/ 76040 w 361670"/>
                  <a:gd name="connsiteY20" fmla="*/ 221524 h 361333"/>
                  <a:gd name="connsiteX21" fmla="*/ 76040 w 361670"/>
                  <a:gd name="connsiteY21" fmla="*/ 111720 h 361333"/>
                  <a:gd name="connsiteX22" fmla="*/ 148246 w 361670"/>
                  <a:gd name="connsiteY22" fmla="*/ 77885 h 361333"/>
                  <a:gd name="connsiteX23" fmla="*/ 220453 w 361670"/>
                  <a:gd name="connsiteY23" fmla="*/ 111720 h 361333"/>
                  <a:gd name="connsiteX24" fmla="*/ 148246 w 361670"/>
                  <a:gd name="connsiteY24" fmla="*/ 145555 h 361333"/>
                  <a:gd name="connsiteX25" fmla="*/ 88820 w 361670"/>
                  <a:gd name="connsiteY25" fmla="*/ 131510 h 361333"/>
                  <a:gd name="connsiteX26" fmla="*/ 88820 w 361670"/>
                  <a:gd name="connsiteY26" fmla="*/ 139171 h 361333"/>
                  <a:gd name="connsiteX27" fmla="*/ 148246 w 361670"/>
                  <a:gd name="connsiteY27" fmla="*/ 160238 h 361333"/>
                  <a:gd name="connsiteX28" fmla="*/ 154636 w 361670"/>
                  <a:gd name="connsiteY28" fmla="*/ 166622 h 361333"/>
                  <a:gd name="connsiteX29" fmla="*/ 148246 w 361670"/>
                  <a:gd name="connsiteY29" fmla="*/ 173006 h 361333"/>
                  <a:gd name="connsiteX30" fmla="*/ 88820 w 361670"/>
                  <a:gd name="connsiteY30" fmla="*/ 158961 h 361333"/>
                  <a:gd name="connsiteX31" fmla="*/ 88820 w 361670"/>
                  <a:gd name="connsiteY31" fmla="*/ 166622 h 361333"/>
                  <a:gd name="connsiteX32" fmla="*/ 141856 w 361670"/>
                  <a:gd name="connsiteY32" fmla="*/ 187689 h 361333"/>
                  <a:gd name="connsiteX33" fmla="*/ 227482 w 361670"/>
                  <a:gd name="connsiteY33" fmla="*/ 284087 h 361333"/>
                  <a:gd name="connsiteX34" fmla="*/ 155276 w 361670"/>
                  <a:gd name="connsiteY34" fmla="*/ 211948 h 361333"/>
                  <a:gd name="connsiteX35" fmla="*/ 227482 w 361670"/>
                  <a:gd name="connsiteY35" fmla="*/ 139809 h 361333"/>
                  <a:gd name="connsiteX36" fmla="*/ 299688 w 361670"/>
                  <a:gd name="connsiteY36" fmla="*/ 211948 h 361333"/>
                  <a:gd name="connsiteX37" fmla="*/ 227482 w 361670"/>
                  <a:gd name="connsiteY37" fmla="*/ 284087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1670" h="361333">
                    <a:moveTo>
                      <a:pt x="180836" y="0"/>
                    </a:moveTo>
                    <a:cubicBezTo>
                      <a:pt x="80513" y="0"/>
                      <a:pt x="0" y="81077"/>
                      <a:pt x="0" y="180667"/>
                    </a:cubicBezTo>
                    <a:cubicBezTo>
                      <a:pt x="0" y="280257"/>
                      <a:pt x="81152" y="361333"/>
                      <a:pt x="180836" y="361333"/>
                    </a:cubicBezTo>
                    <a:cubicBezTo>
                      <a:pt x="281157" y="361333"/>
                      <a:pt x="361670" y="280257"/>
                      <a:pt x="361670" y="180667"/>
                    </a:cubicBezTo>
                    <a:cubicBezTo>
                      <a:pt x="361670" y="81077"/>
                      <a:pt x="281157" y="0"/>
                      <a:pt x="180836" y="0"/>
                    </a:cubicBezTo>
                    <a:close/>
                    <a:moveTo>
                      <a:pt x="141856" y="187689"/>
                    </a:moveTo>
                    <a:cubicBezTo>
                      <a:pt x="145691" y="187689"/>
                      <a:pt x="148246" y="190881"/>
                      <a:pt x="148246" y="194073"/>
                    </a:cubicBezTo>
                    <a:cubicBezTo>
                      <a:pt x="148246" y="197265"/>
                      <a:pt x="145051" y="200457"/>
                      <a:pt x="141856" y="200457"/>
                    </a:cubicBezTo>
                    <a:cubicBezTo>
                      <a:pt x="141856" y="200457"/>
                      <a:pt x="141856" y="200457"/>
                      <a:pt x="141856" y="200457"/>
                    </a:cubicBezTo>
                    <a:cubicBezTo>
                      <a:pt x="118853" y="199819"/>
                      <a:pt x="99683" y="194711"/>
                      <a:pt x="88181" y="186412"/>
                    </a:cubicBezTo>
                    <a:lnTo>
                      <a:pt x="88181" y="194073"/>
                    </a:lnTo>
                    <a:cubicBezTo>
                      <a:pt x="88181" y="201734"/>
                      <a:pt x="107351" y="213863"/>
                      <a:pt x="142496" y="215140"/>
                    </a:cubicBezTo>
                    <a:cubicBezTo>
                      <a:pt x="146330" y="215140"/>
                      <a:pt x="148886" y="218332"/>
                      <a:pt x="148886" y="221524"/>
                    </a:cubicBezTo>
                    <a:cubicBezTo>
                      <a:pt x="148886" y="224716"/>
                      <a:pt x="145691" y="227908"/>
                      <a:pt x="142496" y="227908"/>
                    </a:cubicBezTo>
                    <a:cubicBezTo>
                      <a:pt x="142496" y="227908"/>
                      <a:pt x="142496" y="227908"/>
                      <a:pt x="142496" y="227908"/>
                    </a:cubicBezTo>
                    <a:cubicBezTo>
                      <a:pt x="119492" y="227270"/>
                      <a:pt x="100322" y="222163"/>
                      <a:pt x="88820" y="213863"/>
                    </a:cubicBezTo>
                    <a:lnTo>
                      <a:pt x="88820" y="221524"/>
                    </a:lnTo>
                    <a:cubicBezTo>
                      <a:pt x="88820" y="229823"/>
                      <a:pt x="111824" y="242591"/>
                      <a:pt x="148246" y="242591"/>
                    </a:cubicBezTo>
                    <a:cubicBezTo>
                      <a:pt x="152081" y="242591"/>
                      <a:pt x="154636" y="245145"/>
                      <a:pt x="154636" y="248975"/>
                    </a:cubicBezTo>
                    <a:cubicBezTo>
                      <a:pt x="154636" y="252806"/>
                      <a:pt x="152081" y="255359"/>
                      <a:pt x="148246" y="255359"/>
                    </a:cubicBezTo>
                    <a:cubicBezTo>
                      <a:pt x="113102" y="255359"/>
                      <a:pt x="76040" y="243868"/>
                      <a:pt x="76040" y="221524"/>
                    </a:cubicBezTo>
                    <a:lnTo>
                      <a:pt x="76040" y="111720"/>
                    </a:lnTo>
                    <a:cubicBezTo>
                      <a:pt x="76040" y="90014"/>
                      <a:pt x="113102" y="77885"/>
                      <a:pt x="148246" y="77885"/>
                    </a:cubicBezTo>
                    <a:cubicBezTo>
                      <a:pt x="183391" y="77885"/>
                      <a:pt x="220453" y="90014"/>
                      <a:pt x="220453" y="111720"/>
                    </a:cubicBezTo>
                    <a:cubicBezTo>
                      <a:pt x="220453" y="133425"/>
                      <a:pt x="183391" y="145555"/>
                      <a:pt x="148246" y="145555"/>
                    </a:cubicBezTo>
                    <a:cubicBezTo>
                      <a:pt x="125881" y="145555"/>
                      <a:pt x="102878" y="140448"/>
                      <a:pt x="88820" y="131510"/>
                    </a:cubicBezTo>
                    <a:lnTo>
                      <a:pt x="88820" y="139171"/>
                    </a:lnTo>
                    <a:cubicBezTo>
                      <a:pt x="88820" y="148108"/>
                      <a:pt x="111185" y="160238"/>
                      <a:pt x="148246" y="160238"/>
                    </a:cubicBezTo>
                    <a:cubicBezTo>
                      <a:pt x="152081" y="160238"/>
                      <a:pt x="154636" y="162792"/>
                      <a:pt x="154636" y="166622"/>
                    </a:cubicBezTo>
                    <a:cubicBezTo>
                      <a:pt x="154636" y="170452"/>
                      <a:pt x="152081" y="173006"/>
                      <a:pt x="148246" y="173006"/>
                    </a:cubicBezTo>
                    <a:cubicBezTo>
                      <a:pt x="125881" y="173006"/>
                      <a:pt x="102878" y="167899"/>
                      <a:pt x="88820" y="158961"/>
                    </a:cubicBezTo>
                    <a:lnTo>
                      <a:pt x="88820" y="166622"/>
                    </a:lnTo>
                    <a:cubicBezTo>
                      <a:pt x="87542" y="174921"/>
                      <a:pt x="107351" y="186412"/>
                      <a:pt x="141856" y="187689"/>
                    </a:cubicBezTo>
                    <a:close/>
                    <a:moveTo>
                      <a:pt x="227482" y="284087"/>
                    </a:moveTo>
                    <a:cubicBezTo>
                      <a:pt x="187864" y="284087"/>
                      <a:pt x="155276" y="251529"/>
                      <a:pt x="155276" y="211948"/>
                    </a:cubicBezTo>
                    <a:cubicBezTo>
                      <a:pt x="155276" y="172368"/>
                      <a:pt x="187864" y="139809"/>
                      <a:pt x="227482" y="139809"/>
                    </a:cubicBezTo>
                    <a:cubicBezTo>
                      <a:pt x="267100" y="139809"/>
                      <a:pt x="299688" y="172368"/>
                      <a:pt x="299688" y="211948"/>
                    </a:cubicBezTo>
                    <a:cubicBezTo>
                      <a:pt x="299688" y="251529"/>
                      <a:pt x="267100" y="284087"/>
                      <a:pt x="227482" y="284087"/>
                    </a:cubicBezTo>
                    <a:close/>
                  </a:path>
                </a:pathLst>
              </a:custGeom>
              <a:grpFill/>
              <a:ln w="6390" cap="flat">
                <a:noFill/>
                <a:prstDash val="solid"/>
                <a:miter/>
              </a:ln>
            </p:spPr>
            <p:txBody>
              <a:bodyPr rtlCol="0" anchor="ctr"/>
              <a:lstStyle/>
              <a:p>
                <a:endParaRPr lang="en-US" sz="3200"/>
              </a:p>
            </p:txBody>
          </p:sp>
        </p:grpSp>
      </p:grpSp>
      <p:grpSp>
        <p:nvGrpSpPr>
          <p:cNvPr id="1078" name="Group 1077">
            <a:extLst>
              <a:ext uri="{FF2B5EF4-FFF2-40B4-BE49-F238E27FC236}">
                <a16:creationId xmlns:a16="http://schemas.microsoft.com/office/drawing/2014/main" id="{6998B592-7006-D15D-6A06-92D96D0D19F4}"/>
              </a:ext>
            </a:extLst>
          </p:cNvPr>
          <p:cNvGrpSpPr/>
          <p:nvPr/>
        </p:nvGrpSpPr>
        <p:grpSpPr>
          <a:xfrm>
            <a:off x="505312" y="3340266"/>
            <a:ext cx="5062564" cy="701478"/>
            <a:chOff x="505312" y="3255201"/>
            <a:chExt cx="5062564" cy="701478"/>
          </a:xfrm>
        </p:grpSpPr>
        <p:sp>
          <p:nvSpPr>
            <p:cNvPr id="14" name="Rectangle 13">
              <a:extLst>
                <a:ext uri="{FF2B5EF4-FFF2-40B4-BE49-F238E27FC236}">
                  <a16:creationId xmlns:a16="http://schemas.microsoft.com/office/drawing/2014/main" id="{C62AAFC1-1639-CCD3-EFEA-9403E55BEBC0}"/>
                </a:ext>
              </a:extLst>
            </p:cNvPr>
            <p:cNvSpPr/>
            <p:nvPr/>
          </p:nvSpPr>
          <p:spPr bwMode="gray">
            <a:xfrm>
              <a:off x="1229411" y="3255201"/>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Public Perception</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Americans, in general, have a negative perception of nuclear energy that increases regulation and suppresses markets</a:t>
              </a:r>
            </a:p>
          </p:txBody>
        </p:sp>
        <p:sp>
          <p:nvSpPr>
            <p:cNvPr id="15" name="Graphic 4">
              <a:extLst>
                <a:ext uri="{FF2B5EF4-FFF2-40B4-BE49-F238E27FC236}">
                  <a16:creationId xmlns:a16="http://schemas.microsoft.com/office/drawing/2014/main" id="{5D1B661A-567C-2565-027A-4C931C259351}"/>
                </a:ext>
              </a:extLst>
            </p:cNvPr>
            <p:cNvSpPr>
              <a:spLocks noChangeAspect="1"/>
            </p:cNvSpPr>
            <p:nvPr/>
          </p:nvSpPr>
          <p:spPr>
            <a:xfrm>
              <a:off x="505312" y="3255201"/>
              <a:ext cx="489852" cy="489394"/>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09268 w 362309"/>
                <a:gd name="connsiteY6" fmla="*/ 191519 h 361971"/>
                <a:gd name="connsiteX7" fmla="*/ 111185 w 362309"/>
                <a:gd name="connsiteY7" fmla="*/ 180028 h 361971"/>
                <a:gd name="connsiteX8" fmla="*/ 118853 w 362309"/>
                <a:gd name="connsiteY8" fmla="*/ 141724 h 361971"/>
                <a:gd name="connsiteX9" fmla="*/ 103517 w 362309"/>
                <a:gd name="connsiteY9" fmla="*/ 133425 h 361971"/>
                <a:gd name="connsiteX10" fmla="*/ 88820 w 362309"/>
                <a:gd name="connsiteY10" fmla="*/ 141724 h 361971"/>
                <a:gd name="connsiteX11" fmla="*/ 93932 w 362309"/>
                <a:gd name="connsiteY11" fmla="*/ 180028 h 361971"/>
                <a:gd name="connsiteX12" fmla="*/ 95849 w 362309"/>
                <a:gd name="connsiteY12" fmla="*/ 191519 h 361971"/>
                <a:gd name="connsiteX13" fmla="*/ 80513 w 362309"/>
                <a:gd name="connsiteY13" fmla="*/ 201734 h 361971"/>
                <a:gd name="connsiteX14" fmla="*/ 70289 w 362309"/>
                <a:gd name="connsiteY14" fmla="*/ 202372 h 361971"/>
                <a:gd name="connsiteX15" fmla="*/ 65177 w 362309"/>
                <a:gd name="connsiteY15" fmla="*/ 204926 h 361971"/>
                <a:gd name="connsiteX16" fmla="*/ 58788 w 362309"/>
                <a:gd name="connsiteY16" fmla="*/ 213225 h 361971"/>
                <a:gd name="connsiteX17" fmla="*/ 53676 w 362309"/>
                <a:gd name="connsiteY17" fmla="*/ 215779 h 361971"/>
                <a:gd name="connsiteX18" fmla="*/ 49842 w 362309"/>
                <a:gd name="connsiteY18" fmla="*/ 214502 h 361971"/>
                <a:gd name="connsiteX19" fmla="*/ 48564 w 362309"/>
                <a:gd name="connsiteY19" fmla="*/ 205564 h 361971"/>
                <a:gd name="connsiteX20" fmla="*/ 48564 w 362309"/>
                <a:gd name="connsiteY20" fmla="*/ 205564 h 361971"/>
                <a:gd name="connsiteX21" fmla="*/ 54954 w 362309"/>
                <a:gd name="connsiteY21" fmla="*/ 197265 h 361971"/>
                <a:gd name="connsiteX22" fmla="*/ 69012 w 362309"/>
                <a:gd name="connsiteY22" fmla="*/ 189604 h 361971"/>
                <a:gd name="connsiteX23" fmla="*/ 79235 w 362309"/>
                <a:gd name="connsiteY23" fmla="*/ 188966 h 361971"/>
                <a:gd name="connsiteX24" fmla="*/ 83708 w 362309"/>
                <a:gd name="connsiteY24" fmla="*/ 187051 h 361971"/>
                <a:gd name="connsiteX25" fmla="*/ 77318 w 362309"/>
                <a:gd name="connsiteY25" fmla="*/ 137256 h 361971"/>
                <a:gd name="connsiteX26" fmla="*/ 104156 w 362309"/>
                <a:gd name="connsiteY26" fmla="*/ 120657 h 361971"/>
                <a:gd name="connsiteX27" fmla="*/ 131633 w 362309"/>
                <a:gd name="connsiteY27" fmla="*/ 136617 h 361971"/>
                <a:gd name="connsiteX28" fmla="*/ 123326 w 362309"/>
                <a:gd name="connsiteY28" fmla="*/ 186412 h 361971"/>
                <a:gd name="connsiteX29" fmla="*/ 127799 w 362309"/>
                <a:gd name="connsiteY29" fmla="*/ 188327 h 361971"/>
                <a:gd name="connsiteX30" fmla="*/ 138023 w 362309"/>
                <a:gd name="connsiteY30" fmla="*/ 188966 h 361971"/>
                <a:gd name="connsiteX31" fmla="*/ 143774 w 362309"/>
                <a:gd name="connsiteY31" fmla="*/ 195988 h 361971"/>
                <a:gd name="connsiteX32" fmla="*/ 136745 w 362309"/>
                <a:gd name="connsiteY32" fmla="*/ 201734 h 361971"/>
                <a:gd name="connsiteX33" fmla="*/ 126521 w 362309"/>
                <a:gd name="connsiteY33" fmla="*/ 201095 h 361971"/>
                <a:gd name="connsiteX34" fmla="*/ 109268 w 362309"/>
                <a:gd name="connsiteY34" fmla="*/ 191519 h 361971"/>
                <a:gd name="connsiteX35" fmla="*/ 109268 w 362309"/>
                <a:gd name="connsiteY35" fmla="*/ 191519 h 361971"/>
                <a:gd name="connsiteX36" fmla="*/ 248569 w 362309"/>
                <a:gd name="connsiteY36" fmla="*/ 239399 h 361971"/>
                <a:gd name="connsiteX37" fmla="*/ 244735 w 362309"/>
                <a:gd name="connsiteY37" fmla="*/ 240676 h 361971"/>
                <a:gd name="connsiteX38" fmla="*/ 239623 w 362309"/>
                <a:gd name="connsiteY38" fmla="*/ 238122 h 361971"/>
                <a:gd name="connsiteX39" fmla="*/ 231955 w 362309"/>
                <a:gd name="connsiteY39" fmla="*/ 227908 h 361971"/>
                <a:gd name="connsiteX40" fmla="*/ 224926 w 362309"/>
                <a:gd name="connsiteY40" fmla="*/ 224078 h 361971"/>
                <a:gd name="connsiteX41" fmla="*/ 212146 w 362309"/>
                <a:gd name="connsiteY41" fmla="*/ 222801 h 361971"/>
                <a:gd name="connsiteX42" fmla="*/ 194254 w 362309"/>
                <a:gd name="connsiteY42" fmla="*/ 211310 h 361971"/>
                <a:gd name="connsiteX43" fmla="*/ 196171 w 362309"/>
                <a:gd name="connsiteY43" fmla="*/ 198542 h 361971"/>
                <a:gd name="connsiteX44" fmla="*/ 203200 w 362309"/>
                <a:gd name="connsiteY44" fmla="*/ 150024 h 361971"/>
                <a:gd name="connsiteX45" fmla="*/ 183391 w 362309"/>
                <a:gd name="connsiteY45" fmla="*/ 138533 h 361971"/>
                <a:gd name="connsiteX46" fmla="*/ 162943 w 362309"/>
                <a:gd name="connsiteY46" fmla="*/ 149385 h 361971"/>
                <a:gd name="connsiteX47" fmla="*/ 172528 w 362309"/>
                <a:gd name="connsiteY47" fmla="*/ 197903 h 361971"/>
                <a:gd name="connsiteX48" fmla="*/ 174446 w 362309"/>
                <a:gd name="connsiteY48" fmla="*/ 210671 h 361971"/>
                <a:gd name="connsiteX49" fmla="*/ 156553 w 362309"/>
                <a:gd name="connsiteY49" fmla="*/ 222163 h 361971"/>
                <a:gd name="connsiteX50" fmla="*/ 143774 w 362309"/>
                <a:gd name="connsiteY50" fmla="*/ 223439 h 361971"/>
                <a:gd name="connsiteX51" fmla="*/ 136745 w 362309"/>
                <a:gd name="connsiteY51" fmla="*/ 227270 h 361971"/>
                <a:gd name="connsiteX52" fmla="*/ 129077 w 362309"/>
                <a:gd name="connsiteY52" fmla="*/ 237484 h 361971"/>
                <a:gd name="connsiteX53" fmla="*/ 120131 w 362309"/>
                <a:gd name="connsiteY53" fmla="*/ 238761 h 361971"/>
                <a:gd name="connsiteX54" fmla="*/ 118853 w 362309"/>
                <a:gd name="connsiteY54" fmla="*/ 229823 h 361971"/>
                <a:gd name="connsiteX55" fmla="*/ 118853 w 362309"/>
                <a:gd name="connsiteY55" fmla="*/ 229823 h 361971"/>
                <a:gd name="connsiteX56" fmla="*/ 126521 w 362309"/>
                <a:gd name="connsiteY56" fmla="*/ 219609 h 361971"/>
                <a:gd name="connsiteX57" fmla="*/ 143135 w 362309"/>
                <a:gd name="connsiteY57" fmla="*/ 210671 h 361971"/>
                <a:gd name="connsiteX58" fmla="*/ 155915 w 362309"/>
                <a:gd name="connsiteY58" fmla="*/ 209395 h 361971"/>
                <a:gd name="connsiteX59" fmla="*/ 162943 w 362309"/>
                <a:gd name="connsiteY59" fmla="*/ 205564 h 361971"/>
                <a:gd name="connsiteX60" fmla="*/ 152081 w 362309"/>
                <a:gd name="connsiteY60" fmla="*/ 144278 h 361971"/>
                <a:gd name="connsiteX61" fmla="*/ 184669 w 362309"/>
                <a:gd name="connsiteY61" fmla="*/ 125126 h 361971"/>
                <a:gd name="connsiteX62" fmla="*/ 216619 w 362309"/>
                <a:gd name="connsiteY62" fmla="*/ 144916 h 361971"/>
                <a:gd name="connsiteX63" fmla="*/ 207673 w 362309"/>
                <a:gd name="connsiteY63" fmla="*/ 205564 h 361971"/>
                <a:gd name="connsiteX64" fmla="*/ 214702 w 362309"/>
                <a:gd name="connsiteY64" fmla="*/ 209395 h 361971"/>
                <a:gd name="connsiteX65" fmla="*/ 227482 w 362309"/>
                <a:gd name="connsiteY65" fmla="*/ 210671 h 361971"/>
                <a:gd name="connsiteX66" fmla="*/ 244096 w 362309"/>
                <a:gd name="connsiteY66" fmla="*/ 219609 h 361971"/>
                <a:gd name="connsiteX67" fmla="*/ 251764 w 362309"/>
                <a:gd name="connsiteY67" fmla="*/ 229823 h 361971"/>
                <a:gd name="connsiteX68" fmla="*/ 248569 w 362309"/>
                <a:gd name="connsiteY68" fmla="*/ 239399 h 361971"/>
                <a:gd name="connsiteX69" fmla="*/ 248569 w 362309"/>
                <a:gd name="connsiteY69" fmla="*/ 239399 h 361971"/>
                <a:gd name="connsiteX70" fmla="*/ 309912 w 362309"/>
                <a:gd name="connsiteY70" fmla="*/ 215779 h 361971"/>
                <a:gd name="connsiteX71" fmla="*/ 304800 w 362309"/>
                <a:gd name="connsiteY71" fmla="*/ 213225 h 361971"/>
                <a:gd name="connsiteX72" fmla="*/ 298410 w 362309"/>
                <a:gd name="connsiteY72" fmla="*/ 204926 h 361971"/>
                <a:gd name="connsiteX73" fmla="*/ 293298 w 362309"/>
                <a:gd name="connsiteY73" fmla="*/ 202372 h 361971"/>
                <a:gd name="connsiteX74" fmla="*/ 283075 w 362309"/>
                <a:gd name="connsiteY74" fmla="*/ 201734 h 361971"/>
                <a:gd name="connsiteX75" fmla="*/ 267739 w 362309"/>
                <a:gd name="connsiteY75" fmla="*/ 191519 h 361971"/>
                <a:gd name="connsiteX76" fmla="*/ 269655 w 362309"/>
                <a:gd name="connsiteY76" fmla="*/ 180028 h 361971"/>
                <a:gd name="connsiteX77" fmla="*/ 274767 w 362309"/>
                <a:gd name="connsiteY77" fmla="*/ 141724 h 361971"/>
                <a:gd name="connsiteX78" fmla="*/ 260071 w 362309"/>
                <a:gd name="connsiteY78" fmla="*/ 133425 h 361971"/>
                <a:gd name="connsiteX79" fmla="*/ 244735 w 362309"/>
                <a:gd name="connsiteY79" fmla="*/ 141724 h 361971"/>
                <a:gd name="connsiteX80" fmla="*/ 252403 w 362309"/>
                <a:gd name="connsiteY80" fmla="*/ 180028 h 361971"/>
                <a:gd name="connsiteX81" fmla="*/ 254320 w 362309"/>
                <a:gd name="connsiteY81" fmla="*/ 191519 h 361971"/>
                <a:gd name="connsiteX82" fmla="*/ 238984 w 362309"/>
                <a:gd name="connsiteY82" fmla="*/ 201095 h 361971"/>
                <a:gd name="connsiteX83" fmla="*/ 228760 w 362309"/>
                <a:gd name="connsiteY83" fmla="*/ 201734 h 361971"/>
                <a:gd name="connsiteX84" fmla="*/ 221731 w 362309"/>
                <a:gd name="connsiteY84" fmla="*/ 195988 h 361971"/>
                <a:gd name="connsiteX85" fmla="*/ 221731 w 362309"/>
                <a:gd name="connsiteY85" fmla="*/ 195988 h 361971"/>
                <a:gd name="connsiteX86" fmla="*/ 227482 w 362309"/>
                <a:gd name="connsiteY86" fmla="*/ 188966 h 361971"/>
                <a:gd name="connsiteX87" fmla="*/ 237706 w 362309"/>
                <a:gd name="connsiteY87" fmla="*/ 188327 h 361971"/>
                <a:gd name="connsiteX88" fmla="*/ 242179 w 362309"/>
                <a:gd name="connsiteY88" fmla="*/ 186412 h 361971"/>
                <a:gd name="connsiteX89" fmla="*/ 233872 w 362309"/>
                <a:gd name="connsiteY89" fmla="*/ 136617 h 361971"/>
                <a:gd name="connsiteX90" fmla="*/ 261349 w 362309"/>
                <a:gd name="connsiteY90" fmla="*/ 120657 h 361971"/>
                <a:gd name="connsiteX91" fmla="*/ 288186 w 362309"/>
                <a:gd name="connsiteY91" fmla="*/ 137256 h 361971"/>
                <a:gd name="connsiteX92" fmla="*/ 281796 w 362309"/>
                <a:gd name="connsiteY92" fmla="*/ 187051 h 361971"/>
                <a:gd name="connsiteX93" fmla="*/ 286270 w 362309"/>
                <a:gd name="connsiteY93" fmla="*/ 188966 h 361971"/>
                <a:gd name="connsiteX94" fmla="*/ 296493 w 362309"/>
                <a:gd name="connsiteY94" fmla="*/ 189604 h 361971"/>
                <a:gd name="connsiteX95" fmla="*/ 310551 w 362309"/>
                <a:gd name="connsiteY95" fmla="*/ 197265 h 361971"/>
                <a:gd name="connsiteX96" fmla="*/ 316941 w 362309"/>
                <a:gd name="connsiteY96" fmla="*/ 205564 h 361971"/>
                <a:gd name="connsiteX97" fmla="*/ 315663 w 362309"/>
                <a:gd name="connsiteY97" fmla="*/ 214502 h 361971"/>
                <a:gd name="connsiteX98" fmla="*/ 315663 w 362309"/>
                <a:gd name="connsiteY98" fmla="*/ 214502 h 361971"/>
                <a:gd name="connsiteX99" fmla="*/ 309912 w 362309"/>
                <a:gd name="connsiteY99" fmla="*/ 215779 h 361971"/>
                <a:gd name="connsiteX100" fmla="*/ 309912 w 362309"/>
                <a:gd name="connsiteY100" fmla="*/ 215779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lose/>
                  <a:moveTo>
                    <a:pt x="109268" y="191519"/>
                  </a:moveTo>
                  <a:cubicBezTo>
                    <a:pt x="107351" y="187689"/>
                    <a:pt x="107990" y="182582"/>
                    <a:pt x="111185" y="180028"/>
                  </a:cubicBezTo>
                  <a:cubicBezTo>
                    <a:pt x="114380" y="176836"/>
                    <a:pt x="123965" y="153854"/>
                    <a:pt x="118853" y="141724"/>
                  </a:cubicBezTo>
                  <a:cubicBezTo>
                    <a:pt x="117575" y="138533"/>
                    <a:pt x="114380" y="133425"/>
                    <a:pt x="103517" y="133425"/>
                  </a:cubicBezTo>
                  <a:cubicBezTo>
                    <a:pt x="97127" y="132787"/>
                    <a:pt x="91376" y="135979"/>
                    <a:pt x="88820" y="141724"/>
                  </a:cubicBezTo>
                  <a:cubicBezTo>
                    <a:pt x="83708" y="154492"/>
                    <a:pt x="91376" y="176836"/>
                    <a:pt x="93932" y="180028"/>
                  </a:cubicBezTo>
                  <a:cubicBezTo>
                    <a:pt x="97127" y="183220"/>
                    <a:pt x="97766" y="187689"/>
                    <a:pt x="95849" y="191519"/>
                  </a:cubicBezTo>
                  <a:cubicBezTo>
                    <a:pt x="92654" y="197265"/>
                    <a:pt x="86903" y="201095"/>
                    <a:pt x="80513" y="201734"/>
                  </a:cubicBezTo>
                  <a:lnTo>
                    <a:pt x="70289" y="202372"/>
                  </a:lnTo>
                  <a:cubicBezTo>
                    <a:pt x="68372" y="202372"/>
                    <a:pt x="66456" y="203649"/>
                    <a:pt x="65177" y="204926"/>
                  </a:cubicBezTo>
                  <a:lnTo>
                    <a:pt x="58788" y="213225"/>
                  </a:lnTo>
                  <a:cubicBezTo>
                    <a:pt x="57509" y="215140"/>
                    <a:pt x="55593" y="215779"/>
                    <a:pt x="53676" y="215779"/>
                  </a:cubicBezTo>
                  <a:cubicBezTo>
                    <a:pt x="52398" y="215779"/>
                    <a:pt x="51119" y="215140"/>
                    <a:pt x="49842" y="214502"/>
                  </a:cubicBezTo>
                  <a:cubicBezTo>
                    <a:pt x="47286" y="212587"/>
                    <a:pt x="46647" y="208118"/>
                    <a:pt x="48564" y="205564"/>
                  </a:cubicBezTo>
                  <a:cubicBezTo>
                    <a:pt x="48564" y="205564"/>
                    <a:pt x="48564" y="205564"/>
                    <a:pt x="48564" y="205564"/>
                  </a:cubicBezTo>
                  <a:lnTo>
                    <a:pt x="54954" y="197265"/>
                  </a:lnTo>
                  <a:cubicBezTo>
                    <a:pt x="58149" y="192796"/>
                    <a:pt x="63261" y="189604"/>
                    <a:pt x="69012" y="189604"/>
                  </a:cubicBezTo>
                  <a:lnTo>
                    <a:pt x="79235" y="188966"/>
                  </a:lnTo>
                  <a:cubicBezTo>
                    <a:pt x="80513" y="188966"/>
                    <a:pt x="82430" y="188327"/>
                    <a:pt x="83708" y="187051"/>
                  </a:cubicBezTo>
                  <a:cubicBezTo>
                    <a:pt x="77318" y="178113"/>
                    <a:pt x="70289" y="153854"/>
                    <a:pt x="77318" y="137256"/>
                  </a:cubicBezTo>
                  <a:cubicBezTo>
                    <a:pt x="81792" y="126403"/>
                    <a:pt x="92654" y="120019"/>
                    <a:pt x="104156" y="120657"/>
                  </a:cubicBezTo>
                  <a:cubicBezTo>
                    <a:pt x="121409" y="120657"/>
                    <a:pt x="128438" y="129595"/>
                    <a:pt x="131633" y="136617"/>
                  </a:cubicBezTo>
                  <a:cubicBezTo>
                    <a:pt x="138662" y="153216"/>
                    <a:pt x="129077" y="178113"/>
                    <a:pt x="123326" y="186412"/>
                  </a:cubicBezTo>
                  <a:cubicBezTo>
                    <a:pt x="124604" y="187689"/>
                    <a:pt x="125882" y="188327"/>
                    <a:pt x="127799" y="188327"/>
                  </a:cubicBezTo>
                  <a:lnTo>
                    <a:pt x="138023" y="188966"/>
                  </a:lnTo>
                  <a:cubicBezTo>
                    <a:pt x="141857" y="188966"/>
                    <a:pt x="144413" y="192158"/>
                    <a:pt x="143774" y="195988"/>
                  </a:cubicBezTo>
                  <a:cubicBezTo>
                    <a:pt x="143774" y="199819"/>
                    <a:pt x="140579" y="202372"/>
                    <a:pt x="136745" y="201734"/>
                  </a:cubicBezTo>
                  <a:lnTo>
                    <a:pt x="126521" y="201095"/>
                  </a:lnTo>
                  <a:cubicBezTo>
                    <a:pt x="118853" y="201095"/>
                    <a:pt x="113102" y="197265"/>
                    <a:pt x="109268" y="191519"/>
                  </a:cubicBezTo>
                  <a:lnTo>
                    <a:pt x="109268" y="191519"/>
                  </a:lnTo>
                  <a:close/>
                  <a:moveTo>
                    <a:pt x="248569" y="239399"/>
                  </a:moveTo>
                  <a:cubicBezTo>
                    <a:pt x="247291" y="240038"/>
                    <a:pt x="246013" y="240676"/>
                    <a:pt x="244735" y="240676"/>
                  </a:cubicBezTo>
                  <a:cubicBezTo>
                    <a:pt x="242818" y="240676"/>
                    <a:pt x="240901" y="240038"/>
                    <a:pt x="239623" y="238122"/>
                  </a:cubicBezTo>
                  <a:lnTo>
                    <a:pt x="231955" y="227908"/>
                  </a:lnTo>
                  <a:cubicBezTo>
                    <a:pt x="230038" y="225355"/>
                    <a:pt x="227482" y="224078"/>
                    <a:pt x="224926" y="224078"/>
                  </a:cubicBezTo>
                  <a:lnTo>
                    <a:pt x="212146" y="222801"/>
                  </a:lnTo>
                  <a:cubicBezTo>
                    <a:pt x="204478" y="222163"/>
                    <a:pt x="198088" y="217694"/>
                    <a:pt x="194254" y="211310"/>
                  </a:cubicBezTo>
                  <a:cubicBezTo>
                    <a:pt x="191698" y="206841"/>
                    <a:pt x="192337" y="201734"/>
                    <a:pt x="196171" y="198542"/>
                  </a:cubicBezTo>
                  <a:cubicBezTo>
                    <a:pt x="200005" y="194711"/>
                    <a:pt x="210229" y="167260"/>
                    <a:pt x="203200" y="150024"/>
                  </a:cubicBezTo>
                  <a:cubicBezTo>
                    <a:pt x="200005" y="142363"/>
                    <a:pt x="191698" y="137256"/>
                    <a:pt x="183391" y="138533"/>
                  </a:cubicBezTo>
                  <a:cubicBezTo>
                    <a:pt x="172528" y="138533"/>
                    <a:pt x="165500" y="142363"/>
                    <a:pt x="162943" y="149385"/>
                  </a:cubicBezTo>
                  <a:cubicBezTo>
                    <a:pt x="156553" y="165345"/>
                    <a:pt x="168056" y="194073"/>
                    <a:pt x="172528" y="197903"/>
                  </a:cubicBezTo>
                  <a:cubicBezTo>
                    <a:pt x="176363" y="201095"/>
                    <a:pt x="177001" y="206203"/>
                    <a:pt x="174446" y="210671"/>
                  </a:cubicBezTo>
                  <a:cubicBezTo>
                    <a:pt x="170611" y="217055"/>
                    <a:pt x="164221" y="221524"/>
                    <a:pt x="156553" y="222163"/>
                  </a:cubicBezTo>
                  <a:lnTo>
                    <a:pt x="143774" y="223439"/>
                  </a:lnTo>
                  <a:cubicBezTo>
                    <a:pt x="140579" y="223439"/>
                    <a:pt x="138023" y="225355"/>
                    <a:pt x="136745" y="227270"/>
                  </a:cubicBezTo>
                  <a:lnTo>
                    <a:pt x="129077" y="237484"/>
                  </a:lnTo>
                  <a:cubicBezTo>
                    <a:pt x="127160" y="240038"/>
                    <a:pt x="122687" y="240676"/>
                    <a:pt x="120131" y="238761"/>
                  </a:cubicBezTo>
                  <a:cubicBezTo>
                    <a:pt x="117575" y="236846"/>
                    <a:pt x="116936" y="232377"/>
                    <a:pt x="118853" y="229823"/>
                  </a:cubicBezTo>
                  <a:cubicBezTo>
                    <a:pt x="118853" y="229823"/>
                    <a:pt x="118853" y="229823"/>
                    <a:pt x="118853" y="229823"/>
                  </a:cubicBezTo>
                  <a:lnTo>
                    <a:pt x="126521" y="219609"/>
                  </a:lnTo>
                  <a:cubicBezTo>
                    <a:pt x="130355" y="214502"/>
                    <a:pt x="136745" y="210671"/>
                    <a:pt x="143135" y="210671"/>
                  </a:cubicBezTo>
                  <a:lnTo>
                    <a:pt x="155915" y="209395"/>
                  </a:lnTo>
                  <a:cubicBezTo>
                    <a:pt x="158471" y="209395"/>
                    <a:pt x="161027" y="208118"/>
                    <a:pt x="162943" y="205564"/>
                  </a:cubicBezTo>
                  <a:cubicBezTo>
                    <a:pt x="155915" y="195988"/>
                    <a:pt x="143774" y="165345"/>
                    <a:pt x="152081" y="144278"/>
                  </a:cubicBezTo>
                  <a:cubicBezTo>
                    <a:pt x="155276" y="135341"/>
                    <a:pt x="164221" y="125126"/>
                    <a:pt x="184669" y="125126"/>
                  </a:cubicBezTo>
                  <a:cubicBezTo>
                    <a:pt x="198727" y="123849"/>
                    <a:pt x="211507" y="131510"/>
                    <a:pt x="216619" y="144916"/>
                  </a:cubicBezTo>
                  <a:cubicBezTo>
                    <a:pt x="224926" y="165345"/>
                    <a:pt x="215341" y="195988"/>
                    <a:pt x="207673" y="205564"/>
                  </a:cubicBezTo>
                  <a:cubicBezTo>
                    <a:pt x="209590" y="207479"/>
                    <a:pt x="212146" y="208756"/>
                    <a:pt x="214702" y="209395"/>
                  </a:cubicBezTo>
                  <a:lnTo>
                    <a:pt x="227482" y="210671"/>
                  </a:lnTo>
                  <a:cubicBezTo>
                    <a:pt x="233872" y="211310"/>
                    <a:pt x="240262" y="214502"/>
                    <a:pt x="244096" y="219609"/>
                  </a:cubicBezTo>
                  <a:lnTo>
                    <a:pt x="251764" y="229823"/>
                  </a:lnTo>
                  <a:cubicBezTo>
                    <a:pt x="252403" y="233015"/>
                    <a:pt x="251764" y="237484"/>
                    <a:pt x="248569" y="239399"/>
                  </a:cubicBezTo>
                  <a:cubicBezTo>
                    <a:pt x="248569" y="239399"/>
                    <a:pt x="248569" y="239399"/>
                    <a:pt x="248569" y="239399"/>
                  </a:cubicBezTo>
                  <a:close/>
                  <a:moveTo>
                    <a:pt x="309912" y="215779"/>
                  </a:moveTo>
                  <a:cubicBezTo>
                    <a:pt x="307995" y="215779"/>
                    <a:pt x="306078" y="214502"/>
                    <a:pt x="304800" y="213225"/>
                  </a:cubicBezTo>
                  <a:lnTo>
                    <a:pt x="298410" y="204926"/>
                  </a:lnTo>
                  <a:cubicBezTo>
                    <a:pt x="297132" y="203011"/>
                    <a:pt x="295215" y="202372"/>
                    <a:pt x="293298" y="202372"/>
                  </a:cubicBezTo>
                  <a:lnTo>
                    <a:pt x="283075" y="201734"/>
                  </a:lnTo>
                  <a:cubicBezTo>
                    <a:pt x="276685" y="201095"/>
                    <a:pt x="270934" y="197265"/>
                    <a:pt x="267739" y="191519"/>
                  </a:cubicBezTo>
                  <a:cubicBezTo>
                    <a:pt x="265822" y="187689"/>
                    <a:pt x="266460" y="182582"/>
                    <a:pt x="269655" y="180028"/>
                  </a:cubicBezTo>
                  <a:cubicBezTo>
                    <a:pt x="272850" y="176836"/>
                    <a:pt x="280518" y="154492"/>
                    <a:pt x="274767" y="141724"/>
                  </a:cubicBezTo>
                  <a:cubicBezTo>
                    <a:pt x="272212" y="135979"/>
                    <a:pt x="266460" y="132787"/>
                    <a:pt x="260071" y="133425"/>
                  </a:cubicBezTo>
                  <a:cubicBezTo>
                    <a:pt x="249208" y="133425"/>
                    <a:pt x="246013" y="137894"/>
                    <a:pt x="244735" y="141724"/>
                  </a:cubicBezTo>
                  <a:cubicBezTo>
                    <a:pt x="239623" y="153854"/>
                    <a:pt x="248569" y="176836"/>
                    <a:pt x="252403" y="180028"/>
                  </a:cubicBezTo>
                  <a:cubicBezTo>
                    <a:pt x="255597" y="183220"/>
                    <a:pt x="256237" y="187689"/>
                    <a:pt x="254320" y="191519"/>
                  </a:cubicBezTo>
                  <a:cubicBezTo>
                    <a:pt x="251125" y="197265"/>
                    <a:pt x="245374" y="201095"/>
                    <a:pt x="238984" y="201095"/>
                  </a:cubicBezTo>
                  <a:lnTo>
                    <a:pt x="228760" y="201734"/>
                  </a:lnTo>
                  <a:cubicBezTo>
                    <a:pt x="224926" y="201734"/>
                    <a:pt x="222370" y="199180"/>
                    <a:pt x="221731" y="195988"/>
                  </a:cubicBezTo>
                  <a:cubicBezTo>
                    <a:pt x="221731" y="195988"/>
                    <a:pt x="221731" y="195988"/>
                    <a:pt x="221731" y="195988"/>
                  </a:cubicBezTo>
                  <a:cubicBezTo>
                    <a:pt x="221731" y="192796"/>
                    <a:pt x="224287" y="189604"/>
                    <a:pt x="227482" y="188966"/>
                  </a:cubicBezTo>
                  <a:lnTo>
                    <a:pt x="237706" y="188327"/>
                  </a:lnTo>
                  <a:cubicBezTo>
                    <a:pt x="238984" y="188327"/>
                    <a:pt x="240901" y="187689"/>
                    <a:pt x="242179" y="186412"/>
                  </a:cubicBezTo>
                  <a:cubicBezTo>
                    <a:pt x="235789" y="177475"/>
                    <a:pt x="226843" y="153216"/>
                    <a:pt x="233872" y="136617"/>
                  </a:cubicBezTo>
                  <a:cubicBezTo>
                    <a:pt x="237067" y="128957"/>
                    <a:pt x="244096" y="120657"/>
                    <a:pt x="261349" y="120657"/>
                  </a:cubicBezTo>
                  <a:cubicBezTo>
                    <a:pt x="272850" y="120019"/>
                    <a:pt x="283713" y="126403"/>
                    <a:pt x="288186" y="137256"/>
                  </a:cubicBezTo>
                  <a:cubicBezTo>
                    <a:pt x="294576" y="153854"/>
                    <a:pt x="287547" y="178113"/>
                    <a:pt x="281796" y="187051"/>
                  </a:cubicBezTo>
                  <a:cubicBezTo>
                    <a:pt x="283075" y="188327"/>
                    <a:pt x="284352" y="188966"/>
                    <a:pt x="286270" y="188966"/>
                  </a:cubicBezTo>
                  <a:lnTo>
                    <a:pt x="296493" y="189604"/>
                  </a:lnTo>
                  <a:cubicBezTo>
                    <a:pt x="302244" y="190243"/>
                    <a:pt x="307356" y="192796"/>
                    <a:pt x="310551" y="197265"/>
                  </a:cubicBezTo>
                  <a:lnTo>
                    <a:pt x="316941" y="205564"/>
                  </a:lnTo>
                  <a:cubicBezTo>
                    <a:pt x="318858" y="208118"/>
                    <a:pt x="318219" y="212587"/>
                    <a:pt x="315663" y="214502"/>
                  </a:cubicBezTo>
                  <a:cubicBezTo>
                    <a:pt x="315663" y="214502"/>
                    <a:pt x="315663" y="214502"/>
                    <a:pt x="315663" y="214502"/>
                  </a:cubicBezTo>
                  <a:cubicBezTo>
                    <a:pt x="312468" y="215140"/>
                    <a:pt x="311190" y="215779"/>
                    <a:pt x="309912" y="215779"/>
                  </a:cubicBezTo>
                  <a:lnTo>
                    <a:pt x="309912" y="215779"/>
                  </a:lnTo>
                  <a:close/>
                </a:path>
              </a:pathLst>
            </a:custGeom>
            <a:solidFill>
              <a:schemeClr val="accent4">
                <a:lumMod val="40000"/>
                <a:lumOff val="60000"/>
              </a:schemeClr>
            </a:solidFill>
            <a:ln w="6390" cap="flat">
              <a:noFill/>
              <a:prstDash val="solid"/>
              <a:miter/>
            </a:ln>
          </p:spPr>
          <p:txBody>
            <a:bodyPr rtlCol="0" anchor="ctr"/>
            <a:lstStyle/>
            <a:p>
              <a:endParaRPr lang="en-US" sz="3200"/>
            </a:p>
          </p:txBody>
        </p:sp>
      </p:grpSp>
      <p:grpSp>
        <p:nvGrpSpPr>
          <p:cNvPr id="1080" name="Group 1079">
            <a:extLst>
              <a:ext uri="{FF2B5EF4-FFF2-40B4-BE49-F238E27FC236}">
                <a16:creationId xmlns:a16="http://schemas.microsoft.com/office/drawing/2014/main" id="{7DDDF05E-79DA-25DC-5118-BB917F99D170}"/>
              </a:ext>
            </a:extLst>
          </p:cNvPr>
          <p:cNvGrpSpPr/>
          <p:nvPr/>
        </p:nvGrpSpPr>
        <p:grpSpPr>
          <a:xfrm>
            <a:off x="505483" y="1255794"/>
            <a:ext cx="5062802" cy="701478"/>
            <a:chOff x="505483" y="1085667"/>
            <a:chExt cx="5062802" cy="701478"/>
          </a:xfrm>
        </p:grpSpPr>
        <p:sp>
          <p:nvSpPr>
            <p:cNvPr id="16" name="Rectangle 15">
              <a:extLst>
                <a:ext uri="{FF2B5EF4-FFF2-40B4-BE49-F238E27FC236}">
                  <a16:creationId xmlns:a16="http://schemas.microsoft.com/office/drawing/2014/main" id="{291DB633-2204-BFE3-B7BC-9C4CCA066D8D}"/>
                </a:ext>
              </a:extLst>
            </p:cNvPr>
            <p:cNvSpPr/>
            <p:nvPr/>
          </p:nvSpPr>
          <p:spPr bwMode="gray">
            <a:xfrm>
              <a:off x="1229821" y="1085667"/>
              <a:ext cx="4338464"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Business Development</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Securing buyers for nuclear technology and services requires deep market knowledge and advanced contracting capabilities</a:t>
              </a:r>
            </a:p>
          </p:txBody>
        </p:sp>
        <p:grpSp>
          <p:nvGrpSpPr>
            <p:cNvPr id="17" name="Graphic 4">
              <a:extLst>
                <a:ext uri="{FF2B5EF4-FFF2-40B4-BE49-F238E27FC236}">
                  <a16:creationId xmlns:a16="http://schemas.microsoft.com/office/drawing/2014/main" id="{F5B70700-9B80-E26E-8DBA-F4CB6F4EB92B}"/>
                </a:ext>
              </a:extLst>
            </p:cNvPr>
            <p:cNvGrpSpPr/>
            <p:nvPr/>
          </p:nvGrpSpPr>
          <p:grpSpPr>
            <a:xfrm>
              <a:off x="505483" y="1085667"/>
              <a:ext cx="489394" cy="489394"/>
              <a:chOff x="2998797" y="1893013"/>
              <a:chExt cx="362309" cy="361971"/>
            </a:xfrm>
            <a:solidFill>
              <a:schemeClr val="accent4">
                <a:lumMod val="40000"/>
                <a:lumOff val="60000"/>
              </a:schemeClr>
            </a:solidFill>
          </p:grpSpPr>
          <p:sp>
            <p:nvSpPr>
              <p:cNvPr id="61" name="Graphic 4">
                <a:extLst>
                  <a:ext uri="{FF2B5EF4-FFF2-40B4-BE49-F238E27FC236}">
                    <a16:creationId xmlns:a16="http://schemas.microsoft.com/office/drawing/2014/main" id="{9B4FFA5D-FBF2-F1B0-C070-75784A1724EE}"/>
                  </a:ext>
                </a:extLst>
              </p:cNvPr>
              <p:cNvSpPr/>
              <p:nvPr/>
            </p:nvSpPr>
            <p:spPr>
              <a:xfrm>
                <a:off x="3237142" y="1981112"/>
                <a:ext cx="53675" cy="81076"/>
              </a:xfrm>
              <a:custGeom>
                <a:avLst/>
                <a:gdLst>
                  <a:gd name="connsiteX0" fmla="*/ 26838 w 53675"/>
                  <a:gd name="connsiteY0" fmla="*/ 0 h 81076"/>
                  <a:gd name="connsiteX1" fmla="*/ 0 w 53675"/>
                  <a:gd name="connsiteY1" fmla="*/ 26813 h 81076"/>
                  <a:gd name="connsiteX2" fmla="*/ 26838 w 53675"/>
                  <a:gd name="connsiteY2" fmla="*/ 81076 h 81076"/>
                  <a:gd name="connsiteX3" fmla="*/ 53675 w 53675"/>
                  <a:gd name="connsiteY3" fmla="*/ 26813 h 81076"/>
                  <a:gd name="connsiteX4" fmla="*/ 26838 w 53675"/>
                  <a:gd name="connsiteY4" fmla="*/ 0 h 8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 h="81076">
                    <a:moveTo>
                      <a:pt x="26838" y="0"/>
                    </a:moveTo>
                    <a:cubicBezTo>
                      <a:pt x="12141" y="0"/>
                      <a:pt x="0" y="12130"/>
                      <a:pt x="0" y="26813"/>
                    </a:cubicBezTo>
                    <a:cubicBezTo>
                      <a:pt x="0" y="37027"/>
                      <a:pt x="14697" y="63201"/>
                      <a:pt x="26838" y="81076"/>
                    </a:cubicBezTo>
                    <a:cubicBezTo>
                      <a:pt x="38979" y="62563"/>
                      <a:pt x="53675" y="37027"/>
                      <a:pt x="53675" y="26813"/>
                    </a:cubicBezTo>
                    <a:cubicBezTo>
                      <a:pt x="53675" y="12130"/>
                      <a:pt x="41534" y="0"/>
                      <a:pt x="26838" y="0"/>
                    </a:cubicBezTo>
                    <a:close/>
                  </a:path>
                </a:pathLst>
              </a:custGeom>
              <a:grpFill/>
              <a:ln w="6390" cap="flat">
                <a:noFill/>
                <a:prstDash val="solid"/>
                <a:miter/>
              </a:ln>
            </p:spPr>
            <p:txBody>
              <a:bodyPr rtlCol="0" anchor="ctr"/>
              <a:lstStyle/>
              <a:p>
                <a:endParaRPr lang="en-US" sz="3200"/>
              </a:p>
            </p:txBody>
          </p:sp>
          <p:sp>
            <p:nvSpPr>
              <p:cNvPr id="62" name="Graphic 4">
                <a:extLst>
                  <a:ext uri="{FF2B5EF4-FFF2-40B4-BE49-F238E27FC236}">
                    <a16:creationId xmlns:a16="http://schemas.microsoft.com/office/drawing/2014/main" id="{F2E68846-D21F-1A55-4EF0-4A2562B4A3D0}"/>
                  </a:ext>
                </a:extLst>
              </p:cNvPr>
              <p:cNvSpPr/>
              <p:nvPr/>
            </p:nvSpPr>
            <p:spPr>
              <a:xfrm>
                <a:off x="2998797" y="1893013"/>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10 w 362309"/>
                  <a:gd name="connsiteY3" fmla="*/ 180667 h 361971"/>
                  <a:gd name="connsiteX4" fmla="*/ 180835 w 362309"/>
                  <a:gd name="connsiteY4" fmla="*/ 0 h 361971"/>
                  <a:gd name="connsiteX5" fmla="*/ 180835 w 362309"/>
                  <a:gd name="connsiteY5" fmla="*/ 0 h 361971"/>
                  <a:gd name="connsiteX6" fmla="*/ 270294 w 362309"/>
                  <a:gd name="connsiteY6" fmla="*/ 184497 h 361971"/>
                  <a:gd name="connsiteX7" fmla="*/ 267100 w 362309"/>
                  <a:gd name="connsiteY7" fmla="*/ 187051 h 361971"/>
                  <a:gd name="connsiteX8" fmla="*/ 263905 w 362309"/>
                  <a:gd name="connsiteY8" fmla="*/ 188327 h 361971"/>
                  <a:gd name="connsiteX9" fmla="*/ 187225 w 362309"/>
                  <a:gd name="connsiteY9" fmla="*/ 188327 h 361971"/>
                  <a:gd name="connsiteX10" fmla="*/ 168695 w 362309"/>
                  <a:gd name="connsiteY10" fmla="*/ 204926 h 361971"/>
                  <a:gd name="connsiteX11" fmla="*/ 185308 w 362309"/>
                  <a:gd name="connsiteY11" fmla="*/ 223439 h 361971"/>
                  <a:gd name="connsiteX12" fmla="*/ 187225 w 362309"/>
                  <a:gd name="connsiteY12" fmla="*/ 223439 h 361971"/>
                  <a:gd name="connsiteX13" fmla="*/ 231316 w 362309"/>
                  <a:gd name="connsiteY13" fmla="*/ 223439 h 361971"/>
                  <a:gd name="connsiteX14" fmla="*/ 259431 w 362309"/>
                  <a:gd name="connsiteY14" fmla="*/ 259190 h 361971"/>
                  <a:gd name="connsiteX15" fmla="*/ 231316 w 362309"/>
                  <a:gd name="connsiteY15" fmla="*/ 287279 h 361971"/>
                  <a:gd name="connsiteX16" fmla="*/ 99044 w 362309"/>
                  <a:gd name="connsiteY16" fmla="*/ 287279 h 361971"/>
                  <a:gd name="connsiteX17" fmla="*/ 95210 w 362309"/>
                  <a:gd name="connsiteY17" fmla="*/ 286003 h 361971"/>
                  <a:gd name="connsiteX18" fmla="*/ 92015 w 362309"/>
                  <a:gd name="connsiteY18" fmla="*/ 283449 h 361971"/>
                  <a:gd name="connsiteX19" fmla="*/ 57509 w 362309"/>
                  <a:gd name="connsiteY19" fmla="*/ 213863 h 361971"/>
                  <a:gd name="connsiteX20" fmla="*/ 97127 w 362309"/>
                  <a:gd name="connsiteY20" fmla="*/ 174283 h 361971"/>
                  <a:gd name="connsiteX21" fmla="*/ 136745 w 362309"/>
                  <a:gd name="connsiteY21" fmla="*/ 213863 h 361971"/>
                  <a:gd name="connsiteX22" fmla="*/ 107990 w 362309"/>
                  <a:gd name="connsiteY22" fmla="*/ 273873 h 361971"/>
                  <a:gd name="connsiteX23" fmla="*/ 230677 w 362309"/>
                  <a:gd name="connsiteY23" fmla="*/ 273873 h 361971"/>
                  <a:gd name="connsiteX24" fmla="*/ 246652 w 362309"/>
                  <a:gd name="connsiteY24" fmla="*/ 252167 h 361971"/>
                  <a:gd name="connsiteX25" fmla="*/ 230677 w 362309"/>
                  <a:gd name="connsiteY25" fmla="*/ 236207 h 361971"/>
                  <a:gd name="connsiteX26" fmla="*/ 186586 w 362309"/>
                  <a:gd name="connsiteY26" fmla="*/ 236207 h 361971"/>
                  <a:gd name="connsiteX27" fmla="*/ 154637 w 362309"/>
                  <a:gd name="connsiteY27" fmla="*/ 207479 h 361971"/>
                  <a:gd name="connsiteX28" fmla="*/ 183391 w 362309"/>
                  <a:gd name="connsiteY28" fmla="*/ 175560 h 361971"/>
                  <a:gd name="connsiteX29" fmla="*/ 185947 w 362309"/>
                  <a:gd name="connsiteY29" fmla="*/ 175560 h 361971"/>
                  <a:gd name="connsiteX30" fmla="*/ 253681 w 362309"/>
                  <a:gd name="connsiteY30" fmla="*/ 175560 h 361971"/>
                  <a:gd name="connsiteX31" fmla="*/ 225565 w 362309"/>
                  <a:gd name="connsiteY31" fmla="*/ 115550 h 361971"/>
                  <a:gd name="connsiteX32" fmla="*/ 269016 w 362309"/>
                  <a:gd name="connsiteY32" fmla="*/ 79800 h 361971"/>
                  <a:gd name="connsiteX33" fmla="*/ 304800 w 362309"/>
                  <a:gd name="connsiteY33" fmla="*/ 116189 h 361971"/>
                  <a:gd name="connsiteX34" fmla="*/ 270294 w 362309"/>
                  <a:gd name="connsiteY34" fmla="*/ 184497 h 361971"/>
                  <a:gd name="connsiteX35" fmla="*/ 270294 w 362309"/>
                  <a:gd name="connsiteY35" fmla="*/ 184497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2309" h="361971">
                    <a:moveTo>
                      <a:pt x="180835" y="0"/>
                    </a:moveTo>
                    <a:cubicBezTo>
                      <a:pt x="80513" y="0"/>
                      <a:pt x="0" y="81077"/>
                      <a:pt x="0" y="181305"/>
                    </a:cubicBezTo>
                    <a:cubicBezTo>
                      <a:pt x="0" y="281534"/>
                      <a:pt x="81152" y="361972"/>
                      <a:pt x="181474" y="361972"/>
                    </a:cubicBezTo>
                    <a:cubicBezTo>
                      <a:pt x="281157" y="361972"/>
                      <a:pt x="362310" y="280895"/>
                      <a:pt x="362310" y="180667"/>
                    </a:cubicBezTo>
                    <a:cubicBezTo>
                      <a:pt x="362310" y="81077"/>
                      <a:pt x="281157" y="0"/>
                      <a:pt x="180835" y="0"/>
                    </a:cubicBezTo>
                    <a:cubicBezTo>
                      <a:pt x="180835" y="0"/>
                      <a:pt x="180835" y="0"/>
                      <a:pt x="180835" y="0"/>
                    </a:cubicBezTo>
                    <a:close/>
                    <a:moveTo>
                      <a:pt x="270294" y="184497"/>
                    </a:moveTo>
                    <a:cubicBezTo>
                      <a:pt x="269655" y="185774"/>
                      <a:pt x="268377" y="186412"/>
                      <a:pt x="267100" y="187051"/>
                    </a:cubicBezTo>
                    <a:cubicBezTo>
                      <a:pt x="265821" y="187689"/>
                      <a:pt x="265182" y="188327"/>
                      <a:pt x="263905" y="188327"/>
                    </a:cubicBezTo>
                    <a:lnTo>
                      <a:pt x="187225" y="188327"/>
                    </a:lnTo>
                    <a:cubicBezTo>
                      <a:pt x="177640" y="187689"/>
                      <a:pt x="169333" y="195350"/>
                      <a:pt x="168695" y="204926"/>
                    </a:cubicBezTo>
                    <a:cubicBezTo>
                      <a:pt x="168055" y="214502"/>
                      <a:pt x="175723" y="222801"/>
                      <a:pt x="185308" y="223439"/>
                    </a:cubicBezTo>
                    <a:cubicBezTo>
                      <a:pt x="185947" y="223439"/>
                      <a:pt x="186586" y="223439"/>
                      <a:pt x="187225" y="223439"/>
                    </a:cubicBezTo>
                    <a:lnTo>
                      <a:pt x="231316" y="223439"/>
                    </a:lnTo>
                    <a:cubicBezTo>
                      <a:pt x="248569" y="225355"/>
                      <a:pt x="261349" y="241315"/>
                      <a:pt x="259431" y="259190"/>
                    </a:cubicBezTo>
                    <a:cubicBezTo>
                      <a:pt x="257515" y="273873"/>
                      <a:pt x="246013" y="285364"/>
                      <a:pt x="231316" y="287279"/>
                    </a:cubicBezTo>
                    <a:lnTo>
                      <a:pt x="99044" y="287279"/>
                    </a:lnTo>
                    <a:cubicBezTo>
                      <a:pt x="97766" y="287279"/>
                      <a:pt x="96488" y="286641"/>
                      <a:pt x="95210" y="286003"/>
                    </a:cubicBezTo>
                    <a:cubicBezTo>
                      <a:pt x="93932" y="285364"/>
                      <a:pt x="92654" y="284726"/>
                      <a:pt x="92015" y="283449"/>
                    </a:cubicBezTo>
                    <a:cubicBezTo>
                      <a:pt x="88820" y="278342"/>
                      <a:pt x="57509" y="233654"/>
                      <a:pt x="57509" y="213863"/>
                    </a:cubicBezTo>
                    <a:cubicBezTo>
                      <a:pt x="57509" y="192158"/>
                      <a:pt x="75401" y="174283"/>
                      <a:pt x="97127" y="174283"/>
                    </a:cubicBezTo>
                    <a:cubicBezTo>
                      <a:pt x="118853" y="174283"/>
                      <a:pt x="136745" y="192158"/>
                      <a:pt x="136745" y="213863"/>
                    </a:cubicBezTo>
                    <a:cubicBezTo>
                      <a:pt x="136745" y="229185"/>
                      <a:pt x="118214" y="258551"/>
                      <a:pt x="107990" y="273873"/>
                    </a:cubicBezTo>
                    <a:lnTo>
                      <a:pt x="230677" y="273873"/>
                    </a:lnTo>
                    <a:cubicBezTo>
                      <a:pt x="240901" y="271958"/>
                      <a:pt x="248569" y="262382"/>
                      <a:pt x="246652" y="252167"/>
                    </a:cubicBezTo>
                    <a:cubicBezTo>
                      <a:pt x="245374" y="243868"/>
                      <a:pt x="238984" y="237484"/>
                      <a:pt x="230677" y="236207"/>
                    </a:cubicBezTo>
                    <a:lnTo>
                      <a:pt x="186586" y="236207"/>
                    </a:lnTo>
                    <a:cubicBezTo>
                      <a:pt x="169972" y="236846"/>
                      <a:pt x="155915" y="224078"/>
                      <a:pt x="154637" y="207479"/>
                    </a:cubicBezTo>
                    <a:cubicBezTo>
                      <a:pt x="153998" y="190881"/>
                      <a:pt x="166777" y="176836"/>
                      <a:pt x="183391" y="175560"/>
                    </a:cubicBezTo>
                    <a:cubicBezTo>
                      <a:pt x="184030" y="175560"/>
                      <a:pt x="185308" y="175560"/>
                      <a:pt x="185947" y="175560"/>
                    </a:cubicBezTo>
                    <a:lnTo>
                      <a:pt x="253681" y="175560"/>
                    </a:lnTo>
                    <a:cubicBezTo>
                      <a:pt x="243457" y="160238"/>
                      <a:pt x="225565" y="130872"/>
                      <a:pt x="225565" y="115550"/>
                    </a:cubicBezTo>
                    <a:cubicBezTo>
                      <a:pt x="227482" y="93845"/>
                      <a:pt x="247291" y="77246"/>
                      <a:pt x="269016" y="79800"/>
                    </a:cubicBezTo>
                    <a:cubicBezTo>
                      <a:pt x="288186" y="81715"/>
                      <a:pt x="303522" y="97037"/>
                      <a:pt x="304800" y="116189"/>
                    </a:cubicBezTo>
                    <a:cubicBezTo>
                      <a:pt x="304800" y="135341"/>
                      <a:pt x="273489" y="179390"/>
                      <a:pt x="270294" y="184497"/>
                    </a:cubicBezTo>
                    <a:lnTo>
                      <a:pt x="270294" y="184497"/>
                    </a:lnTo>
                    <a:close/>
                  </a:path>
                </a:pathLst>
              </a:custGeom>
              <a:grpFill/>
              <a:ln w="6390" cap="flat">
                <a:noFill/>
                <a:prstDash val="solid"/>
                <a:miter/>
              </a:ln>
            </p:spPr>
            <p:txBody>
              <a:bodyPr rtlCol="0" anchor="ctr"/>
              <a:lstStyle/>
              <a:p>
                <a:endParaRPr lang="en-US" sz="3200"/>
              </a:p>
            </p:txBody>
          </p:sp>
          <p:sp>
            <p:nvSpPr>
              <p:cNvPr id="63" name="Graphic 4">
                <a:extLst>
                  <a:ext uri="{FF2B5EF4-FFF2-40B4-BE49-F238E27FC236}">
                    <a16:creationId xmlns:a16="http://schemas.microsoft.com/office/drawing/2014/main" id="{C12DF344-19E5-4B61-2D09-6C382E842BE2}"/>
                  </a:ext>
                </a:extLst>
              </p:cNvPr>
              <p:cNvSpPr/>
              <p:nvPr/>
            </p:nvSpPr>
            <p:spPr>
              <a:xfrm>
                <a:off x="3069086" y="2079425"/>
                <a:ext cx="53675" cy="81076"/>
              </a:xfrm>
              <a:custGeom>
                <a:avLst/>
                <a:gdLst>
                  <a:gd name="connsiteX0" fmla="*/ 53676 w 53675"/>
                  <a:gd name="connsiteY0" fmla="*/ 26813 h 81076"/>
                  <a:gd name="connsiteX1" fmla="*/ 26838 w 53675"/>
                  <a:gd name="connsiteY1" fmla="*/ 0 h 81076"/>
                  <a:gd name="connsiteX2" fmla="*/ 0 w 53675"/>
                  <a:gd name="connsiteY2" fmla="*/ 26813 h 81076"/>
                  <a:gd name="connsiteX3" fmla="*/ 0 w 53675"/>
                  <a:gd name="connsiteY3" fmla="*/ 26813 h 81076"/>
                  <a:gd name="connsiteX4" fmla="*/ 26838 w 53675"/>
                  <a:gd name="connsiteY4" fmla="*/ 81076 h 81076"/>
                  <a:gd name="connsiteX5" fmla="*/ 53676 w 53675"/>
                  <a:gd name="connsiteY5" fmla="*/ 26813 h 81076"/>
                  <a:gd name="connsiteX6" fmla="*/ 4473 w 53675"/>
                  <a:gd name="connsiteY6" fmla="*/ 28089 h 81076"/>
                  <a:gd name="connsiteX7" fmla="*/ 26199 w 53675"/>
                  <a:gd name="connsiteY7" fmla="*/ 6384 h 81076"/>
                  <a:gd name="connsiteX8" fmla="*/ 47925 w 53675"/>
                  <a:gd name="connsiteY8" fmla="*/ 28089 h 81076"/>
                  <a:gd name="connsiteX9" fmla="*/ 26199 w 53675"/>
                  <a:gd name="connsiteY9" fmla="*/ 49795 h 81076"/>
                  <a:gd name="connsiteX10" fmla="*/ 26199 w 53675"/>
                  <a:gd name="connsiteY10" fmla="*/ 49795 h 81076"/>
                  <a:gd name="connsiteX11" fmla="*/ 4473 w 53675"/>
                  <a:gd name="connsiteY11" fmla="*/ 28089 h 8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75" h="81076">
                    <a:moveTo>
                      <a:pt x="53676" y="26813"/>
                    </a:moveTo>
                    <a:cubicBezTo>
                      <a:pt x="53676" y="12130"/>
                      <a:pt x="41535" y="0"/>
                      <a:pt x="26838" y="0"/>
                    </a:cubicBezTo>
                    <a:cubicBezTo>
                      <a:pt x="12141" y="0"/>
                      <a:pt x="0" y="12130"/>
                      <a:pt x="0" y="26813"/>
                    </a:cubicBezTo>
                    <a:lnTo>
                      <a:pt x="0" y="26813"/>
                    </a:lnTo>
                    <a:cubicBezTo>
                      <a:pt x="0" y="37027"/>
                      <a:pt x="14697" y="63201"/>
                      <a:pt x="26838" y="81076"/>
                    </a:cubicBezTo>
                    <a:cubicBezTo>
                      <a:pt x="38979" y="63201"/>
                      <a:pt x="53676" y="37665"/>
                      <a:pt x="53676" y="26813"/>
                    </a:cubicBezTo>
                    <a:close/>
                    <a:moveTo>
                      <a:pt x="4473" y="28089"/>
                    </a:moveTo>
                    <a:cubicBezTo>
                      <a:pt x="4473" y="15960"/>
                      <a:pt x="14058" y="6384"/>
                      <a:pt x="26199" y="6384"/>
                    </a:cubicBezTo>
                    <a:cubicBezTo>
                      <a:pt x="38340" y="6384"/>
                      <a:pt x="47925" y="15960"/>
                      <a:pt x="47925" y="28089"/>
                    </a:cubicBezTo>
                    <a:cubicBezTo>
                      <a:pt x="47925" y="40219"/>
                      <a:pt x="38340" y="49795"/>
                      <a:pt x="26199" y="49795"/>
                    </a:cubicBezTo>
                    <a:cubicBezTo>
                      <a:pt x="26199" y="49795"/>
                      <a:pt x="26199" y="49795"/>
                      <a:pt x="26199" y="49795"/>
                    </a:cubicBezTo>
                    <a:cubicBezTo>
                      <a:pt x="14697" y="49795"/>
                      <a:pt x="5112" y="39581"/>
                      <a:pt x="4473" y="28089"/>
                    </a:cubicBezTo>
                    <a:close/>
                  </a:path>
                </a:pathLst>
              </a:custGeom>
              <a:grpFill/>
              <a:ln w="6390" cap="flat">
                <a:noFill/>
                <a:prstDash val="solid"/>
                <a:miter/>
              </a:ln>
            </p:spPr>
            <p:txBody>
              <a:bodyPr rtlCol="0" anchor="ctr"/>
              <a:lstStyle/>
              <a:p>
                <a:endParaRPr lang="en-US" sz="3200"/>
              </a:p>
            </p:txBody>
          </p:sp>
          <p:sp>
            <p:nvSpPr>
              <p:cNvPr id="1024" name="Graphic 4">
                <a:extLst>
                  <a:ext uri="{FF2B5EF4-FFF2-40B4-BE49-F238E27FC236}">
                    <a16:creationId xmlns:a16="http://schemas.microsoft.com/office/drawing/2014/main" id="{62D14B37-4F3D-36A5-D3C7-2D3BD47F4855}"/>
                  </a:ext>
                </a:extLst>
              </p:cNvPr>
              <p:cNvSpPr/>
              <p:nvPr/>
            </p:nvSpPr>
            <p:spPr>
              <a:xfrm>
                <a:off x="3086978" y="2098577"/>
                <a:ext cx="17891" cy="17875"/>
              </a:xfrm>
              <a:custGeom>
                <a:avLst/>
                <a:gdLst>
                  <a:gd name="connsiteX0" fmla="*/ 17892 w 17891"/>
                  <a:gd name="connsiteY0" fmla="*/ 8938 h 17875"/>
                  <a:gd name="connsiteX1" fmla="*/ 8946 w 17891"/>
                  <a:gd name="connsiteY1" fmla="*/ 0 h 17875"/>
                  <a:gd name="connsiteX2" fmla="*/ 0 w 17891"/>
                  <a:gd name="connsiteY2" fmla="*/ 8938 h 17875"/>
                  <a:gd name="connsiteX3" fmla="*/ 8946 w 17891"/>
                  <a:gd name="connsiteY3" fmla="*/ 17875 h 17875"/>
                  <a:gd name="connsiteX4" fmla="*/ 8946 w 17891"/>
                  <a:gd name="connsiteY4" fmla="*/ 17875 h 17875"/>
                  <a:gd name="connsiteX5" fmla="*/ 17892 w 17891"/>
                  <a:gd name="connsiteY5" fmla="*/ 8938 h 1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91" h="17875">
                    <a:moveTo>
                      <a:pt x="17892" y="8938"/>
                    </a:moveTo>
                    <a:cubicBezTo>
                      <a:pt x="17892" y="3830"/>
                      <a:pt x="14058" y="0"/>
                      <a:pt x="8946" y="0"/>
                    </a:cubicBezTo>
                    <a:cubicBezTo>
                      <a:pt x="3834" y="0"/>
                      <a:pt x="0" y="3830"/>
                      <a:pt x="0" y="8938"/>
                    </a:cubicBezTo>
                    <a:cubicBezTo>
                      <a:pt x="0" y="14045"/>
                      <a:pt x="3834" y="17875"/>
                      <a:pt x="8946" y="17875"/>
                    </a:cubicBezTo>
                    <a:cubicBezTo>
                      <a:pt x="8946" y="17875"/>
                      <a:pt x="8946" y="17875"/>
                      <a:pt x="8946" y="17875"/>
                    </a:cubicBezTo>
                    <a:cubicBezTo>
                      <a:pt x="13419" y="17875"/>
                      <a:pt x="17892" y="13406"/>
                      <a:pt x="17892" y="8938"/>
                    </a:cubicBezTo>
                    <a:close/>
                  </a:path>
                </a:pathLst>
              </a:custGeom>
              <a:grpFill/>
              <a:ln w="6390" cap="flat">
                <a:noFill/>
                <a:prstDash val="solid"/>
                <a:miter/>
              </a:ln>
            </p:spPr>
            <p:txBody>
              <a:bodyPr rtlCol="0" anchor="ctr"/>
              <a:lstStyle/>
              <a:p>
                <a:endParaRPr lang="en-US" sz="3200"/>
              </a:p>
            </p:txBody>
          </p:sp>
        </p:grpSp>
      </p:grpSp>
      <p:grpSp>
        <p:nvGrpSpPr>
          <p:cNvPr id="1076" name="Group 1075">
            <a:extLst>
              <a:ext uri="{FF2B5EF4-FFF2-40B4-BE49-F238E27FC236}">
                <a16:creationId xmlns:a16="http://schemas.microsoft.com/office/drawing/2014/main" id="{226183AE-6E0C-B2A5-2841-EC0D449768A3}"/>
              </a:ext>
            </a:extLst>
          </p:cNvPr>
          <p:cNvGrpSpPr/>
          <p:nvPr/>
        </p:nvGrpSpPr>
        <p:grpSpPr>
          <a:xfrm>
            <a:off x="499837" y="5424736"/>
            <a:ext cx="5059698" cy="701478"/>
            <a:chOff x="499837" y="5424736"/>
            <a:chExt cx="5059698" cy="701478"/>
          </a:xfrm>
        </p:grpSpPr>
        <p:sp>
          <p:nvSpPr>
            <p:cNvPr id="21" name="Rectangle 20">
              <a:extLst>
                <a:ext uri="{FF2B5EF4-FFF2-40B4-BE49-F238E27FC236}">
                  <a16:creationId xmlns:a16="http://schemas.microsoft.com/office/drawing/2014/main" id="{D59F5CB8-E14D-84F6-6749-BE55074C1167}"/>
                </a:ext>
              </a:extLst>
            </p:cNvPr>
            <p:cNvSpPr/>
            <p:nvPr/>
          </p:nvSpPr>
          <p:spPr bwMode="gray">
            <a:xfrm>
              <a:off x="1221068" y="5424736"/>
              <a:ext cx="4338467"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Technology Strategy</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Managing a new nuclear business will require integrating new technologies into a complicated existing ecosystem</a:t>
              </a:r>
            </a:p>
          </p:txBody>
        </p:sp>
        <p:grpSp>
          <p:nvGrpSpPr>
            <p:cNvPr id="26" name="Graphic 4">
              <a:extLst>
                <a:ext uri="{FF2B5EF4-FFF2-40B4-BE49-F238E27FC236}">
                  <a16:creationId xmlns:a16="http://schemas.microsoft.com/office/drawing/2014/main" id="{EFABC1E8-59AE-DE4F-2318-5D2A83C0D737}"/>
                </a:ext>
              </a:extLst>
            </p:cNvPr>
            <p:cNvGrpSpPr/>
            <p:nvPr/>
          </p:nvGrpSpPr>
          <p:grpSpPr>
            <a:xfrm>
              <a:off x="499837" y="5424736"/>
              <a:ext cx="489394" cy="489394"/>
              <a:chOff x="4045469" y="4793256"/>
              <a:chExt cx="362309" cy="361971"/>
            </a:xfrm>
            <a:solidFill>
              <a:schemeClr val="accent4">
                <a:lumMod val="40000"/>
                <a:lumOff val="60000"/>
              </a:schemeClr>
            </a:solidFill>
          </p:grpSpPr>
          <p:sp>
            <p:nvSpPr>
              <p:cNvPr id="36" name="Graphic 4">
                <a:extLst>
                  <a:ext uri="{FF2B5EF4-FFF2-40B4-BE49-F238E27FC236}">
                    <a16:creationId xmlns:a16="http://schemas.microsoft.com/office/drawing/2014/main" id="{6619739E-213C-C5B9-9932-C88859111031}"/>
                  </a:ext>
                </a:extLst>
              </p:cNvPr>
              <p:cNvSpPr/>
              <p:nvPr/>
            </p:nvSpPr>
            <p:spPr>
              <a:xfrm>
                <a:off x="4171350" y="4869225"/>
                <a:ext cx="111627" cy="146193"/>
              </a:xfrm>
              <a:custGeom>
                <a:avLst/>
                <a:gdLst>
                  <a:gd name="connsiteX0" fmla="*/ 55593 w 111627"/>
                  <a:gd name="connsiteY0" fmla="*/ 0 h 146193"/>
                  <a:gd name="connsiteX1" fmla="*/ 0 w 111627"/>
                  <a:gd name="connsiteY1" fmla="*/ 43411 h 146193"/>
                  <a:gd name="connsiteX2" fmla="*/ 19170 w 111627"/>
                  <a:gd name="connsiteY2" fmla="*/ 44688 h 146193"/>
                  <a:gd name="connsiteX3" fmla="*/ 67734 w 111627"/>
                  <a:gd name="connsiteY3" fmla="*/ 21067 h 146193"/>
                  <a:gd name="connsiteX4" fmla="*/ 93293 w 111627"/>
                  <a:gd name="connsiteY4" fmla="*/ 56818 h 146193"/>
                  <a:gd name="connsiteX5" fmla="*/ 54954 w 111627"/>
                  <a:gd name="connsiteY5" fmla="*/ 95121 h 146193"/>
                  <a:gd name="connsiteX6" fmla="*/ 46008 w 111627"/>
                  <a:gd name="connsiteY6" fmla="*/ 95121 h 146193"/>
                  <a:gd name="connsiteX7" fmla="*/ 46008 w 111627"/>
                  <a:gd name="connsiteY7" fmla="*/ 146193 h 146193"/>
                  <a:gd name="connsiteX8" fmla="*/ 65177 w 111627"/>
                  <a:gd name="connsiteY8" fmla="*/ 146193 h 146193"/>
                  <a:gd name="connsiteX9" fmla="*/ 65177 w 111627"/>
                  <a:gd name="connsiteY9" fmla="*/ 118742 h 146193"/>
                  <a:gd name="connsiteX10" fmla="*/ 70289 w 111627"/>
                  <a:gd name="connsiteY10" fmla="*/ 112358 h 146193"/>
                  <a:gd name="connsiteX11" fmla="*/ 109268 w 111627"/>
                  <a:gd name="connsiteY11" fmla="*/ 40858 h 146193"/>
                  <a:gd name="connsiteX12" fmla="*/ 55593 w 111627"/>
                  <a:gd name="connsiteY12" fmla="*/ 0 h 146193"/>
                  <a:gd name="connsiteX13" fmla="*/ 55593 w 111627"/>
                  <a:gd name="connsiteY13" fmla="*/ 0 h 14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27" h="146193">
                    <a:moveTo>
                      <a:pt x="55593" y="0"/>
                    </a:moveTo>
                    <a:cubicBezTo>
                      <a:pt x="29394" y="0"/>
                      <a:pt x="6390" y="17875"/>
                      <a:pt x="0" y="43411"/>
                    </a:cubicBezTo>
                    <a:lnTo>
                      <a:pt x="19170" y="44688"/>
                    </a:lnTo>
                    <a:cubicBezTo>
                      <a:pt x="26199" y="24898"/>
                      <a:pt x="47925" y="14045"/>
                      <a:pt x="67734" y="21067"/>
                    </a:cubicBezTo>
                    <a:cubicBezTo>
                      <a:pt x="83069" y="26175"/>
                      <a:pt x="93293" y="40858"/>
                      <a:pt x="93293" y="56818"/>
                    </a:cubicBezTo>
                    <a:cubicBezTo>
                      <a:pt x="92654" y="77885"/>
                      <a:pt x="76040" y="94483"/>
                      <a:pt x="54954" y="95121"/>
                    </a:cubicBezTo>
                    <a:lnTo>
                      <a:pt x="46008" y="95121"/>
                    </a:lnTo>
                    <a:lnTo>
                      <a:pt x="46008" y="146193"/>
                    </a:lnTo>
                    <a:lnTo>
                      <a:pt x="65177" y="146193"/>
                    </a:lnTo>
                    <a:lnTo>
                      <a:pt x="65177" y="118742"/>
                    </a:lnTo>
                    <a:cubicBezTo>
                      <a:pt x="65177" y="115550"/>
                      <a:pt x="67094" y="112997"/>
                      <a:pt x="70289" y="112358"/>
                    </a:cubicBezTo>
                    <a:cubicBezTo>
                      <a:pt x="100961" y="103421"/>
                      <a:pt x="118214" y="71501"/>
                      <a:pt x="109268" y="40858"/>
                    </a:cubicBezTo>
                    <a:cubicBezTo>
                      <a:pt x="102239" y="17237"/>
                      <a:pt x="80513" y="639"/>
                      <a:pt x="55593" y="0"/>
                    </a:cubicBezTo>
                    <a:lnTo>
                      <a:pt x="55593" y="0"/>
                    </a:lnTo>
                    <a:close/>
                  </a:path>
                </a:pathLst>
              </a:custGeom>
              <a:grpFill/>
              <a:ln w="6390" cap="flat">
                <a:noFill/>
                <a:prstDash val="solid"/>
                <a:miter/>
              </a:ln>
            </p:spPr>
            <p:txBody>
              <a:bodyPr rtlCol="0" anchor="ctr"/>
              <a:lstStyle/>
              <a:p>
                <a:endParaRPr lang="en-US" sz="3200"/>
              </a:p>
            </p:txBody>
          </p:sp>
          <p:sp>
            <p:nvSpPr>
              <p:cNvPr id="37" name="Graphic 4">
                <a:extLst>
                  <a:ext uri="{FF2B5EF4-FFF2-40B4-BE49-F238E27FC236}">
                    <a16:creationId xmlns:a16="http://schemas.microsoft.com/office/drawing/2014/main" id="{EC745855-2706-9635-13F9-CAE47B3AEAEC}"/>
                  </a:ext>
                </a:extLst>
              </p:cNvPr>
              <p:cNvSpPr/>
              <p:nvPr/>
            </p:nvSpPr>
            <p:spPr>
              <a:xfrm>
                <a:off x="4217358" y="5059468"/>
                <a:ext cx="19169" cy="19151"/>
              </a:xfrm>
              <a:custGeom>
                <a:avLst/>
                <a:gdLst>
                  <a:gd name="connsiteX0" fmla="*/ 9585 w 19169"/>
                  <a:gd name="connsiteY0" fmla="*/ 0 h 19151"/>
                  <a:gd name="connsiteX1" fmla="*/ 0 w 19169"/>
                  <a:gd name="connsiteY1" fmla="*/ 9576 h 19151"/>
                  <a:gd name="connsiteX2" fmla="*/ 9585 w 19169"/>
                  <a:gd name="connsiteY2" fmla="*/ 19152 h 19151"/>
                  <a:gd name="connsiteX3" fmla="*/ 19170 w 19169"/>
                  <a:gd name="connsiteY3" fmla="*/ 9576 h 19151"/>
                  <a:gd name="connsiteX4" fmla="*/ 19170 w 19169"/>
                  <a:gd name="connsiteY4" fmla="*/ 9576 h 19151"/>
                  <a:gd name="connsiteX5" fmla="*/ 9585 w 19169"/>
                  <a:gd name="connsiteY5" fmla="*/ 0 h 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69" h="19151">
                    <a:moveTo>
                      <a:pt x="9585" y="0"/>
                    </a:moveTo>
                    <a:cubicBezTo>
                      <a:pt x="4473" y="0"/>
                      <a:pt x="0" y="4468"/>
                      <a:pt x="0" y="9576"/>
                    </a:cubicBezTo>
                    <a:cubicBezTo>
                      <a:pt x="0" y="14683"/>
                      <a:pt x="4473" y="19152"/>
                      <a:pt x="9585" y="19152"/>
                    </a:cubicBezTo>
                    <a:cubicBezTo>
                      <a:pt x="14697" y="19152"/>
                      <a:pt x="19170" y="14683"/>
                      <a:pt x="19170" y="9576"/>
                    </a:cubicBezTo>
                    <a:cubicBezTo>
                      <a:pt x="19170" y="9576"/>
                      <a:pt x="19170" y="9576"/>
                      <a:pt x="19170" y="9576"/>
                    </a:cubicBezTo>
                    <a:cubicBezTo>
                      <a:pt x="18531" y="4468"/>
                      <a:pt x="14697" y="0"/>
                      <a:pt x="9585" y="0"/>
                    </a:cubicBezTo>
                    <a:close/>
                  </a:path>
                </a:pathLst>
              </a:custGeom>
              <a:grpFill/>
              <a:ln w="6390" cap="flat">
                <a:noFill/>
                <a:prstDash val="solid"/>
                <a:miter/>
              </a:ln>
            </p:spPr>
            <p:txBody>
              <a:bodyPr rtlCol="0" anchor="ctr"/>
              <a:lstStyle/>
              <a:p>
                <a:endParaRPr lang="en-US" sz="3200"/>
              </a:p>
            </p:txBody>
          </p:sp>
          <p:sp>
            <p:nvSpPr>
              <p:cNvPr id="38" name="Graphic 4">
                <a:extLst>
                  <a:ext uri="{FF2B5EF4-FFF2-40B4-BE49-F238E27FC236}">
                    <a16:creationId xmlns:a16="http://schemas.microsoft.com/office/drawing/2014/main" id="{1C97BAD6-7C7D-03B9-245E-AA9E991F0633}"/>
                  </a:ext>
                </a:extLst>
              </p:cNvPr>
              <p:cNvSpPr/>
              <p:nvPr/>
            </p:nvSpPr>
            <p:spPr>
              <a:xfrm>
                <a:off x="4045469"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298132 h 361971"/>
                  <a:gd name="connsiteX7" fmla="*/ 159110 w 362309"/>
                  <a:gd name="connsiteY7" fmla="*/ 275788 h 361971"/>
                  <a:gd name="connsiteX8" fmla="*/ 181474 w 362309"/>
                  <a:gd name="connsiteY8" fmla="*/ 253444 h 361971"/>
                  <a:gd name="connsiteX9" fmla="*/ 203839 w 362309"/>
                  <a:gd name="connsiteY9" fmla="*/ 275788 h 361971"/>
                  <a:gd name="connsiteX10" fmla="*/ 203839 w 362309"/>
                  <a:gd name="connsiteY10" fmla="*/ 275788 h 361971"/>
                  <a:gd name="connsiteX11" fmla="*/ 181474 w 362309"/>
                  <a:gd name="connsiteY11" fmla="*/ 298132 h 361971"/>
                  <a:gd name="connsiteX12" fmla="*/ 181474 w 362309"/>
                  <a:gd name="connsiteY12" fmla="*/ 298132 h 361971"/>
                  <a:gd name="connsiteX13" fmla="*/ 181474 w 362309"/>
                  <a:gd name="connsiteY13" fmla="*/ 298132 h 361971"/>
                  <a:gd name="connsiteX14" fmla="*/ 203839 w 362309"/>
                  <a:gd name="connsiteY14" fmla="*/ 199180 h 361971"/>
                  <a:gd name="connsiteX15" fmla="*/ 203839 w 362309"/>
                  <a:gd name="connsiteY15" fmla="*/ 228546 h 361971"/>
                  <a:gd name="connsiteX16" fmla="*/ 197449 w 362309"/>
                  <a:gd name="connsiteY16" fmla="*/ 234930 h 361971"/>
                  <a:gd name="connsiteX17" fmla="*/ 165500 w 362309"/>
                  <a:gd name="connsiteY17" fmla="*/ 234930 h 361971"/>
                  <a:gd name="connsiteX18" fmla="*/ 159110 w 362309"/>
                  <a:gd name="connsiteY18" fmla="*/ 228546 h 361971"/>
                  <a:gd name="connsiteX19" fmla="*/ 159110 w 362309"/>
                  <a:gd name="connsiteY19" fmla="*/ 164707 h 361971"/>
                  <a:gd name="connsiteX20" fmla="*/ 165500 w 362309"/>
                  <a:gd name="connsiteY20" fmla="*/ 158323 h 361971"/>
                  <a:gd name="connsiteX21" fmla="*/ 181474 w 362309"/>
                  <a:gd name="connsiteY21" fmla="*/ 158323 h 361971"/>
                  <a:gd name="connsiteX22" fmla="*/ 207034 w 362309"/>
                  <a:gd name="connsiteY22" fmla="*/ 132787 h 361971"/>
                  <a:gd name="connsiteX23" fmla="*/ 180196 w 362309"/>
                  <a:gd name="connsiteY23" fmla="*/ 108528 h 361971"/>
                  <a:gd name="connsiteX24" fmla="*/ 156553 w 362309"/>
                  <a:gd name="connsiteY24" fmla="*/ 128318 h 361971"/>
                  <a:gd name="connsiteX25" fmla="*/ 150164 w 362309"/>
                  <a:gd name="connsiteY25" fmla="*/ 133425 h 361971"/>
                  <a:gd name="connsiteX26" fmla="*/ 118214 w 362309"/>
                  <a:gd name="connsiteY26" fmla="*/ 130872 h 361971"/>
                  <a:gd name="connsiteX27" fmla="*/ 112463 w 362309"/>
                  <a:gd name="connsiteY27" fmla="*/ 124488 h 361971"/>
                  <a:gd name="connsiteX28" fmla="*/ 112463 w 362309"/>
                  <a:gd name="connsiteY28" fmla="*/ 121296 h 361971"/>
                  <a:gd name="connsiteX29" fmla="*/ 192976 w 362309"/>
                  <a:gd name="connsiteY29" fmla="*/ 63201 h 361971"/>
                  <a:gd name="connsiteX30" fmla="*/ 251125 w 362309"/>
                  <a:gd name="connsiteY30" fmla="*/ 143640 h 361971"/>
                  <a:gd name="connsiteX31" fmla="*/ 203839 w 362309"/>
                  <a:gd name="connsiteY31" fmla="*/ 199180 h 361971"/>
                  <a:gd name="connsiteX32" fmla="*/ 203839 w 362309"/>
                  <a:gd name="connsiteY32" fmla="*/ 19918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lose/>
                    <a:moveTo>
                      <a:pt x="181474" y="298132"/>
                    </a:moveTo>
                    <a:cubicBezTo>
                      <a:pt x="169333" y="298132"/>
                      <a:pt x="159110" y="287917"/>
                      <a:pt x="159110" y="275788"/>
                    </a:cubicBezTo>
                    <a:cubicBezTo>
                      <a:pt x="159110" y="263658"/>
                      <a:pt x="169333" y="253444"/>
                      <a:pt x="181474" y="253444"/>
                    </a:cubicBezTo>
                    <a:cubicBezTo>
                      <a:pt x="193615" y="253444"/>
                      <a:pt x="203839" y="263658"/>
                      <a:pt x="203839" y="275788"/>
                    </a:cubicBezTo>
                    <a:cubicBezTo>
                      <a:pt x="203839" y="275788"/>
                      <a:pt x="203839" y="275788"/>
                      <a:pt x="203839" y="275788"/>
                    </a:cubicBezTo>
                    <a:cubicBezTo>
                      <a:pt x="203839" y="288556"/>
                      <a:pt x="193615" y="298132"/>
                      <a:pt x="181474" y="298132"/>
                    </a:cubicBezTo>
                    <a:cubicBezTo>
                      <a:pt x="181474" y="298132"/>
                      <a:pt x="181474" y="298132"/>
                      <a:pt x="181474" y="298132"/>
                    </a:cubicBezTo>
                    <a:lnTo>
                      <a:pt x="181474" y="298132"/>
                    </a:lnTo>
                    <a:close/>
                    <a:moveTo>
                      <a:pt x="203839" y="199180"/>
                    </a:moveTo>
                    <a:lnTo>
                      <a:pt x="203839" y="228546"/>
                    </a:lnTo>
                    <a:cubicBezTo>
                      <a:pt x="203839" y="232377"/>
                      <a:pt x="201283" y="234930"/>
                      <a:pt x="197449" y="234930"/>
                    </a:cubicBezTo>
                    <a:lnTo>
                      <a:pt x="165500" y="234930"/>
                    </a:lnTo>
                    <a:cubicBezTo>
                      <a:pt x="161666" y="234930"/>
                      <a:pt x="159110" y="232377"/>
                      <a:pt x="159110" y="228546"/>
                    </a:cubicBezTo>
                    <a:lnTo>
                      <a:pt x="159110" y="164707"/>
                    </a:lnTo>
                    <a:cubicBezTo>
                      <a:pt x="159110" y="160876"/>
                      <a:pt x="161666" y="158323"/>
                      <a:pt x="165500" y="158323"/>
                    </a:cubicBezTo>
                    <a:lnTo>
                      <a:pt x="181474" y="158323"/>
                    </a:lnTo>
                    <a:cubicBezTo>
                      <a:pt x="195532" y="158323"/>
                      <a:pt x="207034" y="146832"/>
                      <a:pt x="207034" y="132787"/>
                    </a:cubicBezTo>
                    <a:cubicBezTo>
                      <a:pt x="206395" y="118742"/>
                      <a:pt x="194254" y="107889"/>
                      <a:pt x="180196" y="108528"/>
                    </a:cubicBezTo>
                    <a:cubicBezTo>
                      <a:pt x="168695" y="109166"/>
                      <a:pt x="159110" y="117465"/>
                      <a:pt x="156553" y="128318"/>
                    </a:cubicBezTo>
                    <a:cubicBezTo>
                      <a:pt x="155915" y="131510"/>
                      <a:pt x="153358" y="133425"/>
                      <a:pt x="150164" y="133425"/>
                    </a:cubicBezTo>
                    <a:lnTo>
                      <a:pt x="118214" y="130872"/>
                    </a:lnTo>
                    <a:cubicBezTo>
                      <a:pt x="115019" y="130872"/>
                      <a:pt x="112463" y="127680"/>
                      <a:pt x="112463" y="124488"/>
                    </a:cubicBezTo>
                    <a:cubicBezTo>
                      <a:pt x="112463" y="123211"/>
                      <a:pt x="112463" y="121934"/>
                      <a:pt x="112463" y="121296"/>
                    </a:cubicBezTo>
                    <a:cubicBezTo>
                      <a:pt x="118853" y="82992"/>
                      <a:pt x="154637" y="56817"/>
                      <a:pt x="192976" y="63201"/>
                    </a:cubicBezTo>
                    <a:cubicBezTo>
                      <a:pt x="231316" y="69585"/>
                      <a:pt x="257515" y="105336"/>
                      <a:pt x="251125" y="143640"/>
                    </a:cubicBezTo>
                    <a:cubicBezTo>
                      <a:pt x="246652" y="169176"/>
                      <a:pt x="228760" y="190881"/>
                      <a:pt x="203839" y="199180"/>
                    </a:cubicBezTo>
                    <a:lnTo>
                      <a:pt x="203839" y="199180"/>
                    </a:lnTo>
                    <a:close/>
                  </a:path>
                </a:pathLst>
              </a:custGeom>
              <a:grpFill/>
              <a:ln w="6390" cap="flat">
                <a:noFill/>
                <a:prstDash val="solid"/>
                <a:miter/>
              </a:ln>
            </p:spPr>
            <p:txBody>
              <a:bodyPr rtlCol="0" anchor="ctr"/>
              <a:lstStyle/>
              <a:p>
                <a:endParaRPr lang="en-US" sz="3200"/>
              </a:p>
            </p:txBody>
          </p:sp>
        </p:grpSp>
      </p:grpSp>
      <p:grpSp>
        <p:nvGrpSpPr>
          <p:cNvPr id="1077" name="Group 1076">
            <a:extLst>
              <a:ext uri="{FF2B5EF4-FFF2-40B4-BE49-F238E27FC236}">
                <a16:creationId xmlns:a16="http://schemas.microsoft.com/office/drawing/2014/main" id="{31CFA808-D982-449F-5EF4-A4C477675B39}"/>
              </a:ext>
            </a:extLst>
          </p:cNvPr>
          <p:cNvGrpSpPr/>
          <p:nvPr/>
        </p:nvGrpSpPr>
        <p:grpSpPr>
          <a:xfrm>
            <a:off x="498764" y="4382502"/>
            <a:ext cx="5062564" cy="701478"/>
            <a:chOff x="498764" y="4339968"/>
            <a:chExt cx="5062564" cy="701478"/>
          </a:xfrm>
        </p:grpSpPr>
        <p:sp>
          <p:nvSpPr>
            <p:cNvPr id="22" name="Rectangle 21">
              <a:extLst>
                <a:ext uri="{FF2B5EF4-FFF2-40B4-BE49-F238E27FC236}">
                  <a16:creationId xmlns:a16="http://schemas.microsoft.com/office/drawing/2014/main" id="{CE9CC7D6-BCD4-B03D-2CFE-0B8CEBCB1C7A}"/>
                </a:ext>
              </a:extLst>
            </p:cNvPr>
            <p:cNvSpPr/>
            <p:nvPr/>
          </p:nvSpPr>
          <p:spPr bwMode="gray">
            <a:xfrm>
              <a:off x="1222863" y="4339968"/>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Workforce</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Much of America’s energy workforce is nearing retirement, and nuclear power projects could stall without the needed support</a:t>
              </a:r>
            </a:p>
          </p:txBody>
        </p:sp>
        <p:sp>
          <p:nvSpPr>
            <p:cNvPr id="27" name="Graphic 4">
              <a:extLst>
                <a:ext uri="{FF2B5EF4-FFF2-40B4-BE49-F238E27FC236}">
                  <a16:creationId xmlns:a16="http://schemas.microsoft.com/office/drawing/2014/main" id="{C013C3BD-6102-4442-15A0-8F8C0569BF62}"/>
                </a:ext>
              </a:extLst>
            </p:cNvPr>
            <p:cNvSpPr>
              <a:spLocks noChangeAspect="1"/>
            </p:cNvSpPr>
            <p:nvPr/>
          </p:nvSpPr>
          <p:spPr>
            <a:xfrm>
              <a:off x="498764" y="4339968"/>
              <a:ext cx="489852" cy="489394"/>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18536 w 362309"/>
                <a:gd name="connsiteY6" fmla="*/ 252167 h 361971"/>
                <a:gd name="connsiteX7" fmla="*/ 210229 w 362309"/>
                <a:gd name="connsiteY7" fmla="*/ 254721 h 361971"/>
                <a:gd name="connsiteX8" fmla="*/ 188503 w 362309"/>
                <a:gd name="connsiteY8" fmla="*/ 250252 h 361971"/>
                <a:gd name="connsiteX9" fmla="*/ 169972 w 362309"/>
                <a:gd name="connsiteY9" fmla="*/ 247060 h 361971"/>
                <a:gd name="connsiteX10" fmla="*/ 155275 w 362309"/>
                <a:gd name="connsiteY10" fmla="*/ 223439 h 361971"/>
                <a:gd name="connsiteX11" fmla="*/ 156553 w 362309"/>
                <a:gd name="connsiteY11" fmla="*/ 203649 h 361971"/>
                <a:gd name="connsiteX12" fmla="*/ 171250 w 362309"/>
                <a:gd name="connsiteY12" fmla="*/ 171729 h 361971"/>
                <a:gd name="connsiteX13" fmla="*/ 167416 w 362309"/>
                <a:gd name="connsiteY13" fmla="*/ 129595 h 361971"/>
                <a:gd name="connsiteX14" fmla="*/ 141856 w 362309"/>
                <a:gd name="connsiteY14" fmla="*/ 119381 h 361971"/>
                <a:gd name="connsiteX15" fmla="*/ 141217 w 362309"/>
                <a:gd name="connsiteY15" fmla="*/ 119381 h 361971"/>
                <a:gd name="connsiteX16" fmla="*/ 115658 w 362309"/>
                <a:gd name="connsiteY16" fmla="*/ 129595 h 361971"/>
                <a:gd name="connsiteX17" fmla="*/ 111824 w 362309"/>
                <a:gd name="connsiteY17" fmla="*/ 171729 h 361971"/>
                <a:gd name="connsiteX18" fmla="*/ 126521 w 362309"/>
                <a:gd name="connsiteY18" fmla="*/ 204926 h 361971"/>
                <a:gd name="connsiteX19" fmla="*/ 127799 w 362309"/>
                <a:gd name="connsiteY19" fmla="*/ 224716 h 361971"/>
                <a:gd name="connsiteX20" fmla="*/ 113102 w 362309"/>
                <a:gd name="connsiteY20" fmla="*/ 247699 h 361971"/>
                <a:gd name="connsiteX21" fmla="*/ 94571 w 362309"/>
                <a:gd name="connsiteY21" fmla="*/ 250891 h 361971"/>
                <a:gd name="connsiteX22" fmla="*/ 72845 w 362309"/>
                <a:gd name="connsiteY22" fmla="*/ 255359 h 361971"/>
                <a:gd name="connsiteX23" fmla="*/ 64538 w 362309"/>
                <a:gd name="connsiteY23" fmla="*/ 252167 h 361971"/>
                <a:gd name="connsiteX24" fmla="*/ 67094 w 362309"/>
                <a:gd name="connsiteY24" fmla="*/ 243868 h 361971"/>
                <a:gd name="connsiteX25" fmla="*/ 93932 w 362309"/>
                <a:gd name="connsiteY25" fmla="*/ 238123 h 361971"/>
                <a:gd name="connsiteX26" fmla="*/ 107990 w 362309"/>
                <a:gd name="connsiteY26" fmla="*/ 235569 h 361971"/>
                <a:gd name="connsiteX27" fmla="*/ 116936 w 362309"/>
                <a:gd name="connsiteY27" fmla="*/ 211310 h 361971"/>
                <a:gd name="connsiteX28" fmla="*/ 100961 w 362309"/>
                <a:gd name="connsiteY28" fmla="*/ 174283 h 361971"/>
                <a:gd name="connsiteX29" fmla="*/ 107351 w 362309"/>
                <a:gd name="connsiteY29" fmla="*/ 121296 h 361971"/>
                <a:gd name="connsiteX30" fmla="*/ 178279 w 362309"/>
                <a:gd name="connsiteY30" fmla="*/ 121296 h 361971"/>
                <a:gd name="connsiteX31" fmla="*/ 178279 w 362309"/>
                <a:gd name="connsiteY31" fmla="*/ 121296 h 361971"/>
                <a:gd name="connsiteX32" fmla="*/ 184669 w 362309"/>
                <a:gd name="connsiteY32" fmla="*/ 174283 h 361971"/>
                <a:gd name="connsiteX33" fmla="*/ 168055 w 362309"/>
                <a:gd name="connsiteY33" fmla="*/ 210671 h 361971"/>
                <a:gd name="connsiteX34" fmla="*/ 177001 w 362309"/>
                <a:gd name="connsiteY34" fmla="*/ 234931 h 361971"/>
                <a:gd name="connsiteX35" fmla="*/ 191059 w 362309"/>
                <a:gd name="connsiteY35" fmla="*/ 237484 h 361971"/>
                <a:gd name="connsiteX36" fmla="*/ 217258 w 362309"/>
                <a:gd name="connsiteY36" fmla="*/ 243230 h 361971"/>
                <a:gd name="connsiteX37" fmla="*/ 218536 w 362309"/>
                <a:gd name="connsiteY37" fmla="*/ 252167 h 361971"/>
                <a:gd name="connsiteX38" fmla="*/ 218536 w 362309"/>
                <a:gd name="connsiteY38" fmla="*/ 252167 h 361971"/>
                <a:gd name="connsiteX39" fmla="*/ 293298 w 362309"/>
                <a:gd name="connsiteY39" fmla="*/ 199180 h 361971"/>
                <a:gd name="connsiteX40" fmla="*/ 212785 w 362309"/>
                <a:gd name="connsiteY40" fmla="*/ 199180 h 361971"/>
                <a:gd name="connsiteX41" fmla="*/ 206395 w 362309"/>
                <a:gd name="connsiteY41" fmla="*/ 192796 h 361971"/>
                <a:gd name="connsiteX42" fmla="*/ 212785 w 362309"/>
                <a:gd name="connsiteY42" fmla="*/ 186412 h 361971"/>
                <a:gd name="connsiteX43" fmla="*/ 293298 w 362309"/>
                <a:gd name="connsiteY43" fmla="*/ 186412 h 361971"/>
                <a:gd name="connsiteX44" fmla="*/ 299688 w 362309"/>
                <a:gd name="connsiteY44" fmla="*/ 192796 h 361971"/>
                <a:gd name="connsiteX45" fmla="*/ 293298 w 362309"/>
                <a:gd name="connsiteY45" fmla="*/ 199180 h 361971"/>
                <a:gd name="connsiteX46" fmla="*/ 293298 w 362309"/>
                <a:gd name="connsiteY46" fmla="*/ 167260 h 361971"/>
                <a:gd name="connsiteX47" fmla="*/ 212785 w 362309"/>
                <a:gd name="connsiteY47" fmla="*/ 167260 h 361971"/>
                <a:gd name="connsiteX48" fmla="*/ 206395 w 362309"/>
                <a:gd name="connsiteY48" fmla="*/ 160876 h 361971"/>
                <a:gd name="connsiteX49" fmla="*/ 212785 w 362309"/>
                <a:gd name="connsiteY49" fmla="*/ 154492 h 361971"/>
                <a:gd name="connsiteX50" fmla="*/ 293298 w 362309"/>
                <a:gd name="connsiteY50" fmla="*/ 154492 h 361971"/>
                <a:gd name="connsiteX51" fmla="*/ 299688 w 362309"/>
                <a:gd name="connsiteY51" fmla="*/ 160876 h 361971"/>
                <a:gd name="connsiteX52" fmla="*/ 293298 w 362309"/>
                <a:gd name="connsiteY52" fmla="*/ 167260 h 361971"/>
                <a:gd name="connsiteX53" fmla="*/ 293298 w 362309"/>
                <a:gd name="connsiteY53" fmla="*/ 135341 h 361971"/>
                <a:gd name="connsiteX54" fmla="*/ 212785 w 362309"/>
                <a:gd name="connsiteY54" fmla="*/ 135341 h 361971"/>
                <a:gd name="connsiteX55" fmla="*/ 206395 w 362309"/>
                <a:gd name="connsiteY55" fmla="*/ 128957 h 361971"/>
                <a:gd name="connsiteX56" fmla="*/ 212785 w 362309"/>
                <a:gd name="connsiteY56" fmla="*/ 122573 h 361971"/>
                <a:gd name="connsiteX57" fmla="*/ 293298 w 362309"/>
                <a:gd name="connsiteY57" fmla="*/ 122573 h 361971"/>
                <a:gd name="connsiteX58" fmla="*/ 299688 w 362309"/>
                <a:gd name="connsiteY58" fmla="*/ 128957 h 361971"/>
                <a:gd name="connsiteX59" fmla="*/ 293298 w 362309"/>
                <a:gd name="connsiteY59" fmla="*/ 135341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218536" y="252167"/>
                  </a:moveTo>
                  <a:cubicBezTo>
                    <a:pt x="216619" y="255359"/>
                    <a:pt x="212785" y="256636"/>
                    <a:pt x="210229" y="254721"/>
                  </a:cubicBezTo>
                  <a:cubicBezTo>
                    <a:pt x="203200" y="252167"/>
                    <a:pt x="196171" y="250252"/>
                    <a:pt x="188503" y="250252"/>
                  </a:cubicBezTo>
                  <a:cubicBezTo>
                    <a:pt x="182113" y="250252"/>
                    <a:pt x="175723" y="248975"/>
                    <a:pt x="169972" y="247060"/>
                  </a:cubicBezTo>
                  <a:cubicBezTo>
                    <a:pt x="160387" y="241953"/>
                    <a:pt x="155914" y="227908"/>
                    <a:pt x="155275" y="223439"/>
                  </a:cubicBezTo>
                  <a:cubicBezTo>
                    <a:pt x="154636" y="218971"/>
                    <a:pt x="152719" y="208756"/>
                    <a:pt x="156553" y="203649"/>
                  </a:cubicBezTo>
                  <a:cubicBezTo>
                    <a:pt x="162943" y="194073"/>
                    <a:pt x="168055" y="183220"/>
                    <a:pt x="171250" y="171729"/>
                  </a:cubicBezTo>
                  <a:cubicBezTo>
                    <a:pt x="175723" y="152577"/>
                    <a:pt x="174445" y="138533"/>
                    <a:pt x="167416" y="129595"/>
                  </a:cubicBezTo>
                  <a:cubicBezTo>
                    <a:pt x="161026" y="122573"/>
                    <a:pt x="151441" y="118742"/>
                    <a:pt x="141856" y="119381"/>
                  </a:cubicBezTo>
                  <a:lnTo>
                    <a:pt x="141217" y="119381"/>
                  </a:lnTo>
                  <a:cubicBezTo>
                    <a:pt x="131633" y="119381"/>
                    <a:pt x="122048" y="122573"/>
                    <a:pt x="115658" y="129595"/>
                  </a:cubicBezTo>
                  <a:cubicBezTo>
                    <a:pt x="108629" y="138533"/>
                    <a:pt x="107351" y="152577"/>
                    <a:pt x="111824" y="171729"/>
                  </a:cubicBezTo>
                  <a:cubicBezTo>
                    <a:pt x="115019" y="183220"/>
                    <a:pt x="119492" y="194711"/>
                    <a:pt x="126521" y="204926"/>
                  </a:cubicBezTo>
                  <a:cubicBezTo>
                    <a:pt x="130354" y="210033"/>
                    <a:pt x="128438" y="219609"/>
                    <a:pt x="127799" y="224716"/>
                  </a:cubicBezTo>
                  <a:cubicBezTo>
                    <a:pt x="127160" y="229823"/>
                    <a:pt x="122686" y="243230"/>
                    <a:pt x="113102" y="247699"/>
                  </a:cubicBezTo>
                  <a:cubicBezTo>
                    <a:pt x="107351" y="250252"/>
                    <a:pt x="100961" y="250891"/>
                    <a:pt x="94571" y="250891"/>
                  </a:cubicBezTo>
                  <a:cubicBezTo>
                    <a:pt x="86903" y="250891"/>
                    <a:pt x="79874" y="252167"/>
                    <a:pt x="72845" y="255359"/>
                  </a:cubicBezTo>
                  <a:cubicBezTo>
                    <a:pt x="69650" y="256636"/>
                    <a:pt x="65816" y="255359"/>
                    <a:pt x="64538" y="252167"/>
                  </a:cubicBezTo>
                  <a:cubicBezTo>
                    <a:pt x="63260" y="248975"/>
                    <a:pt x="64538" y="245783"/>
                    <a:pt x="67094" y="243868"/>
                  </a:cubicBezTo>
                  <a:cubicBezTo>
                    <a:pt x="75401" y="240038"/>
                    <a:pt x="84347" y="238123"/>
                    <a:pt x="93932" y="238123"/>
                  </a:cubicBezTo>
                  <a:cubicBezTo>
                    <a:pt x="98405" y="238123"/>
                    <a:pt x="103517" y="237484"/>
                    <a:pt x="107990" y="235569"/>
                  </a:cubicBezTo>
                  <a:cubicBezTo>
                    <a:pt x="113741" y="232377"/>
                    <a:pt x="118214" y="215140"/>
                    <a:pt x="116936" y="211310"/>
                  </a:cubicBezTo>
                  <a:cubicBezTo>
                    <a:pt x="109268" y="199819"/>
                    <a:pt x="104156" y="187689"/>
                    <a:pt x="100961" y="174283"/>
                  </a:cubicBezTo>
                  <a:cubicBezTo>
                    <a:pt x="95210" y="151300"/>
                    <a:pt x="97766" y="132787"/>
                    <a:pt x="107351" y="121296"/>
                  </a:cubicBezTo>
                  <a:cubicBezTo>
                    <a:pt x="127160" y="101505"/>
                    <a:pt x="158470" y="101505"/>
                    <a:pt x="178279" y="121296"/>
                  </a:cubicBezTo>
                  <a:cubicBezTo>
                    <a:pt x="178279" y="121296"/>
                    <a:pt x="178279" y="121296"/>
                    <a:pt x="178279" y="121296"/>
                  </a:cubicBezTo>
                  <a:cubicBezTo>
                    <a:pt x="188503" y="133425"/>
                    <a:pt x="190420" y="151300"/>
                    <a:pt x="184669" y="174283"/>
                  </a:cubicBezTo>
                  <a:cubicBezTo>
                    <a:pt x="181474" y="187051"/>
                    <a:pt x="175723" y="199819"/>
                    <a:pt x="168055" y="210671"/>
                  </a:cubicBezTo>
                  <a:cubicBezTo>
                    <a:pt x="166777" y="213863"/>
                    <a:pt x="171250" y="232377"/>
                    <a:pt x="177001" y="234931"/>
                  </a:cubicBezTo>
                  <a:cubicBezTo>
                    <a:pt x="181474" y="236207"/>
                    <a:pt x="185947" y="236846"/>
                    <a:pt x="191059" y="237484"/>
                  </a:cubicBezTo>
                  <a:cubicBezTo>
                    <a:pt x="200005" y="237484"/>
                    <a:pt x="208951" y="239399"/>
                    <a:pt x="217258" y="243230"/>
                  </a:cubicBezTo>
                  <a:cubicBezTo>
                    <a:pt x="218536" y="245145"/>
                    <a:pt x="220453" y="248975"/>
                    <a:pt x="218536" y="252167"/>
                  </a:cubicBezTo>
                  <a:lnTo>
                    <a:pt x="218536" y="252167"/>
                  </a:lnTo>
                  <a:close/>
                  <a:moveTo>
                    <a:pt x="293298" y="199180"/>
                  </a:moveTo>
                  <a:lnTo>
                    <a:pt x="212785" y="199180"/>
                  </a:lnTo>
                  <a:cubicBezTo>
                    <a:pt x="208951" y="199180"/>
                    <a:pt x="206395" y="196627"/>
                    <a:pt x="206395" y="192796"/>
                  </a:cubicBezTo>
                  <a:cubicBezTo>
                    <a:pt x="206395" y="188966"/>
                    <a:pt x="208951" y="186412"/>
                    <a:pt x="212785" y="186412"/>
                  </a:cubicBezTo>
                  <a:lnTo>
                    <a:pt x="293298" y="186412"/>
                  </a:lnTo>
                  <a:cubicBezTo>
                    <a:pt x="297132" y="186412"/>
                    <a:pt x="299688" y="188966"/>
                    <a:pt x="299688" y="192796"/>
                  </a:cubicBezTo>
                  <a:cubicBezTo>
                    <a:pt x="299688" y="196627"/>
                    <a:pt x="297132" y="199180"/>
                    <a:pt x="293298" y="199180"/>
                  </a:cubicBezTo>
                  <a:close/>
                  <a:moveTo>
                    <a:pt x="293298" y="167260"/>
                  </a:moveTo>
                  <a:lnTo>
                    <a:pt x="212785" y="167260"/>
                  </a:lnTo>
                  <a:cubicBezTo>
                    <a:pt x="208951" y="167260"/>
                    <a:pt x="206395" y="164707"/>
                    <a:pt x="206395" y="160876"/>
                  </a:cubicBezTo>
                  <a:cubicBezTo>
                    <a:pt x="206395" y="157046"/>
                    <a:pt x="208951" y="154492"/>
                    <a:pt x="212785" y="154492"/>
                  </a:cubicBezTo>
                  <a:lnTo>
                    <a:pt x="293298" y="154492"/>
                  </a:lnTo>
                  <a:cubicBezTo>
                    <a:pt x="297132" y="154492"/>
                    <a:pt x="299688" y="157046"/>
                    <a:pt x="299688" y="160876"/>
                  </a:cubicBezTo>
                  <a:cubicBezTo>
                    <a:pt x="299688" y="164707"/>
                    <a:pt x="297132" y="167260"/>
                    <a:pt x="293298" y="167260"/>
                  </a:cubicBezTo>
                  <a:close/>
                  <a:moveTo>
                    <a:pt x="293298" y="135341"/>
                  </a:moveTo>
                  <a:lnTo>
                    <a:pt x="212785" y="135341"/>
                  </a:lnTo>
                  <a:cubicBezTo>
                    <a:pt x="208951" y="135341"/>
                    <a:pt x="206395" y="132787"/>
                    <a:pt x="206395" y="128957"/>
                  </a:cubicBezTo>
                  <a:cubicBezTo>
                    <a:pt x="206395" y="125126"/>
                    <a:pt x="208951" y="122573"/>
                    <a:pt x="212785" y="122573"/>
                  </a:cubicBezTo>
                  <a:lnTo>
                    <a:pt x="293298" y="122573"/>
                  </a:lnTo>
                  <a:cubicBezTo>
                    <a:pt x="297132" y="122573"/>
                    <a:pt x="299688" y="125126"/>
                    <a:pt x="299688" y="128957"/>
                  </a:cubicBezTo>
                  <a:cubicBezTo>
                    <a:pt x="299688" y="132787"/>
                    <a:pt x="297132" y="135341"/>
                    <a:pt x="293298" y="135341"/>
                  </a:cubicBezTo>
                  <a:close/>
                </a:path>
              </a:pathLst>
            </a:custGeom>
            <a:solidFill>
              <a:schemeClr val="accent4">
                <a:lumMod val="40000"/>
                <a:lumOff val="60000"/>
              </a:schemeClr>
            </a:solidFill>
            <a:ln w="6390" cap="flat">
              <a:noFill/>
              <a:prstDash val="solid"/>
              <a:miter/>
            </a:ln>
          </p:spPr>
          <p:txBody>
            <a:bodyPr rtlCol="0" anchor="ctr"/>
            <a:lstStyle/>
            <a:p>
              <a:endParaRPr lang="en-US" sz="3200"/>
            </a:p>
          </p:txBody>
        </p:sp>
      </p:grpSp>
      <p:grpSp>
        <p:nvGrpSpPr>
          <p:cNvPr id="1075" name="Group 1074">
            <a:extLst>
              <a:ext uri="{FF2B5EF4-FFF2-40B4-BE49-F238E27FC236}">
                <a16:creationId xmlns:a16="http://schemas.microsoft.com/office/drawing/2014/main" id="{B2159F04-DF2B-5151-1BD5-E4E09C2B2FBF}"/>
              </a:ext>
            </a:extLst>
          </p:cNvPr>
          <p:cNvGrpSpPr/>
          <p:nvPr/>
        </p:nvGrpSpPr>
        <p:grpSpPr>
          <a:xfrm>
            <a:off x="6103199" y="5424735"/>
            <a:ext cx="5059698" cy="701478"/>
            <a:chOff x="6103199" y="5424735"/>
            <a:chExt cx="5059698" cy="701478"/>
          </a:xfrm>
        </p:grpSpPr>
        <p:sp>
          <p:nvSpPr>
            <p:cNvPr id="11" name="Rectangle 10">
              <a:extLst>
                <a:ext uri="{FF2B5EF4-FFF2-40B4-BE49-F238E27FC236}">
                  <a16:creationId xmlns:a16="http://schemas.microsoft.com/office/drawing/2014/main" id="{AEF9845C-F78F-1954-7111-1B02764AD7B9}"/>
                </a:ext>
              </a:extLst>
            </p:cNvPr>
            <p:cNvSpPr/>
            <p:nvPr/>
          </p:nvSpPr>
          <p:spPr bwMode="gray">
            <a:xfrm>
              <a:off x="6824430" y="5424735"/>
              <a:ext cx="4338467"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Regulatory</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The U.S. nuclear industry is the most regulated in the world and subject to changes depending on the political environment</a:t>
              </a:r>
            </a:p>
          </p:txBody>
        </p:sp>
        <p:sp>
          <p:nvSpPr>
            <p:cNvPr id="12" name="Graphic 4">
              <a:extLst>
                <a:ext uri="{FF2B5EF4-FFF2-40B4-BE49-F238E27FC236}">
                  <a16:creationId xmlns:a16="http://schemas.microsoft.com/office/drawing/2014/main" id="{5322A937-3E34-EDAB-85F0-AA32FEA203B3}"/>
                </a:ext>
              </a:extLst>
            </p:cNvPr>
            <p:cNvSpPr>
              <a:spLocks noChangeAspect="1"/>
            </p:cNvSpPr>
            <p:nvPr/>
          </p:nvSpPr>
          <p:spPr>
            <a:xfrm>
              <a:off x="6103199" y="5424735"/>
              <a:ext cx="490711" cy="489394"/>
            </a:xfrm>
            <a:custGeom>
              <a:avLst/>
              <a:gdLst>
                <a:gd name="connsiteX0" fmla="*/ 138022 w 362948"/>
                <a:gd name="connsiteY0" fmla="*/ 148747 h 361975"/>
                <a:gd name="connsiteX1" fmla="*/ 224926 w 362948"/>
                <a:gd name="connsiteY1" fmla="*/ 148747 h 361975"/>
                <a:gd name="connsiteX2" fmla="*/ 163582 w 362948"/>
                <a:gd name="connsiteY2" fmla="*/ 123211 h 361975"/>
                <a:gd name="connsiteX3" fmla="*/ 138022 w 362948"/>
                <a:gd name="connsiteY3" fmla="*/ 148747 h 361975"/>
                <a:gd name="connsiteX4" fmla="*/ 283713 w 362948"/>
                <a:gd name="connsiteY4" fmla="*/ 275150 h 361975"/>
                <a:gd name="connsiteX5" fmla="*/ 277323 w 362948"/>
                <a:gd name="connsiteY5" fmla="*/ 281534 h 361975"/>
                <a:gd name="connsiteX6" fmla="*/ 85625 w 362948"/>
                <a:gd name="connsiteY6" fmla="*/ 281534 h 361975"/>
                <a:gd name="connsiteX7" fmla="*/ 79235 w 362948"/>
                <a:gd name="connsiteY7" fmla="*/ 275150 h 361975"/>
                <a:gd name="connsiteX8" fmla="*/ 85625 w 362948"/>
                <a:gd name="connsiteY8" fmla="*/ 268766 h 361975"/>
                <a:gd name="connsiteX9" fmla="*/ 100322 w 362948"/>
                <a:gd name="connsiteY9" fmla="*/ 268766 h 361975"/>
                <a:gd name="connsiteX10" fmla="*/ 100322 w 362948"/>
                <a:gd name="connsiteY10" fmla="*/ 219609 h 361975"/>
                <a:gd name="connsiteX11" fmla="*/ 106712 w 362948"/>
                <a:gd name="connsiteY11" fmla="*/ 213225 h 361975"/>
                <a:gd name="connsiteX12" fmla="*/ 113102 w 362948"/>
                <a:gd name="connsiteY12" fmla="*/ 219609 h 361975"/>
                <a:gd name="connsiteX13" fmla="*/ 113102 w 362948"/>
                <a:gd name="connsiteY13" fmla="*/ 268766 h 361975"/>
                <a:gd name="connsiteX14" fmla="*/ 137384 w 362948"/>
                <a:gd name="connsiteY14" fmla="*/ 268766 h 361975"/>
                <a:gd name="connsiteX15" fmla="*/ 137384 w 362948"/>
                <a:gd name="connsiteY15" fmla="*/ 219609 h 361975"/>
                <a:gd name="connsiteX16" fmla="*/ 143774 w 362948"/>
                <a:gd name="connsiteY16" fmla="*/ 213225 h 361975"/>
                <a:gd name="connsiteX17" fmla="*/ 150164 w 362948"/>
                <a:gd name="connsiteY17" fmla="*/ 219609 h 361975"/>
                <a:gd name="connsiteX18" fmla="*/ 150164 w 362948"/>
                <a:gd name="connsiteY18" fmla="*/ 268766 h 361975"/>
                <a:gd name="connsiteX19" fmla="*/ 174445 w 362948"/>
                <a:gd name="connsiteY19" fmla="*/ 268766 h 361975"/>
                <a:gd name="connsiteX20" fmla="*/ 174445 w 362948"/>
                <a:gd name="connsiteY20" fmla="*/ 219609 h 361975"/>
                <a:gd name="connsiteX21" fmla="*/ 180835 w 362948"/>
                <a:gd name="connsiteY21" fmla="*/ 213225 h 361975"/>
                <a:gd name="connsiteX22" fmla="*/ 187225 w 362948"/>
                <a:gd name="connsiteY22" fmla="*/ 219609 h 361975"/>
                <a:gd name="connsiteX23" fmla="*/ 187225 w 362948"/>
                <a:gd name="connsiteY23" fmla="*/ 268766 h 361975"/>
                <a:gd name="connsiteX24" fmla="*/ 211507 w 362948"/>
                <a:gd name="connsiteY24" fmla="*/ 268766 h 361975"/>
                <a:gd name="connsiteX25" fmla="*/ 211507 w 362948"/>
                <a:gd name="connsiteY25" fmla="*/ 219609 h 361975"/>
                <a:gd name="connsiteX26" fmla="*/ 217897 w 362948"/>
                <a:gd name="connsiteY26" fmla="*/ 213225 h 361975"/>
                <a:gd name="connsiteX27" fmla="*/ 224287 w 362948"/>
                <a:gd name="connsiteY27" fmla="*/ 219609 h 361975"/>
                <a:gd name="connsiteX28" fmla="*/ 224287 w 362948"/>
                <a:gd name="connsiteY28" fmla="*/ 268766 h 361975"/>
                <a:gd name="connsiteX29" fmla="*/ 248569 w 362948"/>
                <a:gd name="connsiteY29" fmla="*/ 268766 h 361975"/>
                <a:gd name="connsiteX30" fmla="*/ 248569 w 362948"/>
                <a:gd name="connsiteY30" fmla="*/ 219609 h 361975"/>
                <a:gd name="connsiteX31" fmla="*/ 254958 w 362948"/>
                <a:gd name="connsiteY31" fmla="*/ 213225 h 361975"/>
                <a:gd name="connsiteX32" fmla="*/ 261348 w 362948"/>
                <a:gd name="connsiteY32" fmla="*/ 219609 h 361975"/>
                <a:gd name="connsiteX33" fmla="*/ 261348 w 362948"/>
                <a:gd name="connsiteY33" fmla="*/ 268766 h 361975"/>
                <a:gd name="connsiteX34" fmla="*/ 277962 w 362948"/>
                <a:gd name="connsiteY34" fmla="*/ 268766 h 361975"/>
                <a:gd name="connsiteX35" fmla="*/ 283713 w 362948"/>
                <a:gd name="connsiteY35" fmla="*/ 275150 h 361975"/>
                <a:gd name="connsiteX36" fmla="*/ 273489 w 362948"/>
                <a:gd name="connsiteY36" fmla="*/ 199819 h 361975"/>
                <a:gd name="connsiteX37" fmla="*/ 267099 w 362948"/>
                <a:gd name="connsiteY37" fmla="*/ 206203 h 361975"/>
                <a:gd name="connsiteX38" fmla="*/ 95210 w 362948"/>
                <a:gd name="connsiteY38" fmla="*/ 206203 h 361975"/>
                <a:gd name="connsiteX39" fmla="*/ 88820 w 362948"/>
                <a:gd name="connsiteY39" fmla="*/ 199819 h 361975"/>
                <a:gd name="connsiteX40" fmla="*/ 95210 w 362948"/>
                <a:gd name="connsiteY40" fmla="*/ 193435 h 361975"/>
                <a:gd name="connsiteX41" fmla="*/ 122687 w 362948"/>
                <a:gd name="connsiteY41" fmla="*/ 193435 h 361975"/>
                <a:gd name="connsiteX42" fmla="*/ 122687 w 362948"/>
                <a:gd name="connsiteY42" fmla="*/ 173644 h 361975"/>
                <a:gd name="connsiteX43" fmla="*/ 129077 w 362948"/>
                <a:gd name="connsiteY43" fmla="*/ 167260 h 361975"/>
                <a:gd name="connsiteX44" fmla="*/ 135467 w 362948"/>
                <a:gd name="connsiteY44" fmla="*/ 173644 h 361975"/>
                <a:gd name="connsiteX45" fmla="*/ 135467 w 362948"/>
                <a:gd name="connsiteY45" fmla="*/ 193435 h 361975"/>
                <a:gd name="connsiteX46" fmla="*/ 157192 w 362948"/>
                <a:gd name="connsiteY46" fmla="*/ 193435 h 361975"/>
                <a:gd name="connsiteX47" fmla="*/ 157192 w 362948"/>
                <a:gd name="connsiteY47" fmla="*/ 173644 h 361975"/>
                <a:gd name="connsiteX48" fmla="*/ 163582 w 362948"/>
                <a:gd name="connsiteY48" fmla="*/ 167260 h 361975"/>
                <a:gd name="connsiteX49" fmla="*/ 169972 w 362948"/>
                <a:gd name="connsiteY49" fmla="*/ 173644 h 361975"/>
                <a:gd name="connsiteX50" fmla="*/ 169972 w 362948"/>
                <a:gd name="connsiteY50" fmla="*/ 193435 h 361975"/>
                <a:gd name="connsiteX51" fmla="*/ 191698 w 362948"/>
                <a:gd name="connsiteY51" fmla="*/ 193435 h 361975"/>
                <a:gd name="connsiteX52" fmla="*/ 191698 w 362948"/>
                <a:gd name="connsiteY52" fmla="*/ 173644 h 361975"/>
                <a:gd name="connsiteX53" fmla="*/ 198088 w 362948"/>
                <a:gd name="connsiteY53" fmla="*/ 167260 h 361975"/>
                <a:gd name="connsiteX54" fmla="*/ 204478 w 362948"/>
                <a:gd name="connsiteY54" fmla="*/ 173644 h 361975"/>
                <a:gd name="connsiteX55" fmla="*/ 204478 w 362948"/>
                <a:gd name="connsiteY55" fmla="*/ 193435 h 361975"/>
                <a:gd name="connsiteX56" fmla="*/ 226204 w 362948"/>
                <a:gd name="connsiteY56" fmla="*/ 193435 h 361975"/>
                <a:gd name="connsiteX57" fmla="*/ 226204 w 362948"/>
                <a:gd name="connsiteY57" fmla="*/ 173644 h 361975"/>
                <a:gd name="connsiteX58" fmla="*/ 232594 w 362948"/>
                <a:gd name="connsiteY58" fmla="*/ 167260 h 361975"/>
                <a:gd name="connsiteX59" fmla="*/ 238984 w 362948"/>
                <a:gd name="connsiteY59" fmla="*/ 173644 h 361975"/>
                <a:gd name="connsiteX60" fmla="*/ 238984 w 362948"/>
                <a:gd name="connsiteY60" fmla="*/ 193435 h 361975"/>
                <a:gd name="connsiteX61" fmla="*/ 266460 w 362948"/>
                <a:gd name="connsiteY61" fmla="*/ 193435 h 361975"/>
                <a:gd name="connsiteX62" fmla="*/ 273489 w 362948"/>
                <a:gd name="connsiteY62" fmla="*/ 199819 h 361975"/>
                <a:gd name="connsiteX63" fmla="*/ 253041 w 362948"/>
                <a:gd name="connsiteY63" fmla="*/ 155131 h 361975"/>
                <a:gd name="connsiteX64" fmla="*/ 246651 w 362948"/>
                <a:gd name="connsiteY64" fmla="*/ 161515 h 361975"/>
                <a:gd name="connsiteX65" fmla="*/ 116297 w 362948"/>
                <a:gd name="connsiteY65" fmla="*/ 161515 h 361975"/>
                <a:gd name="connsiteX66" fmla="*/ 109907 w 362948"/>
                <a:gd name="connsiteY66" fmla="*/ 155131 h 361975"/>
                <a:gd name="connsiteX67" fmla="*/ 116297 w 362948"/>
                <a:gd name="connsiteY67" fmla="*/ 148747 h 361975"/>
                <a:gd name="connsiteX68" fmla="*/ 124604 w 362948"/>
                <a:gd name="connsiteY68" fmla="*/ 148747 h 361975"/>
                <a:gd name="connsiteX69" fmla="*/ 175084 w 362948"/>
                <a:gd name="connsiteY69" fmla="*/ 107889 h 361975"/>
                <a:gd name="connsiteX70" fmla="*/ 175084 w 362948"/>
                <a:gd name="connsiteY70" fmla="*/ 87461 h 361975"/>
                <a:gd name="connsiteX71" fmla="*/ 181474 w 362948"/>
                <a:gd name="connsiteY71" fmla="*/ 81077 h 361975"/>
                <a:gd name="connsiteX72" fmla="*/ 187864 w 362948"/>
                <a:gd name="connsiteY72" fmla="*/ 87461 h 361975"/>
                <a:gd name="connsiteX73" fmla="*/ 187864 w 362948"/>
                <a:gd name="connsiteY73" fmla="*/ 107889 h 361975"/>
                <a:gd name="connsiteX74" fmla="*/ 238345 w 362948"/>
                <a:gd name="connsiteY74" fmla="*/ 148747 h 361975"/>
                <a:gd name="connsiteX75" fmla="*/ 246651 w 362948"/>
                <a:gd name="connsiteY75" fmla="*/ 148747 h 361975"/>
                <a:gd name="connsiteX76" fmla="*/ 253041 w 362948"/>
                <a:gd name="connsiteY76" fmla="*/ 155131 h 361975"/>
                <a:gd name="connsiteX77" fmla="*/ 362948 w 362948"/>
                <a:gd name="connsiteY77" fmla="*/ 181305 h 361975"/>
                <a:gd name="connsiteX78" fmla="*/ 181474 w 362948"/>
                <a:gd name="connsiteY78" fmla="*/ 0 h 361975"/>
                <a:gd name="connsiteX79" fmla="*/ 0 w 362948"/>
                <a:gd name="connsiteY79" fmla="*/ 180667 h 361975"/>
                <a:gd name="connsiteX80" fmla="*/ 181474 w 362948"/>
                <a:gd name="connsiteY80" fmla="*/ 361972 h 361975"/>
                <a:gd name="connsiteX81" fmla="*/ 181474 w 362948"/>
                <a:gd name="connsiteY81" fmla="*/ 361972 h 361975"/>
                <a:gd name="connsiteX82" fmla="*/ 362948 w 362948"/>
                <a:gd name="connsiteY82" fmla="*/ 181305 h 361975"/>
                <a:gd name="connsiteX83" fmla="*/ 362948 w 362948"/>
                <a:gd name="connsiteY83" fmla="*/ 181305 h 3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62948" h="361975">
                  <a:moveTo>
                    <a:pt x="138022" y="148747"/>
                  </a:moveTo>
                  <a:lnTo>
                    <a:pt x="224926" y="148747"/>
                  </a:lnTo>
                  <a:cubicBezTo>
                    <a:pt x="214702" y="124488"/>
                    <a:pt x="187225" y="113635"/>
                    <a:pt x="163582" y="123211"/>
                  </a:cubicBezTo>
                  <a:cubicBezTo>
                    <a:pt x="151441" y="128318"/>
                    <a:pt x="142496" y="137256"/>
                    <a:pt x="138022" y="148747"/>
                  </a:cubicBezTo>
                  <a:moveTo>
                    <a:pt x="283713" y="275150"/>
                  </a:moveTo>
                  <a:cubicBezTo>
                    <a:pt x="283713" y="278980"/>
                    <a:pt x="281157" y="281534"/>
                    <a:pt x="277323" y="281534"/>
                  </a:cubicBezTo>
                  <a:lnTo>
                    <a:pt x="85625" y="281534"/>
                  </a:lnTo>
                  <a:cubicBezTo>
                    <a:pt x="81791" y="281534"/>
                    <a:pt x="79235" y="278980"/>
                    <a:pt x="79235" y="275150"/>
                  </a:cubicBezTo>
                  <a:cubicBezTo>
                    <a:pt x="79235" y="271319"/>
                    <a:pt x="81791" y="268766"/>
                    <a:pt x="85625" y="268766"/>
                  </a:cubicBezTo>
                  <a:lnTo>
                    <a:pt x="100322" y="268766"/>
                  </a:lnTo>
                  <a:lnTo>
                    <a:pt x="100322" y="219609"/>
                  </a:lnTo>
                  <a:cubicBezTo>
                    <a:pt x="100322" y="215779"/>
                    <a:pt x="102878" y="213225"/>
                    <a:pt x="106712" y="213225"/>
                  </a:cubicBezTo>
                  <a:cubicBezTo>
                    <a:pt x="110546" y="213225"/>
                    <a:pt x="113102" y="215779"/>
                    <a:pt x="113102" y="219609"/>
                  </a:cubicBezTo>
                  <a:lnTo>
                    <a:pt x="113102" y="268766"/>
                  </a:lnTo>
                  <a:lnTo>
                    <a:pt x="137384" y="268766"/>
                  </a:lnTo>
                  <a:lnTo>
                    <a:pt x="137384" y="219609"/>
                  </a:lnTo>
                  <a:cubicBezTo>
                    <a:pt x="137384" y="215779"/>
                    <a:pt x="139940" y="213225"/>
                    <a:pt x="143774" y="213225"/>
                  </a:cubicBezTo>
                  <a:cubicBezTo>
                    <a:pt x="147607" y="213225"/>
                    <a:pt x="150164" y="215779"/>
                    <a:pt x="150164" y="219609"/>
                  </a:cubicBezTo>
                  <a:lnTo>
                    <a:pt x="150164" y="268766"/>
                  </a:lnTo>
                  <a:lnTo>
                    <a:pt x="174445" y="268766"/>
                  </a:lnTo>
                  <a:lnTo>
                    <a:pt x="174445" y="219609"/>
                  </a:lnTo>
                  <a:cubicBezTo>
                    <a:pt x="174445" y="215779"/>
                    <a:pt x="177001" y="213225"/>
                    <a:pt x="180835" y="213225"/>
                  </a:cubicBezTo>
                  <a:cubicBezTo>
                    <a:pt x="184669" y="213225"/>
                    <a:pt x="187225" y="215779"/>
                    <a:pt x="187225" y="219609"/>
                  </a:cubicBezTo>
                  <a:lnTo>
                    <a:pt x="187225" y="268766"/>
                  </a:lnTo>
                  <a:lnTo>
                    <a:pt x="211507" y="268766"/>
                  </a:lnTo>
                  <a:lnTo>
                    <a:pt x="211507" y="219609"/>
                  </a:lnTo>
                  <a:cubicBezTo>
                    <a:pt x="211507" y="215779"/>
                    <a:pt x="214063" y="213225"/>
                    <a:pt x="217897" y="213225"/>
                  </a:cubicBezTo>
                  <a:cubicBezTo>
                    <a:pt x="221731" y="213225"/>
                    <a:pt x="224287" y="215779"/>
                    <a:pt x="224287" y="219609"/>
                  </a:cubicBezTo>
                  <a:lnTo>
                    <a:pt x="224287" y="268766"/>
                  </a:lnTo>
                  <a:lnTo>
                    <a:pt x="248569" y="268766"/>
                  </a:lnTo>
                  <a:lnTo>
                    <a:pt x="248569" y="219609"/>
                  </a:lnTo>
                  <a:cubicBezTo>
                    <a:pt x="248569" y="215779"/>
                    <a:pt x="251124" y="213225"/>
                    <a:pt x="254958" y="213225"/>
                  </a:cubicBezTo>
                  <a:cubicBezTo>
                    <a:pt x="258792" y="213225"/>
                    <a:pt x="261348" y="215779"/>
                    <a:pt x="261348" y="219609"/>
                  </a:cubicBezTo>
                  <a:lnTo>
                    <a:pt x="261348" y="268766"/>
                  </a:lnTo>
                  <a:lnTo>
                    <a:pt x="277962" y="268766"/>
                  </a:lnTo>
                  <a:cubicBezTo>
                    <a:pt x="280518" y="268766"/>
                    <a:pt x="283713" y="271958"/>
                    <a:pt x="283713" y="275150"/>
                  </a:cubicBezTo>
                  <a:moveTo>
                    <a:pt x="273489" y="199819"/>
                  </a:moveTo>
                  <a:cubicBezTo>
                    <a:pt x="273489" y="203649"/>
                    <a:pt x="270933" y="206203"/>
                    <a:pt x="267099" y="206203"/>
                  </a:cubicBezTo>
                  <a:lnTo>
                    <a:pt x="95210" y="206203"/>
                  </a:lnTo>
                  <a:cubicBezTo>
                    <a:pt x="91376" y="206203"/>
                    <a:pt x="88820" y="203649"/>
                    <a:pt x="88820" y="199819"/>
                  </a:cubicBezTo>
                  <a:cubicBezTo>
                    <a:pt x="88820" y="195988"/>
                    <a:pt x="91376" y="193435"/>
                    <a:pt x="95210" y="193435"/>
                  </a:cubicBezTo>
                  <a:lnTo>
                    <a:pt x="122687" y="193435"/>
                  </a:lnTo>
                  <a:lnTo>
                    <a:pt x="122687" y="173644"/>
                  </a:lnTo>
                  <a:cubicBezTo>
                    <a:pt x="122687" y="169814"/>
                    <a:pt x="125243" y="167260"/>
                    <a:pt x="129077" y="167260"/>
                  </a:cubicBezTo>
                  <a:cubicBezTo>
                    <a:pt x="132911" y="167260"/>
                    <a:pt x="135467" y="169814"/>
                    <a:pt x="135467" y="173644"/>
                  </a:cubicBezTo>
                  <a:lnTo>
                    <a:pt x="135467" y="193435"/>
                  </a:lnTo>
                  <a:lnTo>
                    <a:pt x="157192" y="193435"/>
                  </a:lnTo>
                  <a:lnTo>
                    <a:pt x="157192" y="173644"/>
                  </a:lnTo>
                  <a:cubicBezTo>
                    <a:pt x="157192" y="169814"/>
                    <a:pt x="159748" y="167260"/>
                    <a:pt x="163582" y="167260"/>
                  </a:cubicBezTo>
                  <a:cubicBezTo>
                    <a:pt x="167416" y="167260"/>
                    <a:pt x="169972" y="169814"/>
                    <a:pt x="169972" y="173644"/>
                  </a:cubicBezTo>
                  <a:lnTo>
                    <a:pt x="169972" y="193435"/>
                  </a:lnTo>
                  <a:lnTo>
                    <a:pt x="191698" y="193435"/>
                  </a:lnTo>
                  <a:lnTo>
                    <a:pt x="191698" y="173644"/>
                  </a:lnTo>
                  <a:cubicBezTo>
                    <a:pt x="191698" y="169814"/>
                    <a:pt x="194254" y="167260"/>
                    <a:pt x="198088" y="167260"/>
                  </a:cubicBezTo>
                  <a:cubicBezTo>
                    <a:pt x="201922" y="167260"/>
                    <a:pt x="204478" y="169814"/>
                    <a:pt x="204478" y="173644"/>
                  </a:cubicBezTo>
                  <a:lnTo>
                    <a:pt x="204478" y="193435"/>
                  </a:lnTo>
                  <a:lnTo>
                    <a:pt x="226204" y="193435"/>
                  </a:lnTo>
                  <a:lnTo>
                    <a:pt x="226204" y="173644"/>
                  </a:lnTo>
                  <a:cubicBezTo>
                    <a:pt x="226204" y="169814"/>
                    <a:pt x="228760" y="167260"/>
                    <a:pt x="232594" y="167260"/>
                  </a:cubicBezTo>
                  <a:cubicBezTo>
                    <a:pt x="236428" y="167260"/>
                    <a:pt x="238984" y="169814"/>
                    <a:pt x="238984" y="173644"/>
                  </a:cubicBezTo>
                  <a:lnTo>
                    <a:pt x="238984" y="193435"/>
                  </a:lnTo>
                  <a:lnTo>
                    <a:pt x="266460" y="193435"/>
                  </a:lnTo>
                  <a:cubicBezTo>
                    <a:pt x="270933" y="193435"/>
                    <a:pt x="273489" y="196627"/>
                    <a:pt x="273489" y="199819"/>
                  </a:cubicBezTo>
                  <a:moveTo>
                    <a:pt x="253041" y="155131"/>
                  </a:moveTo>
                  <a:cubicBezTo>
                    <a:pt x="253041" y="158961"/>
                    <a:pt x="250485" y="161515"/>
                    <a:pt x="246651" y="161515"/>
                  </a:cubicBezTo>
                  <a:lnTo>
                    <a:pt x="116297" y="161515"/>
                  </a:lnTo>
                  <a:cubicBezTo>
                    <a:pt x="112463" y="161515"/>
                    <a:pt x="109907" y="158961"/>
                    <a:pt x="109907" y="155131"/>
                  </a:cubicBezTo>
                  <a:cubicBezTo>
                    <a:pt x="109907" y="151300"/>
                    <a:pt x="112463" y="148747"/>
                    <a:pt x="116297" y="148747"/>
                  </a:cubicBezTo>
                  <a:lnTo>
                    <a:pt x="124604" y="148747"/>
                  </a:lnTo>
                  <a:cubicBezTo>
                    <a:pt x="131633" y="126403"/>
                    <a:pt x="151441" y="110443"/>
                    <a:pt x="175084" y="107889"/>
                  </a:cubicBezTo>
                  <a:lnTo>
                    <a:pt x="175084" y="87461"/>
                  </a:lnTo>
                  <a:cubicBezTo>
                    <a:pt x="175084" y="83630"/>
                    <a:pt x="177640" y="81077"/>
                    <a:pt x="181474" y="81077"/>
                  </a:cubicBezTo>
                  <a:cubicBezTo>
                    <a:pt x="185308" y="81077"/>
                    <a:pt x="187864" y="83630"/>
                    <a:pt x="187864" y="87461"/>
                  </a:cubicBezTo>
                  <a:lnTo>
                    <a:pt x="187864" y="107889"/>
                  </a:lnTo>
                  <a:cubicBezTo>
                    <a:pt x="211507" y="110443"/>
                    <a:pt x="230677" y="126403"/>
                    <a:pt x="238345" y="148747"/>
                  </a:cubicBezTo>
                  <a:lnTo>
                    <a:pt x="246651" y="148747"/>
                  </a:lnTo>
                  <a:cubicBezTo>
                    <a:pt x="249846" y="148747"/>
                    <a:pt x="253041" y="151939"/>
                    <a:pt x="253041" y="155131"/>
                  </a:cubicBezTo>
                  <a:moveTo>
                    <a:pt x="362948" y="181305"/>
                  </a:moveTo>
                  <a:cubicBezTo>
                    <a:pt x="362948" y="81077"/>
                    <a:pt x="281796" y="0"/>
                    <a:pt x="181474" y="0"/>
                  </a:cubicBezTo>
                  <a:cubicBezTo>
                    <a:pt x="81152" y="0"/>
                    <a:pt x="639" y="81077"/>
                    <a:pt x="0" y="180667"/>
                  </a:cubicBezTo>
                  <a:cubicBezTo>
                    <a:pt x="0" y="280895"/>
                    <a:pt x="81152" y="361972"/>
                    <a:pt x="181474" y="361972"/>
                  </a:cubicBezTo>
                  <a:cubicBezTo>
                    <a:pt x="181474" y="361972"/>
                    <a:pt x="181474" y="361972"/>
                    <a:pt x="181474" y="361972"/>
                  </a:cubicBezTo>
                  <a:cubicBezTo>
                    <a:pt x="281796" y="362610"/>
                    <a:pt x="362948" y="281534"/>
                    <a:pt x="362948" y="181305"/>
                  </a:cubicBezTo>
                  <a:cubicBezTo>
                    <a:pt x="362948" y="181944"/>
                    <a:pt x="362948" y="181305"/>
                    <a:pt x="362948" y="181305"/>
                  </a:cubicBezTo>
                </a:path>
              </a:pathLst>
            </a:custGeom>
            <a:solidFill>
              <a:schemeClr val="accent4">
                <a:lumMod val="40000"/>
                <a:lumOff val="60000"/>
              </a:schemeClr>
            </a:solidFill>
            <a:ln w="6390" cap="flat">
              <a:noFill/>
              <a:prstDash val="solid"/>
              <a:miter/>
            </a:ln>
          </p:spPr>
          <p:txBody>
            <a:bodyPr rtlCol="0" anchor="ctr"/>
            <a:lstStyle/>
            <a:p>
              <a:endParaRPr lang="en-US" sz="3200"/>
            </a:p>
          </p:txBody>
        </p:sp>
      </p:grpSp>
      <p:grpSp>
        <p:nvGrpSpPr>
          <p:cNvPr id="1074" name="Group 1073">
            <a:extLst>
              <a:ext uri="{FF2B5EF4-FFF2-40B4-BE49-F238E27FC236}">
                <a16:creationId xmlns:a16="http://schemas.microsoft.com/office/drawing/2014/main" id="{9A0CD696-032A-6E68-CC2D-AB9600E728E8}"/>
              </a:ext>
            </a:extLst>
          </p:cNvPr>
          <p:cNvGrpSpPr/>
          <p:nvPr/>
        </p:nvGrpSpPr>
        <p:grpSpPr>
          <a:xfrm>
            <a:off x="6102126" y="4382499"/>
            <a:ext cx="5063260" cy="701478"/>
            <a:chOff x="6102126" y="4339968"/>
            <a:chExt cx="5063260" cy="701478"/>
          </a:xfrm>
        </p:grpSpPr>
        <p:sp>
          <p:nvSpPr>
            <p:cNvPr id="18" name="Rectangle 17">
              <a:extLst>
                <a:ext uri="{FF2B5EF4-FFF2-40B4-BE49-F238E27FC236}">
                  <a16:creationId xmlns:a16="http://schemas.microsoft.com/office/drawing/2014/main" id="{918B7AA5-2EF3-8654-EF83-8002639D970C}"/>
                </a:ext>
              </a:extLst>
            </p:cNvPr>
            <p:cNvSpPr/>
            <p:nvPr/>
          </p:nvSpPr>
          <p:spPr bwMode="gray">
            <a:xfrm>
              <a:off x="6826921" y="4339968"/>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Supply Chain &amp; Sourcing</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The nuclear supply chain is complicated, international, and highly-regulated</a:t>
              </a:r>
            </a:p>
          </p:txBody>
        </p:sp>
        <p:grpSp>
          <p:nvGrpSpPr>
            <p:cNvPr id="19" name="Graphic 4">
              <a:extLst>
                <a:ext uri="{FF2B5EF4-FFF2-40B4-BE49-F238E27FC236}">
                  <a16:creationId xmlns:a16="http://schemas.microsoft.com/office/drawing/2014/main" id="{AA66FEDB-99D4-DB66-E2CC-7CB75532C34C}"/>
                </a:ext>
              </a:extLst>
            </p:cNvPr>
            <p:cNvGrpSpPr>
              <a:grpSpLocks noChangeAspect="1"/>
            </p:cNvGrpSpPr>
            <p:nvPr/>
          </p:nvGrpSpPr>
          <p:grpSpPr>
            <a:xfrm>
              <a:off x="6102126" y="4339968"/>
              <a:ext cx="489852" cy="489394"/>
              <a:chOff x="5099169" y="4793256"/>
              <a:chExt cx="362309" cy="361971"/>
            </a:xfrm>
            <a:solidFill>
              <a:schemeClr val="accent4">
                <a:lumMod val="40000"/>
                <a:lumOff val="60000"/>
              </a:schemeClr>
            </a:solidFill>
          </p:grpSpPr>
          <p:sp>
            <p:nvSpPr>
              <p:cNvPr id="44" name="Graphic 4">
                <a:extLst>
                  <a:ext uri="{FF2B5EF4-FFF2-40B4-BE49-F238E27FC236}">
                    <a16:creationId xmlns:a16="http://schemas.microsoft.com/office/drawing/2014/main" id="{C61DD98E-18FE-79C5-A42A-8EF70D75E6FE}"/>
                  </a:ext>
                </a:extLst>
              </p:cNvPr>
              <p:cNvSpPr/>
              <p:nvPr/>
            </p:nvSpPr>
            <p:spPr>
              <a:xfrm>
                <a:off x="5274893"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4" y="11491"/>
                      <a:pt x="0" y="8919"/>
                      <a:pt x="0" y="5746"/>
                    </a:cubicBezTo>
                    <a:cubicBezTo>
                      <a:pt x="0" y="2572"/>
                      <a:pt x="2574" y="0"/>
                      <a:pt x="5751" y="0"/>
                    </a:cubicBezTo>
                    <a:cubicBezTo>
                      <a:pt x="8927" y="0"/>
                      <a:pt x="11502" y="2572"/>
                      <a:pt x="11502" y="5746"/>
                    </a:cubicBezTo>
                    <a:close/>
                  </a:path>
                </a:pathLst>
              </a:custGeom>
              <a:grpFill/>
              <a:ln w="6390" cap="flat">
                <a:noFill/>
                <a:prstDash val="solid"/>
                <a:miter/>
              </a:ln>
            </p:spPr>
            <p:txBody>
              <a:bodyPr rtlCol="0" anchor="ctr"/>
              <a:lstStyle/>
              <a:p>
                <a:endParaRPr lang="en-US" sz="3200"/>
              </a:p>
            </p:txBody>
          </p:sp>
          <p:sp>
            <p:nvSpPr>
              <p:cNvPr id="50" name="Graphic 4">
                <a:extLst>
                  <a:ext uri="{FF2B5EF4-FFF2-40B4-BE49-F238E27FC236}">
                    <a16:creationId xmlns:a16="http://schemas.microsoft.com/office/drawing/2014/main" id="{B0A1A784-5E83-3803-F314-2DB5D2B62CD0}"/>
                  </a:ext>
                </a:extLst>
              </p:cNvPr>
              <p:cNvSpPr/>
              <p:nvPr/>
            </p:nvSpPr>
            <p:spPr>
              <a:xfrm>
                <a:off x="5317705"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5" y="11491"/>
                      <a:pt x="0" y="8919"/>
                      <a:pt x="0" y="5746"/>
                    </a:cubicBezTo>
                    <a:cubicBezTo>
                      <a:pt x="0" y="2572"/>
                      <a:pt x="2575" y="0"/>
                      <a:pt x="5751" y="0"/>
                    </a:cubicBezTo>
                    <a:cubicBezTo>
                      <a:pt x="8927" y="0"/>
                      <a:pt x="11502" y="2572"/>
                      <a:pt x="11502" y="5746"/>
                    </a:cubicBezTo>
                    <a:close/>
                  </a:path>
                </a:pathLst>
              </a:custGeom>
              <a:grpFill/>
              <a:ln w="6390" cap="flat">
                <a:noFill/>
                <a:prstDash val="solid"/>
                <a:miter/>
              </a:ln>
            </p:spPr>
            <p:txBody>
              <a:bodyPr rtlCol="0" anchor="ctr"/>
              <a:lstStyle/>
              <a:p>
                <a:endParaRPr lang="en-US" sz="3200"/>
              </a:p>
            </p:txBody>
          </p:sp>
          <p:sp>
            <p:nvSpPr>
              <p:cNvPr id="51" name="Graphic 4">
                <a:extLst>
                  <a:ext uri="{FF2B5EF4-FFF2-40B4-BE49-F238E27FC236}">
                    <a16:creationId xmlns:a16="http://schemas.microsoft.com/office/drawing/2014/main" id="{124D3F90-E576-F859-62A3-CAA07D6EA77D}"/>
                  </a:ext>
                </a:extLst>
              </p:cNvPr>
              <p:cNvSpPr/>
              <p:nvPr/>
            </p:nvSpPr>
            <p:spPr>
              <a:xfrm>
                <a:off x="5232080"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4" y="11491"/>
                      <a:pt x="0" y="8919"/>
                      <a:pt x="0" y="5746"/>
                    </a:cubicBezTo>
                    <a:cubicBezTo>
                      <a:pt x="0" y="2572"/>
                      <a:pt x="2574" y="0"/>
                      <a:pt x="5751" y="0"/>
                    </a:cubicBezTo>
                    <a:cubicBezTo>
                      <a:pt x="8927" y="0"/>
                      <a:pt x="11502" y="2572"/>
                      <a:pt x="11502" y="5746"/>
                    </a:cubicBezTo>
                    <a:close/>
                  </a:path>
                </a:pathLst>
              </a:custGeom>
              <a:grpFill/>
              <a:ln w="6390" cap="flat">
                <a:noFill/>
                <a:prstDash val="solid"/>
                <a:miter/>
              </a:ln>
            </p:spPr>
            <p:txBody>
              <a:bodyPr rtlCol="0" anchor="ctr"/>
              <a:lstStyle/>
              <a:p>
                <a:endParaRPr lang="en-US" sz="3200"/>
              </a:p>
            </p:txBody>
          </p:sp>
          <p:sp>
            <p:nvSpPr>
              <p:cNvPr id="52" name="Graphic 4">
                <a:extLst>
                  <a:ext uri="{FF2B5EF4-FFF2-40B4-BE49-F238E27FC236}">
                    <a16:creationId xmlns:a16="http://schemas.microsoft.com/office/drawing/2014/main" id="{A544E5C4-8F79-A5EA-8382-61BAAF2F57D1}"/>
                  </a:ext>
                </a:extLst>
              </p:cNvPr>
              <p:cNvSpPr/>
              <p:nvPr/>
            </p:nvSpPr>
            <p:spPr>
              <a:xfrm>
                <a:off x="5189267" y="5009673"/>
                <a:ext cx="11501" cy="11491"/>
              </a:xfrm>
              <a:custGeom>
                <a:avLst/>
                <a:gdLst>
                  <a:gd name="connsiteX0" fmla="*/ 11502 w 11501"/>
                  <a:gd name="connsiteY0" fmla="*/ 5746 h 11491"/>
                  <a:gd name="connsiteX1" fmla="*/ 5751 w 11501"/>
                  <a:gd name="connsiteY1" fmla="*/ 11491 h 11491"/>
                  <a:gd name="connsiteX2" fmla="*/ 0 w 11501"/>
                  <a:gd name="connsiteY2" fmla="*/ 5746 h 11491"/>
                  <a:gd name="connsiteX3" fmla="*/ 5751 w 11501"/>
                  <a:gd name="connsiteY3" fmla="*/ 0 h 11491"/>
                  <a:gd name="connsiteX4" fmla="*/ 11502 w 11501"/>
                  <a:gd name="connsiteY4" fmla="*/ 5746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11502" y="5746"/>
                    </a:moveTo>
                    <a:cubicBezTo>
                      <a:pt x="11502" y="8919"/>
                      <a:pt x="8927" y="11491"/>
                      <a:pt x="5751" y="11491"/>
                    </a:cubicBezTo>
                    <a:cubicBezTo>
                      <a:pt x="2575" y="11491"/>
                      <a:pt x="0" y="8919"/>
                      <a:pt x="0" y="5746"/>
                    </a:cubicBezTo>
                    <a:cubicBezTo>
                      <a:pt x="0" y="2572"/>
                      <a:pt x="2575" y="0"/>
                      <a:pt x="5751" y="0"/>
                    </a:cubicBezTo>
                    <a:cubicBezTo>
                      <a:pt x="8927" y="0"/>
                      <a:pt x="11502" y="2572"/>
                      <a:pt x="11502" y="5746"/>
                    </a:cubicBezTo>
                    <a:close/>
                  </a:path>
                </a:pathLst>
              </a:custGeom>
              <a:grpFill/>
              <a:ln w="6390" cap="flat">
                <a:noFill/>
                <a:prstDash val="solid"/>
                <a:miter/>
              </a:ln>
            </p:spPr>
            <p:txBody>
              <a:bodyPr rtlCol="0" anchor="ctr"/>
              <a:lstStyle/>
              <a:p>
                <a:endParaRPr lang="en-US" sz="3200"/>
              </a:p>
            </p:txBody>
          </p:sp>
          <p:sp>
            <p:nvSpPr>
              <p:cNvPr id="53" name="Graphic 4">
                <a:extLst>
                  <a:ext uri="{FF2B5EF4-FFF2-40B4-BE49-F238E27FC236}">
                    <a16:creationId xmlns:a16="http://schemas.microsoft.com/office/drawing/2014/main" id="{E7D51182-A72B-977C-2AFD-0D76EFEE26D5}"/>
                  </a:ext>
                </a:extLst>
              </p:cNvPr>
              <p:cNvSpPr/>
              <p:nvPr/>
            </p:nvSpPr>
            <p:spPr>
              <a:xfrm>
                <a:off x="5360518" y="5009574"/>
                <a:ext cx="11501" cy="10951"/>
              </a:xfrm>
              <a:custGeom>
                <a:avLst/>
                <a:gdLst>
                  <a:gd name="connsiteX0" fmla="*/ 5751 w 11501"/>
                  <a:gd name="connsiteY0" fmla="*/ 98 h 10951"/>
                  <a:gd name="connsiteX1" fmla="*/ 0 w 11501"/>
                  <a:gd name="connsiteY1" fmla="*/ 5206 h 10951"/>
                  <a:gd name="connsiteX2" fmla="*/ 5112 w 11501"/>
                  <a:gd name="connsiteY2" fmla="*/ 10951 h 10951"/>
                  <a:gd name="connsiteX3" fmla="*/ 6390 w 11501"/>
                  <a:gd name="connsiteY3" fmla="*/ 10951 h 10951"/>
                  <a:gd name="connsiteX4" fmla="*/ 11502 w 11501"/>
                  <a:gd name="connsiteY4" fmla="*/ 5844 h 10951"/>
                  <a:gd name="connsiteX5" fmla="*/ 5751 w 11501"/>
                  <a:gd name="connsiteY5" fmla="*/ 98 h 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1" h="10951">
                    <a:moveTo>
                      <a:pt x="5751" y="98"/>
                    </a:moveTo>
                    <a:cubicBezTo>
                      <a:pt x="2556" y="-540"/>
                      <a:pt x="0" y="2014"/>
                      <a:pt x="0" y="5206"/>
                    </a:cubicBezTo>
                    <a:cubicBezTo>
                      <a:pt x="0" y="8398"/>
                      <a:pt x="1917" y="10951"/>
                      <a:pt x="5112" y="10951"/>
                    </a:cubicBezTo>
                    <a:cubicBezTo>
                      <a:pt x="5751" y="10951"/>
                      <a:pt x="5751" y="10951"/>
                      <a:pt x="6390" y="10951"/>
                    </a:cubicBezTo>
                    <a:cubicBezTo>
                      <a:pt x="9585" y="10951"/>
                      <a:pt x="11502" y="8398"/>
                      <a:pt x="11502" y="5844"/>
                    </a:cubicBezTo>
                    <a:cubicBezTo>
                      <a:pt x="10863" y="2652"/>
                      <a:pt x="8307" y="98"/>
                      <a:pt x="5751" y="98"/>
                    </a:cubicBezTo>
                    <a:close/>
                  </a:path>
                </a:pathLst>
              </a:custGeom>
              <a:grpFill/>
              <a:ln w="6390" cap="flat">
                <a:noFill/>
                <a:prstDash val="solid"/>
                <a:miter/>
              </a:ln>
            </p:spPr>
            <p:txBody>
              <a:bodyPr rtlCol="0" anchor="ctr"/>
              <a:lstStyle/>
              <a:p>
                <a:endParaRPr lang="en-US" sz="3200"/>
              </a:p>
            </p:txBody>
          </p:sp>
          <p:sp>
            <p:nvSpPr>
              <p:cNvPr id="57" name="Graphic 4">
                <a:extLst>
                  <a:ext uri="{FF2B5EF4-FFF2-40B4-BE49-F238E27FC236}">
                    <a16:creationId xmlns:a16="http://schemas.microsoft.com/office/drawing/2014/main" id="{33C44E69-7F6D-7533-D008-CF6AC0E9CED6}"/>
                  </a:ext>
                </a:extLst>
              </p:cNvPr>
              <p:cNvSpPr/>
              <p:nvPr/>
            </p:nvSpPr>
            <p:spPr>
              <a:xfrm>
                <a:off x="5199491" y="4911998"/>
                <a:ext cx="58787" cy="58732"/>
              </a:xfrm>
              <a:custGeom>
                <a:avLst/>
                <a:gdLst>
                  <a:gd name="connsiteX0" fmla="*/ 0 w 58787"/>
                  <a:gd name="connsiteY0" fmla="*/ 0 h 58732"/>
                  <a:gd name="connsiteX1" fmla="*/ 58788 w 58787"/>
                  <a:gd name="connsiteY1" fmla="*/ 0 h 58732"/>
                  <a:gd name="connsiteX2" fmla="*/ 58788 w 58787"/>
                  <a:gd name="connsiteY2" fmla="*/ 58733 h 58732"/>
                  <a:gd name="connsiteX3" fmla="*/ 0 w 58787"/>
                  <a:gd name="connsiteY3" fmla="*/ 58733 h 58732"/>
                </a:gdLst>
                <a:ahLst/>
                <a:cxnLst>
                  <a:cxn ang="0">
                    <a:pos x="connsiteX0" y="connsiteY0"/>
                  </a:cxn>
                  <a:cxn ang="0">
                    <a:pos x="connsiteX1" y="connsiteY1"/>
                  </a:cxn>
                  <a:cxn ang="0">
                    <a:pos x="connsiteX2" y="connsiteY2"/>
                  </a:cxn>
                  <a:cxn ang="0">
                    <a:pos x="connsiteX3" y="connsiteY3"/>
                  </a:cxn>
                </a:cxnLst>
                <a:rect l="l" t="t" r="r" b="b"/>
                <a:pathLst>
                  <a:path w="58787" h="58732">
                    <a:moveTo>
                      <a:pt x="0" y="0"/>
                    </a:moveTo>
                    <a:lnTo>
                      <a:pt x="58788" y="0"/>
                    </a:lnTo>
                    <a:lnTo>
                      <a:pt x="58788" y="58733"/>
                    </a:lnTo>
                    <a:lnTo>
                      <a:pt x="0" y="58733"/>
                    </a:lnTo>
                    <a:close/>
                  </a:path>
                </a:pathLst>
              </a:custGeom>
              <a:grpFill/>
              <a:ln w="6390" cap="flat">
                <a:noFill/>
                <a:prstDash val="solid"/>
                <a:miter/>
              </a:ln>
            </p:spPr>
            <p:txBody>
              <a:bodyPr rtlCol="0" anchor="ctr"/>
              <a:lstStyle/>
              <a:p>
                <a:endParaRPr lang="en-US" sz="3200"/>
              </a:p>
            </p:txBody>
          </p:sp>
          <p:sp>
            <p:nvSpPr>
              <p:cNvPr id="58" name="Graphic 4">
                <a:extLst>
                  <a:ext uri="{FF2B5EF4-FFF2-40B4-BE49-F238E27FC236}">
                    <a16:creationId xmlns:a16="http://schemas.microsoft.com/office/drawing/2014/main" id="{68988239-E6B2-4C14-5A4C-F7F41C2BB847}"/>
                  </a:ext>
                </a:extLst>
              </p:cNvPr>
              <p:cNvSpPr/>
              <p:nvPr/>
            </p:nvSpPr>
            <p:spPr>
              <a:xfrm>
                <a:off x="5099169" y="4793256"/>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307356 w 362309"/>
                  <a:gd name="connsiteY7" fmla="*/ 233654 h 361971"/>
                  <a:gd name="connsiteX8" fmla="*/ 285630 w 362309"/>
                  <a:gd name="connsiteY8" fmla="*/ 255359 h 361971"/>
                  <a:gd name="connsiteX9" fmla="*/ 285630 w 362309"/>
                  <a:gd name="connsiteY9" fmla="*/ 255359 h 361971"/>
                  <a:gd name="connsiteX10" fmla="*/ 76679 w 362309"/>
                  <a:gd name="connsiteY10" fmla="*/ 255359 h 361971"/>
                  <a:gd name="connsiteX11" fmla="*/ 54953 w 362309"/>
                  <a:gd name="connsiteY11" fmla="*/ 233654 h 361971"/>
                  <a:gd name="connsiteX12" fmla="*/ 54953 w 362309"/>
                  <a:gd name="connsiteY12" fmla="*/ 233654 h 361971"/>
                  <a:gd name="connsiteX13" fmla="*/ 54953 w 362309"/>
                  <a:gd name="connsiteY13" fmla="*/ 210033 h 361971"/>
                  <a:gd name="connsiteX14" fmla="*/ 76679 w 362309"/>
                  <a:gd name="connsiteY14" fmla="*/ 187689 h 361971"/>
                  <a:gd name="connsiteX15" fmla="*/ 89459 w 362309"/>
                  <a:gd name="connsiteY15" fmla="*/ 187689 h 361971"/>
                  <a:gd name="connsiteX16" fmla="*/ 87542 w 362309"/>
                  <a:gd name="connsiteY16" fmla="*/ 183220 h 361971"/>
                  <a:gd name="connsiteX17" fmla="*/ 87542 w 362309"/>
                  <a:gd name="connsiteY17" fmla="*/ 111720 h 361971"/>
                  <a:gd name="connsiteX18" fmla="*/ 93932 w 362309"/>
                  <a:gd name="connsiteY18" fmla="*/ 105336 h 361971"/>
                  <a:gd name="connsiteX19" fmla="*/ 166138 w 362309"/>
                  <a:gd name="connsiteY19" fmla="*/ 105336 h 361971"/>
                  <a:gd name="connsiteX20" fmla="*/ 172528 w 362309"/>
                  <a:gd name="connsiteY20" fmla="*/ 111720 h 361971"/>
                  <a:gd name="connsiteX21" fmla="*/ 172528 w 362309"/>
                  <a:gd name="connsiteY21" fmla="*/ 183859 h 361971"/>
                  <a:gd name="connsiteX22" fmla="*/ 170611 w 362309"/>
                  <a:gd name="connsiteY22" fmla="*/ 188327 h 361971"/>
                  <a:gd name="connsiteX23" fmla="*/ 192976 w 362309"/>
                  <a:gd name="connsiteY23" fmla="*/ 188327 h 361971"/>
                  <a:gd name="connsiteX24" fmla="*/ 191059 w 362309"/>
                  <a:gd name="connsiteY24" fmla="*/ 183859 h 361971"/>
                  <a:gd name="connsiteX25" fmla="*/ 191059 w 362309"/>
                  <a:gd name="connsiteY25" fmla="*/ 112358 h 361971"/>
                  <a:gd name="connsiteX26" fmla="*/ 197449 w 362309"/>
                  <a:gd name="connsiteY26" fmla="*/ 105974 h 361971"/>
                  <a:gd name="connsiteX27" fmla="*/ 268377 w 362309"/>
                  <a:gd name="connsiteY27" fmla="*/ 105974 h 361971"/>
                  <a:gd name="connsiteX28" fmla="*/ 274767 w 362309"/>
                  <a:gd name="connsiteY28" fmla="*/ 112358 h 361971"/>
                  <a:gd name="connsiteX29" fmla="*/ 274767 w 362309"/>
                  <a:gd name="connsiteY29" fmla="*/ 183859 h 361971"/>
                  <a:gd name="connsiteX30" fmla="*/ 272850 w 362309"/>
                  <a:gd name="connsiteY30" fmla="*/ 188327 h 361971"/>
                  <a:gd name="connsiteX31" fmla="*/ 285630 w 362309"/>
                  <a:gd name="connsiteY31" fmla="*/ 188327 h 361971"/>
                  <a:gd name="connsiteX32" fmla="*/ 307356 w 362309"/>
                  <a:gd name="connsiteY32" fmla="*/ 210671 h 361971"/>
                  <a:gd name="connsiteX33" fmla="*/ 307356 w 362309"/>
                  <a:gd name="connsiteY33" fmla="*/ 23365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2309" h="361971">
                    <a:moveTo>
                      <a:pt x="181474" y="0"/>
                    </a:moveTo>
                    <a:cubicBezTo>
                      <a:pt x="81152" y="0"/>
                      <a:pt x="0" y="81077"/>
                      <a:pt x="0" y="180667"/>
                    </a:cubicBezTo>
                    <a:cubicBezTo>
                      <a:pt x="0" y="280257"/>
                      <a:pt x="81152" y="361972"/>
                      <a:pt x="180835" y="361972"/>
                    </a:cubicBezTo>
                    <a:cubicBezTo>
                      <a:pt x="280518" y="361972"/>
                      <a:pt x="362310" y="280895"/>
                      <a:pt x="362310" y="181305"/>
                    </a:cubicBezTo>
                    <a:cubicBezTo>
                      <a:pt x="362310" y="181305"/>
                      <a:pt x="362310" y="181305"/>
                      <a:pt x="362310" y="181305"/>
                    </a:cubicBezTo>
                    <a:cubicBezTo>
                      <a:pt x="362310" y="80438"/>
                      <a:pt x="281157" y="0"/>
                      <a:pt x="181474" y="0"/>
                    </a:cubicBezTo>
                    <a:cubicBezTo>
                      <a:pt x="181474" y="0"/>
                      <a:pt x="181474" y="0"/>
                      <a:pt x="181474" y="0"/>
                    </a:cubicBezTo>
                    <a:close/>
                    <a:moveTo>
                      <a:pt x="307356" y="233654"/>
                    </a:moveTo>
                    <a:cubicBezTo>
                      <a:pt x="307356" y="245783"/>
                      <a:pt x="297771" y="255359"/>
                      <a:pt x="285630" y="255359"/>
                    </a:cubicBezTo>
                    <a:lnTo>
                      <a:pt x="285630" y="255359"/>
                    </a:lnTo>
                    <a:lnTo>
                      <a:pt x="76679" y="255359"/>
                    </a:lnTo>
                    <a:cubicBezTo>
                      <a:pt x="64538" y="255359"/>
                      <a:pt x="54953" y="245783"/>
                      <a:pt x="54953" y="233654"/>
                    </a:cubicBezTo>
                    <a:lnTo>
                      <a:pt x="54953" y="233654"/>
                    </a:lnTo>
                    <a:lnTo>
                      <a:pt x="54953" y="210033"/>
                    </a:lnTo>
                    <a:cubicBezTo>
                      <a:pt x="54953" y="197903"/>
                      <a:pt x="64538" y="188327"/>
                      <a:pt x="76679" y="187689"/>
                    </a:cubicBezTo>
                    <a:lnTo>
                      <a:pt x="89459" y="187689"/>
                    </a:lnTo>
                    <a:cubicBezTo>
                      <a:pt x="88181" y="186412"/>
                      <a:pt x="87542" y="185135"/>
                      <a:pt x="87542" y="183220"/>
                    </a:cubicBezTo>
                    <a:lnTo>
                      <a:pt x="87542" y="111720"/>
                    </a:lnTo>
                    <a:cubicBezTo>
                      <a:pt x="87542" y="107889"/>
                      <a:pt x="90098" y="105336"/>
                      <a:pt x="93932" y="105336"/>
                    </a:cubicBezTo>
                    <a:lnTo>
                      <a:pt x="166138" y="105336"/>
                    </a:lnTo>
                    <a:cubicBezTo>
                      <a:pt x="169972" y="105336"/>
                      <a:pt x="172528" y="107889"/>
                      <a:pt x="172528" y="111720"/>
                    </a:cubicBezTo>
                    <a:lnTo>
                      <a:pt x="172528" y="183859"/>
                    </a:lnTo>
                    <a:cubicBezTo>
                      <a:pt x="172528" y="185774"/>
                      <a:pt x="171889" y="187051"/>
                      <a:pt x="170611" y="188327"/>
                    </a:cubicBezTo>
                    <a:lnTo>
                      <a:pt x="192976" y="188327"/>
                    </a:lnTo>
                    <a:cubicBezTo>
                      <a:pt x="191698" y="187051"/>
                      <a:pt x="191059" y="185774"/>
                      <a:pt x="191059" y="183859"/>
                    </a:cubicBezTo>
                    <a:lnTo>
                      <a:pt x="191059" y="112358"/>
                    </a:lnTo>
                    <a:cubicBezTo>
                      <a:pt x="191059" y="108528"/>
                      <a:pt x="193615" y="105974"/>
                      <a:pt x="197449" y="105974"/>
                    </a:cubicBezTo>
                    <a:lnTo>
                      <a:pt x="268377" y="105974"/>
                    </a:lnTo>
                    <a:cubicBezTo>
                      <a:pt x="272211" y="105974"/>
                      <a:pt x="274767" y="108528"/>
                      <a:pt x="274767" y="112358"/>
                    </a:cubicBezTo>
                    <a:lnTo>
                      <a:pt x="274767" y="183859"/>
                    </a:lnTo>
                    <a:cubicBezTo>
                      <a:pt x="274767" y="185774"/>
                      <a:pt x="274128" y="187051"/>
                      <a:pt x="272850" y="188327"/>
                    </a:cubicBezTo>
                    <a:lnTo>
                      <a:pt x="285630" y="188327"/>
                    </a:lnTo>
                    <a:cubicBezTo>
                      <a:pt x="297771" y="188327"/>
                      <a:pt x="307356" y="197903"/>
                      <a:pt x="307356" y="210671"/>
                    </a:cubicBezTo>
                    <a:lnTo>
                      <a:pt x="307356" y="233654"/>
                    </a:lnTo>
                    <a:close/>
                  </a:path>
                </a:pathLst>
              </a:custGeom>
              <a:grpFill/>
              <a:ln w="6390" cap="flat">
                <a:noFill/>
                <a:prstDash val="solid"/>
                <a:miter/>
              </a:ln>
            </p:spPr>
            <p:txBody>
              <a:bodyPr rtlCol="0" anchor="ctr"/>
              <a:lstStyle/>
              <a:p>
                <a:endParaRPr lang="en-US" sz="3200"/>
              </a:p>
            </p:txBody>
          </p:sp>
          <p:sp>
            <p:nvSpPr>
              <p:cNvPr id="59" name="Graphic 4">
                <a:extLst>
                  <a:ext uri="{FF2B5EF4-FFF2-40B4-BE49-F238E27FC236}">
                    <a16:creationId xmlns:a16="http://schemas.microsoft.com/office/drawing/2014/main" id="{6F3DD692-8D2B-A5FF-E32B-4D0623353740}"/>
                  </a:ext>
                </a:extLst>
              </p:cNvPr>
              <p:cNvSpPr/>
              <p:nvPr/>
            </p:nvSpPr>
            <p:spPr>
              <a:xfrm>
                <a:off x="5166902" y="4994352"/>
                <a:ext cx="226273" cy="42134"/>
              </a:xfrm>
              <a:custGeom>
                <a:avLst/>
                <a:gdLst>
                  <a:gd name="connsiteX0" fmla="*/ 217897 w 226273"/>
                  <a:gd name="connsiteY0" fmla="*/ 0 h 42134"/>
                  <a:gd name="connsiteX1" fmla="*/ 8946 w 226273"/>
                  <a:gd name="connsiteY1" fmla="*/ 0 h 42134"/>
                  <a:gd name="connsiteX2" fmla="*/ 0 w 226273"/>
                  <a:gd name="connsiteY2" fmla="*/ 9576 h 42134"/>
                  <a:gd name="connsiteX3" fmla="*/ 0 w 226273"/>
                  <a:gd name="connsiteY3" fmla="*/ 33197 h 42134"/>
                  <a:gd name="connsiteX4" fmla="*/ 8946 w 226273"/>
                  <a:gd name="connsiteY4" fmla="*/ 42134 h 42134"/>
                  <a:gd name="connsiteX5" fmla="*/ 217258 w 226273"/>
                  <a:gd name="connsiteY5" fmla="*/ 42134 h 42134"/>
                  <a:gd name="connsiteX6" fmla="*/ 226204 w 226273"/>
                  <a:gd name="connsiteY6" fmla="*/ 33197 h 42134"/>
                  <a:gd name="connsiteX7" fmla="*/ 226204 w 226273"/>
                  <a:gd name="connsiteY7" fmla="*/ 33197 h 42134"/>
                  <a:gd name="connsiteX8" fmla="*/ 226204 w 226273"/>
                  <a:gd name="connsiteY8" fmla="*/ 9576 h 42134"/>
                  <a:gd name="connsiteX9" fmla="*/ 217897 w 226273"/>
                  <a:gd name="connsiteY9" fmla="*/ 0 h 42134"/>
                  <a:gd name="connsiteX10" fmla="*/ 217897 w 226273"/>
                  <a:gd name="connsiteY10" fmla="*/ 0 h 42134"/>
                  <a:gd name="connsiteX11" fmla="*/ 28116 w 226273"/>
                  <a:gd name="connsiteY11" fmla="*/ 38942 h 42134"/>
                  <a:gd name="connsiteX12" fmla="*/ 9585 w 226273"/>
                  <a:gd name="connsiteY12" fmla="*/ 20429 h 42134"/>
                  <a:gd name="connsiteX13" fmla="*/ 28116 w 226273"/>
                  <a:gd name="connsiteY13" fmla="*/ 1915 h 42134"/>
                  <a:gd name="connsiteX14" fmla="*/ 46647 w 226273"/>
                  <a:gd name="connsiteY14" fmla="*/ 20429 h 42134"/>
                  <a:gd name="connsiteX15" fmla="*/ 46647 w 226273"/>
                  <a:gd name="connsiteY15" fmla="*/ 20429 h 42134"/>
                  <a:gd name="connsiteX16" fmla="*/ 28116 w 226273"/>
                  <a:gd name="connsiteY16" fmla="*/ 38942 h 42134"/>
                  <a:gd name="connsiteX17" fmla="*/ 70929 w 226273"/>
                  <a:gd name="connsiteY17" fmla="*/ 38942 h 42134"/>
                  <a:gd name="connsiteX18" fmla="*/ 52398 w 226273"/>
                  <a:gd name="connsiteY18" fmla="*/ 20429 h 42134"/>
                  <a:gd name="connsiteX19" fmla="*/ 70929 w 226273"/>
                  <a:gd name="connsiteY19" fmla="*/ 1915 h 42134"/>
                  <a:gd name="connsiteX20" fmla="*/ 89459 w 226273"/>
                  <a:gd name="connsiteY20" fmla="*/ 20429 h 42134"/>
                  <a:gd name="connsiteX21" fmla="*/ 89459 w 226273"/>
                  <a:gd name="connsiteY21" fmla="*/ 20429 h 42134"/>
                  <a:gd name="connsiteX22" fmla="*/ 70929 w 226273"/>
                  <a:gd name="connsiteY22" fmla="*/ 38942 h 42134"/>
                  <a:gd name="connsiteX23" fmla="*/ 70929 w 226273"/>
                  <a:gd name="connsiteY23" fmla="*/ 38942 h 42134"/>
                  <a:gd name="connsiteX24" fmla="*/ 70929 w 226273"/>
                  <a:gd name="connsiteY24" fmla="*/ 38942 h 42134"/>
                  <a:gd name="connsiteX25" fmla="*/ 113741 w 226273"/>
                  <a:gd name="connsiteY25" fmla="*/ 38942 h 42134"/>
                  <a:gd name="connsiteX26" fmla="*/ 95210 w 226273"/>
                  <a:gd name="connsiteY26" fmla="*/ 20429 h 42134"/>
                  <a:gd name="connsiteX27" fmla="*/ 113741 w 226273"/>
                  <a:gd name="connsiteY27" fmla="*/ 1915 h 42134"/>
                  <a:gd name="connsiteX28" fmla="*/ 132272 w 226273"/>
                  <a:gd name="connsiteY28" fmla="*/ 20429 h 42134"/>
                  <a:gd name="connsiteX29" fmla="*/ 132272 w 226273"/>
                  <a:gd name="connsiteY29" fmla="*/ 20429 h 42134"/>
                  <a:gd name="connsiteX30" fmla="*/ 113741 w 226273"/>
                  <a:gd name="connsiteY30" fmla="*/ 38942 h 42134"/>
                  <a:gd name="connsiteX31" fmla="*/ 113741 w 226273"/>
                  <a:gd name="connsiteY31" fmla="*/ 38942 h 42134"/>
                  <a:gd name="connsiteX32" fmla="*/ 113741 w 226273"/>
                  <a:gd name="connsiteY32" fmla="*/ 38942 h 42134"/>
                  <a:gd name="connsiteX33" fmla="*/ 156553 w 226273"/>
                  <a:gd name="connsiteY33" fmla="*/ 38942 h 42134"/>
                  <a:gd name="connsiteX34" fmla="*/ 138023 w 226273"/>
                  <a:gd name="connsiteY34" fmla="*/ 21067 h 42134"/>
                  <a:gd name="connsiteX35" fmla="*/ 155915 w 226273"/>
                  <a:gd name="connsiteY35" fmla="*/ 2553 h 42134"/>
                  <a:gd name="connsiteX36" fmla="*/ 174446 w 226273"/>
                  <a:gd name="connsiteY36" fmla="*/ 20429 h 42134"/>
                  <a:gd name="connsiteX37" fmla="*/ 174446 w 226273"/>
                  <a:gd name="connsiteY37" fmla="*/ 20429 h 42134"/>
                  <a:gd name="connsiteX38" fmla="*/ 156553 w 226273"/>
                  <a:gd name="connsiteY38" fmla="*/ 38942 h 42134"/>
                  <a:gd name="connsiteX39" fmla="*/ 156553 w 226273"/>
                  <a:gd name="connsiteY39" fmla="*/ 38942 h 42134"/>
                  <a:gd name="connsiteX40" fmla="*/ 199366 w 226273"/>
                  <a:gd name="connsiteY40" fmla="*/ 38942 h 42134"/>
                  <a:gd name="connsiteX41" fmla="*/ 180836 w 226273"/>
                  <a:gd name="connsiteY41" fmla="*/ 21067 h 42134"/>
                  <a:gd name="connsiteX42" fmla="*/ 198727 w 226273"/>
                  <a:gd name="connsiteY42" fmla="*/ 2553 h 42134"/>
                  <a:gd name="connsiteX43" fmla="*/ 217258 w 226273"/>
                  <a:gd name="connsiteY43" fmla="*/ 20429 h 42134"/>
                  <a:gd name="connsiteX44" fmla="*/ 217258 w 226273"/>
                  <a:gd name="connsiteY44" fmla="*/ 21067 h 42134"/>
                  <a:gd name="connsiteX45" fmla="*/ 199366 w 226273"/>
                  <a:gd name="connsiteY45" fmla="*/ 38942 h 42134"/>
                  <a:gd name="connsiteX46" fmla="*/ 199366 w 226273"/>
                  <a:gd name="connsiteY46" fmla="*/ 38942 h 4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6273" h="42134">
                    <a:moveTo>
                      <a:pt x="217897" y="0"/>
                    </a:moveTo>
                    <a:lnTo>
                      <a:pt x="8946" y="0"/>
                    </a:lnTo>
                    <a:cubicBezTo>
                      <a:pt x="3834" y="0"/>
                      <a:pt x="0" y="4469"/>
                      <a:pt x="0" y="9576"/>
                    </a:cubicBezTo>
                    <a:lnTo>
                      <a:pt x="0" y="33197"/>
                    </a:lnTo>
                    <a:cubicBezTo>
                      <a:pt x="0" y="38304"/>
                      <a:pt x="3834" y="42134"/>
                      <a:pt x="8946" y="42134"/>
                    </a:cubicBezTo>
                    <a:lnTo>
                      <a:pt x="217258" y="42134"/>
                    </a:lnTo>
                    <a:cubicBezTo>
                      <a:pt x="222370" y="42134"/>
                      <a:pt x="226204" y="38304"/>
                      <a:pt x="226204" y="33197"/>
                    </a:cubicBezTo>
                    <a:lnTo>
                      <a:pt x="226204" y="33197"/>
                    </a:lnTo>
                    <a:lnTo>
                      <a:pt x="226204" y="9576"/>
                    </a:lnTo>
                    <a:cubicBezTo>
                      <a:pt x="226843" y="3830"/>
                      <a:pt x="223009" y="0"/>
                      <a:pt x="217897" y="0"/>
                    </a:cubicBezTo>
                    <a:cubicBezTo>
                      <a:pt x="217897" y="0"/>
                      <a:pt x="217897" y="0"/>
                      <a:pt x="217897" y="0"/>
                    </a:cubicBezTo>
                    <a:close/>
                    <a:moveTo>
                      <a:pt x="28116" y="38942"/>
                    </a:moveTo>
                    <a:cubicBezTo>
                      <a:pt x="17892" y="38942"/>
                      <a:pt x="9585" y="30643"/>
                      <a:pt x="9585" y="20429"/>
                    </a:cubicBezTo>
                    <a:cubicBezTo>
                      <a:pt x="9585" y="10214"/>
                      <a:pt x="17892" y="1915"/>
                      <a:pt x="28116" y="1915"/>
                    </a:cubicBezTo>
                    <a:cubicBezTo>
                      <a:pt x="38340" y="1915"/>
                      <a:pt x="46647" y="10214"/>
                      <a:pt x="46647" y="20429"/>
                    </a:cubicBezTo>
                    <a:cubicBezTo>
                      <a:pt x="46647" y="20429"/>
                      <a:pt x="46647" y="20429"/>
                      <a:pt x="46647" y="20429"/>
                    </a:cubicBezTo>
                    <a:cubicBezTo>
                      <a:pt x="46647" y="30643"/>
                      <a:pt x="38340" y="38942"/>
                      <a:pt x="28116" y="38942"/>
                    </a:cubicBezTo>
                    <a:close/>
                    <a:moveTo>
                      <a:pt x="70929" y="38942"/>
                    </a:moveTo>
                    <a:cubicBezTo>
                      <a:pt x="60704" y="38942"/>
                      <a:pt x="52398" y="30643"/>
                      <a:pt x="52398" y="20429"/>
                    </a:cubicBezTo>
                    <a:cubicBezTo>
                      <a:pt x="52398" y="10214"/>
                      <a:pt x="60704" y="1915"/>
                      <a:pt x="70929" y="1915"/>
                    </a:cubicBezTo>
                    <a:cubicBezTo>
                      <a:pt x="81152" y="1915"/>
                      <a:pt x="89459" y="10214"/>
                      <a:pt x="89459" y="20429"/>
                    </a:cubicBezTo>
                    <a:cubicBezTo>
                      <a:pt x="89459" y="20429"/>
                      <a:pt x="89459" y="20429"/>
                      <a:pt x="89459" y="20429"/>
                    </a:cubicBezTo>
                    <a:cubicBezTo>
                      <a:pt x="88820" y="30643"/>
                      <a:pt x="81152" y="38942"/>
                      <a:pt x="70929" y="38942"/>
                    </a:cubicBezTo>
                    <a:lnTo>
                      <a:pt x="70929" y="38942"/>
                    </a:lnTo>
                    <a:lnTo>
                      <a:pt x="70929" y="38942"/>
                    </a:lnTo>
                    <a:close/>
                    <a:moveTo>
                      <a:pt x="113741" y="38942"/>
                    </a:moveTo>
                    <a:cubicBezTo>
                      <a:pt x="103517" y="38942"/>
                      <a:pt x="95210" y="30643"/>
                      <a:pt x="95210" y="20429"/>
                    </a:cubicBezTo>
                    <a:cubicBezTo>
                      <a:pt x="95210" y="10214"/>
                      <a:pt x="103517" y="1915"/>
                      <a:pt x="113741" y="1915"/>
                    </a:cubicBezTo>
                    <a:cubicBezTo>
                      <a:pt x="123965" y="1915"/>
                      <a:pt x="132272" y="10214"/>
                      <a:pt x="132272" y="20429"/>
                    </a:cubicBezTo>
                    <a:cubicBezTo>
                      <a:pt x="132272" y="20429"/>
                      <a:pt x="132272" y="20429"/>
                      <a:pt x="132272" y="20429"/>
                    </a:cubicBezTo>
                    <a:cubicBezTo>
                      <a:pt x="131633" y="30643"/>
                      <a:pt x="123326" y="38942"/>
                      <a:pt x="113741" y="38942"/>
                    </a:cubicBezTo>
                    <a:lnTo>
                      <a:pt x="113741" y="38942"/>
                    </a:lnTo>
                    <a:lnTo>
                      <a:pt x="113741" y="38942"/>
                    </a:lnTo>
                    <a:close/>
                    <a:moveTo>
                      <a:pt x="156553" y="38942"/>
                    </a:moveTo>
                    <a:cubicBezTo>
                      <a:pt x="146330" y="38942"/>
                      <a:pt x="138023" y="30643"/>
                      <a:pt x="138023" y="21067"/>
                    </a:cubicBezTo>
                    <a:cubicBezTo>
                      <a:pt x="138023" y="10853"/>
                      <a:pt x="146330" y="2553"/>
                      <a:pt x="155915" y="2553"/>
                    </a:cubicBezTo>
                    <a:cubicBezTo>
                      <a:pt x="166138" y="2553"/>
                      <a:pt x="174446" y="10853"/>
                      <a:pt x="174446" y="20429"/>
                    </a:cubicBezTo>
                    <a:cubicBezTo>
                      <a:pt x="174446" y="20429"/>
                      <a:pt x="174446" y="20429"/>
                      <a:pt x="174446" y="20429"/>
                    </a:cubicBezTo>
                    <a:cubicBezTo>
                      <a:pt x="174446" y="30643"/>
                      <a:pt x="166138" y="38942"/>
                      <a:pt x="156553" y="38942"/>
                    </a:cubicBezTo>
                    <a:lnTo>
                      <a:pt x="156553" y="38942"/>
                    </a:lnTo>
                    <a:close/>
                    <a:moveTo>
                      <a:pt x="199366" y="38942"/>
                    </a:moveTo>
                    <a:cubicBezTo>
                      <a:pt x="189142" y="38942"/>
                      <a:pt x="180836" y="30643"/>
                      <a:pt x="180836" y="21067"/>
                    </a:cubicBezTo>
                    <a:cubicBezTo>
                      <a:pt x="180836" y="10853"/>
                      <a:pt x="189142" y="2553"/>
                      <a:pt x="198727" y="2553"/>
                    </a:cubicBezTo>
                    <a:cubicBezTo>
                      <a:pt x="208951" y="2553"/>
                      <a:pt x="217258" y="10853"/>
                      <a:pt x="217258" y="20429"/>
                    </a:cubicBezTo>
                    <a:cubicBezTo>
                      <a:pt x="217258" y="20429"/>
                      <a:pt x="217258" y="20429"/>
                      <a:pt x="217258" y="21067"/>
                    </a:cubicBezTo>
                    <a:cubicBezTo>
                      <a:pt x="217258" y="31281"/>
                      <a:pt x="208951" y="38942"/>
                      <a:pt x="199366" y="38942"/>
                    </a:cubicBezTo>
                    <a:lnTo>
                      <a:pt x="199366" y="38942"/>
                    </a:lnTo>
                    <a:close/>
                  </a:path>
                </a:pathLst>
              </a:custGeom>
              <a:grpFill/>
              <a:ln w="6390" cap="flat">
                <a:noFill/>
                <a:prstDash val="solid"/>
                <a:miter/>
              </a:ln>
            </p:spPr>
            <p:txBody>
              <a:bodyPr rtlCol="0" anchor="ctr"/>
              <a:lstStyle/>
              <a:p>
                <a:endParaRPr lang="en-US" sz="3200"/>
              </a:p>
            </p:txBody>
          </p:sp>
          <p:sp>
            <p:nvSpPr>
              <p:cNvPr id="60" name="Graphic 4">
                <a:extLst>
                  <a:ext uri="{FF2B5EF4-FFF2-40B4-BE49-F238E27FC236}">
                    <a16:creationId xmlns:a16="http://schemas.microsoft.com/office/drawing/2014/main" id="{DB559A91-514D-BBAF-801F-5BCB353C8E35}"/>
                  </a:ext>
                </a:extLst>
              </p:cNvPr>
              <p:cNvSpPr/>
              <p:nvPr/>
            </p:nvSpPr>
            <p:spPr>
              <a:xfrm>
                <a:off x="5302369" y="4911998"/>
                <a:ext cx="58787" cy="58732"/>
              </a:xfrm>
              <a:custGeom>
                <a:avLst/>
                <a:gdLst>
                  <a:gd name="connsiteX0" fmla="*/ 0 w 58787"/>
                  <a:gd name="connsiteY0" fmla="*/ 0 h 58732"/>
                  <a:gd name="connsiteX1" fmla="*/ 58787 w 58787"/>
                  <a:gd name="connsiteY1" fmla="*/ 0 h 58732"/>
                  <a:gd name="connsiteX2" fmla="*/ 58787 w 58787"/>
                  <a:gd name="connsiteY2" fmla="*/ 58733 h 58732"/>
                  <a:gd name="connsiteX3" fmla="*/ 0 w 58787"/>
                  <a:gd name="connsiteY3" fmla="*/ 58733 h 58732"/>
                </a:gdLst>
                <a:ahLst/>
                <a:cxnLst>
                  <a:cxn ang="0">
                    <a:pos x="connsiteX0" y="connsiteY0"/>
                  </a:cxn>
                  <a:cxn ang="0">
                    <a:pos x="connsiteX1" y="connsiteY1"/>
                  </a:cxn>
                  <a:cxn ang="0">
                    <a:pos x="connsiteX2" y="connsiteY2"/>
                  </a:cxn>
                  <a:cxn ang="0">
                    <a:pos x="connsiteX3" y="connsiteY3"/>
                  </a:cxn>
                </a:cxnLst>
                <a:rect l="l" t="t" r="r" b="b"/>
                <a:pathLst>
                  <a:path w="58787" h="58732">
                    <a:moveTo>
                      <a:pt x="0" y="0"/>
                    </a:moveTo>
                    <a:lnTo>
                      <a:pt x="58787" y="0"/>
                    </a:lnTo>
                    <a:lnTo>
                      <a:pt x="58787" y="58733"/>
                    </a:lnTo>
                    <a:lnTo>
                      <a:pt x="0" y="58733"/>
                    </a:lnTo>
                    <a:close/>
                  </a:path>
                </a:pathLst>
              </a:custGeom>
              <a:grpFill/>
              <a:ln w="6390" cap="flat">
                <a:noFill/>
                <a:prstDash val="solid"/>
                <a:miter/>
              </a:ln>
            </p:spPr>
            <p:txBody>
              <a:bodyPr rtlCol="0" anchor="ctr"/>
              <a:lstStyle/>
              <a:p>
                <a:endParaRPr lang="en-US" sz="3200"/>
              </a:p>
            </p:txBody>
          </p:sp>
        </p:grpSp>
      </p:grpSp>
      <p:grpSp>
        <p:nvGrpSpPr>
          <p:cNvPr id="1073" name="Group 1072">
            <a:extLst>
              <a:ext uri="{FF2B5EF4-FFF2-40B4-BE49-F238E27FC236}">
                <a16:creationId xmlns:a16="http://schemas.microsoft.com/office/drawing/2014/main" id="{3918C04F-9821-C23C-F8DE-6ADD68D493BA}"/>
              </a:ext>
            </a:extLst>
          </p:cNvPr>
          <p:cNvGrpSpPr/>
          <p:nvPr/>
        </p:nvGrpSpPr>
        <p:grpSpPr>
          <a:xfrm>
            <a:off x="6102126" y="3340264"/>
            <a:ext cx="5045041" cy="701478"/>
            <a:chOff x="6102126" y="3255201"/>
            <a:chExt cx="5045041" cy="701478"/>
          </a:xfrm>
        </p:grpSpPr>
        <p:sp>
          <p:nvSpPr>
            <p:cNvPr id="20" name="Rectangle 19">
              <a:extLst>
                <a:ext uri="{FF2B5EF4-FFF2-40B4-BE49-F238E27FC236}">
                  <a16:creationId xmlns:a16="http://schemas.microsoft.com/office/drawing/2014/main" id="{36070E07-51C4-0289-E5D5-FA662BD114B7}"/>
                </a:ext>
              </a:extLst>
            </p:cNvPr>
            <p:cNvSpPr/>
            <p:nvPr/>
          </p:nvSpPr>
          <p:spPr bwMode="gray">
            <a:xfrm>
              <a:off x="6808702" y="3255201"/>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Risk Management</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Companies must have strict protocols in place to manage risks to their constituents and their bottom line</a:t>
              </a:r>
            </a:p>
          </p:txBody>
        </p:sp>
        <p:grpSp>
          <p:nvGrpSpPr>
            <p:cNvPr id="25" name="Graphic 4">
              <a:extLst>
                <a:ext uri="{FF2B5EF4-FFF2-40B4-BE49-F238E27FC236}">
                  <a16:creationId xmlns:a16="http://schemas.microsoft.com/office/drawing/2014/main" id="{A0B17CA4-7A69-8020-4484-EA193D578807}"/>
                </a:ext>
              </a:extLst>
            </p:cNvPr>
            <p:cNvGrpSpPr>
              <a:grpSpLocks noChangeAspect="1"/>
            </p:cNvGrpSpPr>
            <p:nvPr/>
          </p:nvGrpSpPr>
          <p:grpSpPr>
            <a:xfrm>
              <a:off x="6102126" y="3255201"/>
              <a:ext cx="489852" cy="489394"/>
              <a:chOff x="4045469" y="1402723"/>
              <a:chExt cx="362309" cy="361971"/>
            </a:xfrm>
            <a:solidFill>
              <a:schemeClr val="accent4">
                <a:lumMod val="40000"/>
                <a:lumOff val="60000"/>
              </a:schemeClr>
            </a:solidFill>
          </p:grpSpPr>
          <p:sp>
            <p:nvSpPr>
              <p:cNvPr id="39" name="Graphic 4">
                <a:extLst>
                  <a:ext uri="{FF2B5EF4-FFF2-40B4-BE49-F238E27FC236}">
                    <a16:creationId xmlns:a16="http://schemas.microsoft.com/office/drawing/2014/main" id="{B11B800D-F7D4-92A6-57D7-0019DC74072B}"/>
                  </a:ext>
                </a:extLst>
              </p:cNvPr>
              <p:cNvSpPr/>
              <p:nvPr/>
            </p:nvSpPr>
            <p:spPr>
              <a:xfrm>
                <a:off x="4243557" y="1599988"/>
                <a:ext cx="33227" cy="33196"/>
              </a:xfrm>
              <a:custGeom>
                <a:avLst/>
                <a:gdLst>
                  <a:gd name="connsiteX0" fmla="*/ 0 w 33227"/>
                  <a:gd name="connsiteY0" fmla="*/ 9576 h 33196"/>
                  <a:gd name="connsiteX1" fmla="*/ 14058 w 33227"/>
                  <a:gd name="connsiteY1" fmla="*/ 33197 h 33196"/>
                  <a:gd name="connsiteX2" fmla="*/ 33228 w 33227"/>
                  <a:gd name="connsiteY2" fmla="*/ 0 h 33196"/>
                  <a:gd name="connsiteX3" fmla="*/ 5751 w 33227"/>
                  <a:gd name="connsiteY3" fmla="*/ 0 h 33196"/>
                  <a:gd name="connsiteX4" fmla="*/ 0 w 33227"/>
                  <a:gd name="connsiteY4" fmla="*/ 9576 h 3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7" h="33196">
                    <a:moveTo>
                      <a:pt x="0" y="9576"/>
                    </a:moveTo>
                    <a:lnTo>
                      <a:pt x="14058" y="33197"/>
                    </a:lnTo>
                    <a:cubicBezTo>
                      <a:pt x="24921" y="24897"/>
                      <a:pt x="31311" y="13406"/>
                      <a:pt x="33228" y="0"/>
                    </a:cubicBezTo>
                    <a:lnTo>
                      <a:pt x="5751" y="0"/>
                    </a:lnTo>
                    <a:cubicBezTo>
                      <a:pt x="4473" y="3830"/>
                      <a:pt x="2556" y="7022"/>
                      <a:pt x="0" y="9576"/>
                    </a:cubicBezTo>
                    <a:close/>
                  </a:path>
                </a:pathLst>
              </a:custGeom>
              <a:grpFill/>
              <a:ln w="6390" cap="flat">
                <a:noFill/>
                <a:prstDash val="solid"/>
                <a:miter/>
              </a:ln>
            </p:spPr>
            <p:txBody>
              <a:bodyPr rtlCol="0" anchor="ctr"/>
              <a:lstStyle/>
              <a:p>
                <a:endParaRPr lang="en-US" sz="3200"/>
              </a:p>
            </p:txBody>
          </p:sp>
          <p:sp>
            <p:nvSpPr>
              <p:cNvPr id="40" name="Graphic 4">
                <a:extLst>
                  <a:ext uri="{FF2B5EF4-FFF2-40B4-BE49-F238E27FC236}">
                    <a16:creationId xmlns:a16="http://schemas.microsoft.com/office/drawing/2014/main" id="{5215682B-7FCE-40ED-9173-D326E2F7205F}"/>
                  </a:ext>
                </a:extLst>
              </p:cNvPr>
              <p:cNvSpPr/>
              <p:nvPr/>
            </p:nvSpPr>
            <p:spPr>
              <a:xfrm>
                <a:off x="4207773" y="1544447"/>
                <a:ext cx="38339" cy="27451"/>
              </a:xfrm>
              <a:custGeom>
                <a:avLst/>
                <a:gdLst>
                  <a:gd name="connsiteX0" fmla="*/ 38340 w 38339"/>
                  <a:gd name="connsiteY0" fmla="*/ 3830 h 27451"/>
                  <a:gd name="connsiteX1" fmla="*/ 0 w 38339"/>
                  <a:gd name="connsiteY1" fmla="*/ 3830 h 27451"/>
                  <a:gd name="connsiteX2" fmla="*/ 13419 w 38339"/>
                  <a:gd name="connsiteY2" fmla="*/ 27451 h 27451"/>
                  <a:gd name="connsiteX3" fmla="*/ 24282 w 38339"/>
                  <a:gd name="connsiteY3" fmla="*/ 27451 h 27451"/>
                  <a:gd name="connsiteX4" fmla="*/ 38340 w 38339"/>
                  <a:gd name="connsiteY4" fmla="*/ 3830 h 2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 h="27451">
                    <a:moveTo>
                      <a:pt x="38340" y="3830"/>
                    </a:moveTo>
                    <a:cubicBezTo>
                      <a:pt x="26199" y="-1277"/>
                      <a:pt x="12141" y="-1277"/>
                      <a:pt x="0" y="3830"/>
                    </a:cubicBezTo>
                    <a:lnTo>
                      <a:pt x="13419" y="27451"/>
                    </a:lnTo>
                    <a:cubicBezTo>
                      <a:pt x="17253" y="26813"/>
                      <a:pt x="21087" y="26813"/>
                      <a:pt x="24282" y="27451"/>
                    </a:cubicBezTo>
                    <a:lnTo>
                      <a:pt x="38340" y="3830"/>
                    </a:lnTo>
                    <a:close/>
                  </a:path>
                </a:pathLst>
              </a:custGeom>
              <a:grpFill/>
              <a:ln w="6390" cap="flat">
                <a:noFill/>
                <a:prstDash val="solid"/>
                <a:miter/>
              </a:ln>
            </p:spPr>
            <p:txBody>
              <a:bodyPr rtlCol="0" anchor="ctr"/>
              <a:lstStyle/>
              <a:p>
                <a:endParaRPr lang="en-US" sz="3200"/>
              </a:p>
            </p:txBody>
          </p:sp>
          <p:sp>
            <p:nvSpPr>
              <p:cNvPr id="41" name="Graphic 4">
                <a:extLst>
                  <a:ext uri="{FF2B5EF4-FFF2-40B4-BE49-F238E27FC236}">
                    <a16:creationId xmlns:a16="http://schemas.microsoft.com/office/drawing/2014/main" id="{4A89B0B0-7FF7-3094-8AC7-303D535F1529}"/>
                  </a:ext>
                </a:extLst>
              </p:cNvPr>
              <p:cNvSpPr/>
              <p:nvPr/>
            </p:nvSpPr>
            <p:spPr>
              <a:xfrm>
                <a:off x="4126142" y="1483161"/>
                <a:ext cx="201123" cy="174282"/>
              </a:xfrm>
              <a:custGeom>
                <a:avLst/>
                <a:gdLst>
                  <a:gd name="connsiteX0" fmla="*/ 104635 w 201123"/>
                  <a:gd name="connsiteY0" fmla="*/ 2554 h 174282"/>
                  <a:gd name="connsiteX1" fmla="*/ 100162 w 201123"/>
                  <a:gd name="connsiteY1" fmla="*/ 0 h 174282"/>
                  <a:gd name="connsiteX2" fmla="*/ 100162 w 201123"/>
                  <a:gd name="connsiteY2" fmla="*/ 0 h 174282"/>
                  <a:gd name="connsiteX3" fmla="*/ 95689 w 201123"/>
                  <a:gd name="connsiteY3" fmla="*/ 2554 h 174282"/>
                  <a:gd name="connsiteX4" fmla="*/ 479 w 201123"/>
                  <a:gd name="connsiteY4" fmla="*/ 166622 h 174282"/>
                  <a:gd name="connsiteX5" fmla="*/ 479 w 201123"/>
                  <a:gd name="connsiteY5" fmla="*/ 171729 h 174282"/>
                  <a:gd name="connsiteX6" fmla="*/ 4952 w 201123"/>
                  <a:gd name="connsiteY6" fmla="*/ 174283 h 174282"/>
                  <a:gd name="connsiteX7" fmla="*/ 196011 w 201123"/>
                  <a:gd name="connsiteY7" fmla="*/ 174283 h 174282"/>
                  <a:gd name="connsiteX8" fmla="*/ 201123 w 201123"/>
                  <a:gd name="connsiteY8" fmla="*/ 169176 h 174282"/>
                  <a:gd name="connsiteX9" fmla="*/ 200484 w 201123"/>
                  <a:gd name="connsiteY9" fmla="*/ 166622 h 174282"/>
                  <a:gd name="connsiteX10" fmla="*/ 104635 w 201123"/>
                  <a:gd name="connsiteY10" fmla="*/ 2554 h 174282"/>
                  <a:gd name="connsiteX11" fmla="*/ 98245 w 201123"/>
                  <a:gd name="connsiteY11" fmla="*/ 128318 h 174282"/>
                  <a:gd name="connsiteX12" fmla="*/ 78436 w 201123"/>
                  <a:gd name="connsiteY12" fmla="*/ 162792 h 174282"/>
                  <a:gd name="connsiteX13" fmla="*/ 74603 w 201123"/>
                  <a:gd name="connsiteY13" fmla="*/ 165984 h 174282"/>
                  <a:gd name="connsiteX14" fmla="*/ 72685 w 201123"/>
                  <a:gd name="connsiteY14" fmla="*/ 165984 h 174282"/>
                  <a:gd name="connsiteX15" fmla="*/ 69490 w 201123"/>
                  <a:gd name="connsiteY15" fmla="*/ 165345 h 174282"/>
                  <a:gd name="connsiteX16" fmla="*/ 38180 w 201123"/>
                  <a:gd name="connsiteY16" fmla="*/ 111081 h 174282"/>
                  <a:gd name="connsiteX17" fmla="*/ 44570 w 201123"/>
                  <a:gd name="connsiteY17" fmla="*/ 104697 h 174282"/>
                  <a:gd name="connsiteX18" fmla="*/ 84188 w 201123"/>
                  <a:gd name="connsiteY18" fmla="*/ 104697 h 174282"/>
                  <a:gd name="connsiteX19" fmla="*/ 90577 w 201123"/>
                  <a:gd name="connsiteY19" fmla="*/ 111081 h 174282"/>
                  <a:gd name="connsiteX20" fmla="*/ 95689 w 201123"/>
                  <a:gd name="connsiteY20" fmla="*/ 120019 h 174282"/>
                  <a:gd name="connsiteX21" fmla="*/ 98245 w 201123"/>
                  <a:gd name="connsiteY21" fmla="*/ 128318 h 174282"/>
                  <a:gd name="connsiteX22" fmla="*/ 98245 w 201123"/>
                  <a:gd name="connsiteY22" fmla="*/ 128318 h 174282"/>
                  <a:gd name="connsiteX23" fmla="*/ 95689 w 201123"/>
                  <a:gd name="connsiteY23" fmla="*/ 102144 h 174282"/>
                  <a:gd name="connsiteX24" fmla="*/ 90577 w 201123"/>
                  <a:gd name="connsiteY24" fmla="*/ 102782 h 174282"/>
                  <a:gd name="connsiteX25" fmla="*/ 86743 w 201123"/>
                  <a:gd name="connsiteY25" fmla="*/ 99590 h 174282"/>
                  <a:gd name="connsiteX26" fmla="*/ 66935 w 201123"/>
                  <a:gd name="connsiteY26" fmla="*/ 65117 h 174282"/>
                  <a:gd name="connsiteX27" fmla="*/ 69490 w 201123"/>
                  <a:gd name="connsiteY27" fmla="*/ 56179 h 174282"/>
                  <a:gd name="connsiteX28" fmla="*/ 69490 w 201123"/>
                  <a:gd name="connsiteY28" fmla="*/ 56179 h 174282"/>
                  <a:gd name="connsiteX29" fmla="*/ 132112 w 201123"/>
                  <a:gd name="connsiteY29" fmla="*/ 56179 h 174282"/>
                  <a:gd name="connsiteX30" fmla="*/ 134668 w 201123"/>
                  <a:gd name="connsiteY30" fmla="*/ 65117 h 174282"/>
                  <a:gd name="connsiteX31" fmla="*/ 134668 w 201123"/>
                  <a:gd name="connsiteY31" fmla="*/ 65117 h 174282"/>
                  <a:gd name="connsiteX32" fmla="*/ 114859 w 201123"/>
                  <a:gd name="connsiteY32" fmla="*/ 99590 h 174282"/>
                  <a:gd name="connsiteX33" fmla="*/ 111025 w 201123"/>
                  <a:gd name="connsiteY33" fmla="*/ 102782 h 174282"/>
                  <a:gd name="connsiteX34" fmla="*/ 109108 w 201123"/>
                  <a:gd name="connsiteY34" fmla="*/ 102782 h 174282"/>
                  <a:gd name="connsiteX35" fmla="*/ 105913 w 201123"/>
                  <a:gd name="connsiteY35" fmla="*/ 102144 h 174282"/>
                  <a:gd name="connsiteX36" fmla="*/ 95689 w 201123"/>
                  <a:gd name="connsiteY36" fmla="*/ 102144 h 174282"/>
                  <a:gd name="connsiteX37" fmla="*/ 132112 w 201123"/>
                  <a:gd name="connsiteY37" fmla="*/ 164707 h 174282"/>
                  <a:gd name="connsiteX38" fmla="*/ 128917 w 201123"/>
                  <a:gd name="connsiteY38" fmla="*/ 165345 h 174282"/>
                  <a:gd name="connsiteX39" fmla="*/ 127000 w 201123"/>
                  <a:gd name="connsiteY39" fmla="*/ 165345 h 174282"/>
                  <a:gd name="connsiteX40" fmla="*/ 123166 w 201123"/>
                  <a:gd name="connsiteY40" fmla="*/ 162153 h 174282"/>
                  <a:gd name="connsiteX41" fmla="*/ 103357 w 201123"/>
                  <a:gd name="connsiteY41" fmla="*/ 127680 h 174282"/>
                  <a:gd name="connsiteX42" fmla="*/ 105913 w 201123"/>
                  <a:gd name="connsiteY42" fmla="*/ 118742 h 174282"/>
                  <a:gd name="connsiteX43" fmla="*/ 105913 w 201123"/>
                  <a:gd name="connsiteY43" fmla="*/ 118742 h 174282"/>
                  <a:gd name="connsiteX44" fmla="*/ 111025 w 201123"/>
                  <a:gd name="connsiteY44" fmla="*/ 109804 h 174282"/>
                  <a:gd name="connsiteX45" fmla="*/ 117415 w 201123"/>
                  <a:gd name="connsiteY45" fmla="*/ 103420 h 174282"/>
                  <a:gd name="connsiteX46" fmla="*/ 157033 w 201123"/>
                  <a:gd name="connsiteY46" fmla="*/ 103420 h 174282"/>
                  <a:gd name="connsiteX47" fmla="*/ 163423 w 201123"/>
                  <a:gd name="connsiteY47" fmla="*/ 109804 h 174282"/>
                  <a:gd name="connsiteX48" fmla="*/ 132112 w 201123"/>
                  <a:gd name="connsiteY48" fmla="*/ 164707 h 17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1123" h="174282">
                    <a:moveTo>
                      <a:pt x="104635" y="2554"/>
                    </a:moveTo>
                    <a:cubicBezTo>
                      <a:pt x="103996" y="1277"/>
                      <a:pt x="102079" y="0"/>
                      <a:pt x="100162" y="0"/>
                    </a:cubicBezTo>
                    <a:lnTo>
                      <a:pt x="100162" y="0"/>
                    </a:lnTo>
                    <a:cubicBezTo>
                      <a:pt x="98245" y="0"/>
                      <a:pt x="96328" y="1277"/>
                      <a:pt x="95689" y="2554"/>
                    </a:cubicBezTo>
                    <a:lnTo>
                      <a:pt x="479" y="166622"/>
                    </a:lnTo>
                    <a:cubicBezTo>
                      <a:pt x="-160" y="168537"/>
                      <a:pt x="-160" y="170452"/>
                      <a:pt x="479" y="171729"/>
                    </a:cubicBezTo>
                    <a:cubicBezTo>
                      <a:pt x="1118" y="173644"/>
                      <a:pt x="3035" y="174283"/>
                      <a:pt x="4952" y="174283"/>
                    </a:cubicBezTo>
                    <a:lnTo>
                      <a:pt x="196011" y="174283"/>
                    </a:lnTo>
                    <a:cubicBezTo>
                      <a:pt x="198567" y="174283"/>
                      <a:pt x="201123" y="171729"/>
                      <a:pt x="201123" y="169176"/>
                    </a:cubicBezTo>
                    <a:cubicBezTo>
                      <a:pt x="201123" y="167899"/>
                      <a:pt x="201123" y="167260"/>
                      <a:pt x="200484" y="166622"/>
                    </a:cubicBezTo>
                    <a:lnTo>
                      <a:pt x="104635" y="2554"/>
                    </a:lnTo>
                    <a:close/>
                    <a:moveTo>
                      <a:pt x="98245" y="128318"/>
                    </a:moveTo>
                    <a:lnTo>
                      <a:pt x="78436" y="162792"/>
                    </a:lnTo>
                    <a:cubicBezTo>
                      <a:pt x="77798" y="164068"/>
                      <a:pt x="75880" y="165345"/>
                      <a:pt x="74603" y="165984"/>
                    </a:cubicBezTo>
                    <a:cubicBezTo>
                      <a:pt x="73963" y="165984"/>
                      <a:pt x="73325" y="165984"/>
                      <a:pt x="72685" y="165984"/>
                    </a:cubicBezTo>
                    <a:cubicBezTo>
                      <a:pt x="71408" y="165984"/>
                      <a:pt x="70768" y="165345"/>
                      <a:pt x="69490" y="165345"/>
                    </a:cubicBezTo>
                    <a:cubicBezTo>
                      <a:pt x="50321" y="153854"/>
                      <a:pt x="38180" y="133425"/>
                      <a:pt x="38180" y="111081"/>
                    </a:cubicBezTo>
                    <a:cubicBezTo>
                      <a:pt x="38180" y="107251"/>
                      <a:pt x="40736" y="104697"/>
                      <a:pt x="44570" y="104697"/>
                    </a:cubicBezTo>
                    <a:lnTo>
                      <a:pt x="84188" y="104697"/>
                    </a:lnTo>
                    <a:cubicBezTo>
                      <a:pt x="88021" y="104697"/>
                      <a:pt x="90577" y="107251"/>
                      <a:pt x="90577" y="111081"/>
                    </a:cubicBezTo>
                    <a:cubicBezTo>
                      <a:pt x="90577" y="114912"/>
                      <a:pt x="92494" y="118104"/>
                      <a:pt x="95689" y="120019"/>
                    </a:cubicBezTo>
                    <a:cubicBezTo>
                      <a:pt x="98884" y="121296"/>
                      <a:pt x="100162" y="125126"/>
                      <a:pt x="98245" y="128318"/>
                    </a:cubicBezTo>
                    <a:cubicBezTo>
                      <a:pt x="98245" y="128318"/>
                      <a:pt x="98245" y="128318"/>
                      <a:pt x="98245" y="128318"/>
                    </a:cubicBezTo>
                    <a:close/>
                    <a:moveTo>
                      <a:pt x="95689" y="102144"/>
                    </a:moveTo>
                    <a:cubicBezTo>
                      <a:pt x="94411" y="102782"/>
                      <a:pt x="92494" y="103420"/>
                      <a:pt x="90577" y="102782"/>
                    </a:cubicBezTo>
                    <a:cubicBezTo>
                      <a:pt x="88660" y="102144"/>
                      <a:pt x="87383" y="101505"/>
                      <a:pt x="86743" y="99590"/>
                    </a:cubicBezTo>
                    <a:lnTo>
                      <a:pt x="66935" y="65117"/>
                    </a:lnTo>
                    <a:cubicBezTo>
                      <a:pt x="65018" y="61925"/>
                      <a:pt x="66295" y="58094"/>
                      <a:pt x="69490" y="56179"/>
                    </a:cubicBezTo>
                    <a:cubicBezTo>
                      <a:pt x="69490" y="56179"/>
                      <a:pt x="69490" y="56179"/>
                      <a:pt x="69490" y="56179"/>
                    </a:cubicBezTo>
                    <a:cubicBezTo>
                      <a:pt x="88660" y="45326"/>
                      <a:pt x="112942" y="45326"/>
                      <a:pt x="132112" y="56179"/>
                    </a:cubicBezTo>
                    <a:cubicBezTo>
                      <a:pt x="135307" y="58094"/>
                      <a:pt x="135946" y="61925"/>
                      <a:pt x="134668" y="65117"/>
                    </a:cubicBezTo>
                    <a:cubicBezTo>
                      <a:pt x="134668" y="65117"/>
                      <a:pt x="134668" y="65117"/>
                      <a:pt x="134668" y="65117"/>
                    </a:cubicBezTo>
                    <a:lnTo>
                      <a:pt x="114859" y="99590"/>
                    </a:lnTo>
                    <a:cubicBezTo>
                      <a:pt x="114220" y="100867"/>
                      <a:pt x="112303" y="102144"/>
                      <a:pt x="111025" y="102782"/>
                    </a:cubicBezTo>
                    <a:cubicBezTo>
                      <a:pt x="110386" y="102782"/>
                      <a:pt x="109747" y="102782"/>
                      <a:pt x="109108" y="102782"/>
                    </a:cubicBezTo>
                    <a:cubicBezTo>
                      <a:pt x="107830" y="102782"/>
                      <a:pt x="107191" y="102782"/>
                      <a:pt x="105913" y="102144"/>
                    </a:cubicBezTo>
                    <a:cubicBezTo>
                      <a:pt x="102718" y="100229"/>
                      <a:pt x="98884" y="100229"/>
                      <a:pt x="95689" y="102144"/>
                    </a:cubicBezTo>
                    <a:close/>
                    <a:moveTo>
                      <a:pt x="132112" y="164707"/>
                    </a:moveTo>
                    <a:cubicBezTo>
                      <a:pt x="130834" y="165345"/>
                      <a:pt x="130195" y="165345"/>
                      <a:pt x="128917" y="165345"/>
                    </a:cubicBezTo>
                    <a:cubicBezTo>
                      <a:pt x="128278" y="165345"/>
                      <a:pt x="127639" y="165345"/>
                      <a:pt x="127000" y="165345"/>
                    </a:cubicBezTo>
                    <a:cubicBezTo>
                      <a:pt x="125083" y="164707"/>
                      <a:pt x="123805" y="164068"/>
                      <a:pt x="123166" y="162153"/>
                    </a:cubicBezTo>
                    <a:lnTo>
                      <a:pt x="103357" y="127680"/>
                    </a:lnTo>
                    <a:cubicBezTo>
                      <a:pt x="101440" y="124488"/>
                      <a:pt x="102718" y="120657"/>
                      <a:pt x="105913" y="118742"/>
                    </a:cubicBezTo>
                    <a:cubicBezTo>
                      <a:pt x="105913" y="118742"/>
                      <a:pt x="105913" y="118742"/>
                      <a:pt x="105913" y="118742"/>
                    </a:cubicBezTo>
                    <a:cubicBezTo>
                      <a:pt x="109108" y="116827"/>
                      <a:pt x="111025" y="113635"/>
                      <a:pt x="111025" y="109804"/>
                    </a:cubicBezTo>
                    <a:cubicBezTo>
                      <a:pt x="111025" y="105974"/>
                      <a:pt x="113581" y="103420"/>
                      <a:pt x="117415" y="103420"/>
                    </a:cubicBezTo>
                    <a:lnTo>
                      <a:pt x="157033" y="103420"/>
                    </a:lnTo>
                    <a:cubicBezTo>
                      <a:pt x="160867" y="103420"/>
                      <a:pt x="163423" y="105974"/>
                      <a:pt x="163423" y="109804"/>
                    </a:cubicBezTo>
                    <a:cubicBezTo>
                      <a:pt x="163423" y="133425"/>
                      <a:pt x="151282" y="153854"/>
                      <a:pt x="132112" y="164707"/>
                    </a:cubicBezTo>
                    <a:close/>
                  </a:path>
                </a:pathLst>
              </a:custGeom>
              <a:grpFill/>
              <a:ln w="6390" cap="flat">
                <a:noFill/>
                <a:prstDash val="solid"/>
                <a:miter/>
              </a:ln>
            </p:spPr>
            <p:txBody>
              <a:bodyPr rtlCol="0" anchor="ctr"/>
              <a:lstStyle/>
              <a:p>
                <a:endParaRPr lang="en-US" sz="3200"/>
              </a:p>
            </p:txBody>
          </p:sp>
          <p:sp>
            <p:nvSpPr>
              <p:cNvPr id="42" name="Graphic 4">
                <a:extLst>
                  <a:ext uri="{FF2B5EF4-FFF2-40B4-BE49-F238E27FC236}">
                    <a16:creationId xmlns:a16="http://schemas.microsoft.com/office/drawing/2014/main" id="{DD138DF7-D5EE-44EB-8A34-8D5396EC4202}"/>
                  </a:ext>
                </a:extLst>
              </p:cNvPr>
              <p:cNvSpPr/>
              <p:nvPr/>
            </p:nvSpPr>
            <p:spPr>
              <a:xfrm>
                <a:off x="4045469" y="1402723"/>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292659 w 362309"/>
                  <a:gd name="connsiteY6" fmla="*/ 258551 h 361971"/>
                  <a:gd name="connsiteX7" fmla="*/ 277323 w 362309"/>
                  <a:gd name="connsiteY7" fmla="*/ 267489 h 361971"/>
                  <a:gd name="connsiteX8" fmla="*/ 86264 w 362309"/>
                  <a:gd name="connsiteY8" fmla="*/ 267489 h 361971"/>
                  <a:gd name="connsiteX9" fmla="*/ 68372 w 362309"/>
                  <a:gd name="connsiteY9" fmla="*/ 249614 h 361971"/>
                  <a:gd name="connsiteX10" fmla="*/ 70929 w 362309"/>
                  <a:gd name="connsiteY10" fmla="*/ 240676 h 361971"/>
                  <a:gd name="connsiteX11" fmla="*/ 166138 w 362309"/>
                  <a:gd name="connsiteY11" fmla="*/ 76608 h 361971"/>
                  <a:gd name="connsiteX12" fmla="*/ 166138 w 362309"/>
                  <a:gd name="connsiteY12" fmla="*/ 76608 h 361971"/>
                  <a:gd name="connsiteX13" fmla="*/ 181474 w 362309"/>
                  <a:gd name="connsiteY13" fmla="*/ 67670 h 361971"/>
                  <a:gd name="connsiteX14" fmla="*/ 181474 w 362309"/>
                  <a:gd name="connsiteY14" fmla="*/ 67670 h 361971"/>
                  <a:gd name="connsiteX15" fmla="*/ 196810 w 362309"/>
                  <a:gd name="connsiteY15" fmla="*/ 76608 h 361971"/>
                  <a:gd name="connsiteX16" fmla="*/ 292659 w 362309"/>
                  <a:gd name="connsiteY16" fmla="*/ 240676 h 361971"/>
                  <a:gd name="connsiteX17" fmla="*/ 292659 w 362309"/>
                  <a:gd name="connsiteY17" fmla="*/ 258551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2309" h="361971">
                    <a:moveTo>
                      <a:pt x="181474" y="0"/>
                    </a:moveTo>
                    <a:cubicBezTo>
                      <a:pt x="81152" y="0"/>
                      <a:pt x="0" y="81077"/>
                      <a:pt x="0" y="180667"/>
                    </a:cubicBezTo>
                    <a:cubicBezTo>
                      <a:pt x="0" y="280257"/>
                      <a:pt x="81152" y="361972"/>
                      <a:pt x="180836" y="361972"/>
                    </a:cubicBezTo>
                    <a:cubicBezTo>
                      <a:pt x="281157" y="361972"/>
                      <a:pt x="362310" y="280895"/>
                      <a:pt x="362310" y="181305"/>
                    </a:cubicBezTo>
                    <a:cubicBezTo>
                      <a:pt x="362310" y="181305"/>
                      <a:pt x="362310" y="181305"/>
                      <a:pt x="362310" y="181305"/>
                    </a:cubicBezTo>
                    <a:cubicBezTo>
                      <a:pt x="362310" y="80438"/>
                      <a:pt x="281796" y="0"/>
                      <a:pt x="181474" y="0"/>
                    </a:cubicBezTo>
                    <a:close/>
                    <a:moveTo>
                      <a:pt x="292659" y="258551"/>
                    </a:moveTo>
                    <a:cubicBezTo>
                      <a:pt x="289464" y="264297"/>
                      <a:pt x="283713" y="267489"/>
                      <a:pt x="277323" y="267489"/>
                    </a:cubicBezTo>
                    <a:lnTo>
                      <a:pt x="86264" y="267489"/>
                    </a:lnTo>
                    <a:cubicBezTo>
                      <a:pt x="76040" y="267489"/>
                      <a:pt x="68372" y="259190"/>
                      <a:pt x="68372" y="249614"/>
                    </a:cubicBezTo>
                    <a:cubicBezTo>
                      <a:pt x="68372" y="246422"/>
                      <a:pt x="69012" y="243230"/>
                      <a:pt x="70929" y="240676"/>
                    </a:cubicBezTo>
                    <a:lnTo>
                      <a:pt x="166138" y="76608"/>
                    </a:lnTo>
                    <a:lnTo>
                      <a:pt x="166138" y="76608"/>
                    </a:lnTo>
                    <a:cubicBezTo>
                      <a:pt x="169333" y="70862"/>
                      <a:pt x="175084" y="67670"/>
                      <a:pt x="181474" y="67670"/>
                    </a:cubicBezTo>
                    <a:lnTo>
                      <a:pt x="181474" y="67670"/>
                    </a:lnTo>
                    <a:cubicBezTo>
                      <a:pt x="187864" y="67670"/>
                      <a:pt x="193615" y="70862"/>
                      <a:pt x="196810" y="76608"/>
                    </a:cubicBezTo>
                    <a:lnTo>
                      <a:pt x="292659" y="240676"/>
                    </a:lnTo>
                    <a:cubicBezTo>
                      <a:pt x="295854" y="246422"/>
                      <a:pt x="295854" y="253444"/>
                      <a:pt x="292659" y="258551"/>
                    </a:cubicBezTo>
                    <a:close/>
                  </a:path>
                </a:pathLst>
              </a:custGeom>
              <a:grpFill/>
              <a:ln w="6390" cap="flat">
                <a:noFill/>
                <a:prstDash val="solid"/>
                <a:miter/>
              </a:ln>
            </p:spPr>
            <p:txBody>
              <a:bodyPr rtlCol="0" anchor="ctr"/>
              <a:lstStyle/>
              <a:p>
                <a:endParaRPr lang="en-US" sz="3200"/>
              </a:p>
            </p:txBody>
          </p:sp>
          <p:sp>
            <p:nvSpPr>
              <p:cNvPr id="43" name="Graphic 4">
                <a:extLst>
                  <a:ext uri="{FF2B5EF4-FFF2-40B4-BE49-F238E27FC236}">
                    <a16:creationId xmlns:a16="http://schemas.microsoft.com/office/drawing/2014/main" id="{E658DB5A-0813-2603-6B99-ABAE64EB8EF6}"/>
                  </a:ext>
                </a:extLst>
              </p:cNvPr>
              <p:cNvSpPr/>
              <p:nvPr/>
            </p:nvSpPr>
            <p:spPr>
              <a:xfrm>
                <a:off x="4177740" y="1600627"/>
                <a:ext cx="33227" cy="33196"/>
              </a:xfrm>
              <a:custGeom>
                <a:avLst/>
                <a:gdLst>
                  <a:gd name="connsiteX0" fmla="*/ 0 w 33227"/>
                  <a:gd name="connsiteY0" fmla="*/ 0 h 33196"/>
                  <a:gd name="connsiteX1" fmla="*/ 19170 w 33227"/>
                  <a:gd name="connsiteY1" fmla="*/ 33197 h 33196"/>
                  <a:gd name="connsiteX2" fmla="*/ 33228 w 33227"/>
                  <a:gd name="connsiteY2" fmla="*/ 9576 h 33196"/>
                  <a:gd name="connsiteX3" fmla="*/ 27477 w 33227"/>
                  <a:gd name="connsiteY3" fmla="*/ 0 h 33196"/>
                  <a:gd name="connsiteX4" fmla="*/ 0 w 33227"/>
                  <a:gd name="connsiteY4" fmla="*/ 0 h 3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7" h="33196">
                    <a:moveTo>
                      <a:pt x="0" y="0"/>
                    </a:moveTo>
                    <a:cubicBezTo>
                      <a:pt x="1917" y="13406"/>
                      <a:pt x="8946" y="24897"/>
                      <a:pt x="19170" y="33197"/>
                    </a:cubicBezTo>
                    <a:lnTo>
                      <a:pt x="33228" y="9576"/>
                    </a:lnTo>
                    <a:cubicBezTo>
                      <a:pt x="30672" y="7022"/>
                      <a:pt x="28755" y="3830"/>
                      <a:pt x="27477" y="0"/>
                    </a:cubicBezTo>
                    <a:lnTo>
                      <a:pt x="0" y="0"/>
                    </a:lnTo>
                    <a:close/>
                  </a:path>
                </a:pathLst>
              </a:custGeom>
              <a:grpFill/>
              <a:ln w="6390" cap="flat">
                <a:noFill/>
                <a:prstDash val="solid"/>
                <a:miter/>
              </a:ln>
            </p:spPr>
            <p:txBody>
              <a:bodyPr rtlCol="0" anchor="ctr"/>
              <a:lstStyle/>
              <a:p>
                <a:endParaRPr lang="en-US" sz="3200"/>
              </a:p>
            </p:txBody>
          </p:sp>
        </p:grpSp>
      </p:grpSp>
      <p:grpSp>
        <p:nvGrpSpPr>
          <p:cNvPr id="1072" name="Group 1071">
            <a:extLst>
              <a:ext uri="{FF2B5EF4-FFF2-40B4-BE49-F238E27FC236}">
                <a16:creationId xmlns:a16="http://schemas.microsoft.com/office/drawing/2014/main" id="{78B1B346-16D1-A9CF-0946-D44787E8AB9D}"/>
              </a:ext>
            </a:extLst>
          </p:cNvPr>
          <p:cNvGrpSpPr/>
          <p:nvPr/>
        </p:nvGrpSpPr>
        <p:grpSpPr>
          <a:xfrm>
            <a:off x="6095489" y="2298029"/>
            <a:ext cx="5062802" cy="701478"/>
            <a:chOff x="6095489" y="2170434"/>
            <a:chExt cx="5062802" cy="701478"/>
          </a:xfrm>
        </p:grpSpPr>
        <p:sp>
          <p:nvSpPr>
            <p:cNvPr id="23" name="Rectangle 22">
              <a:extLst>
                <a:ext uri="{FF2B5EF4-FFF2-40B4-BE49-F238E27FC236}">
                  <a16:creationId xmlns:a16="http://schemas.microsoft.com/office/drawing/2014/main" id="{FF594335-209C-D08A-9253-F7D85386EA59}"/>
                </a:ext>
              </a:extLst>
            </p:cNvPr>
            <p:cNvSpPr/>
            <p:nvPr/>
          </p:nvSpPr>
          <p:spPr bwMode="gray">
            <a:xfrm>
              <a:off x="6819827" y="2170434"/>
              <a:ext cx="4338464"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Cyber &amp; Physical Security</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Nuclear power is a national security imperative and a risk. Companies must make security a priority from day one. </a:t>
              </a:r>
            </a:p>
          </p:txBody>
        </p:sp>
        <p:grpSp>
          <p:nvGrpSpPr>
            <p:cNvPr id="28" name="Graphic 4">
              <a:extLst>
                <a:ext uri="{FF2B5EF4-FFF2-40B4-BE49-F238E27FC236}">
                  <a16:creationId xmlns:a16="http://schemas.microsoft.com/office/drawing/2014/main" id="{9AD1E665-16E3-9DA8-E553-B07E70F83532}"/>
                </a:ext>
              </a:extLst>
            </p:cNvPr>
            <p:cNvGrpSpPr/>
            <p:nvPr/>
          </p:nvGrpSpPr>
          <p:grpSpPr>
            <a:xfrm>
              <a:off x="6095489" y="2170434"/>
              <a:ext cx="489394" cy="489394"/>
              <a:chOff x="1952125" y="2371173"/>
              <a:chExt cx="362313" cy="361971"/>
            </a:xfrm>
            <a:solidFill>
              <a:schemeClr val="accent4">
                <a:lumMod val="40000"/>
                <a:lumOff val="60000"/>
              </a:schemeClr>
            </a:solidFill>
          </p:grpSpPr>
          <p:sp>
            <p:nvSpPr>
              <p:cNvPr id="33" name="Graphic 4">
                <a:extLst>
                  <a:ext uri="{FF2B5EF4-FFF2-40B4-BE49-F238E27FC236}">
                    <a16:creationId xmlns:a16="http://schemas.microsoft.com/office/drawing/2014/main" id="{D1E9802A-8F08-9191-7F91-FD63A91FC8F1}"/>
                  </a:ext>
                </a:extLst>
              </p:cNvPr>
              <p:cNvSpPr/>
              <p:nvPr/>
            </p:nvSpPr>
            <p:spPr>
              <a:xfrm>
                <a:off x="2067783" y="2486085"/>
                <a:ext cx="132271" cy="131510"/>
              </a:xfrm>
              <a:custGeom>
                <a:avLst/>
                <a:gdLst>
                  <a:gd name="connsiteX0" fmla="*/ 132272 w 132271"/>
                  <a:gd name="connsiteY0" fmla="*/ 0 h 131510"/>
                  <a:gd name="connsiteX1" fmla="*/ 0 w 132271"/>
                  <a:gd name="connsiteY1" fmla="*/ 0 h 131510"/>
                  <a:gd name="connsiteX2" fmla="*/ 0 w 132271"/>
                  <a:gd name="connsiteY2" fmla="*/ 131510 h 131510"/>
                  <a:gd name="connsiteX3" fmla="*/ 132272 w 132271"/>
                  <a:gd name="connsiteY3" fmla="*/ 131510 h 131510"/>
                  <a:gd name="connsiteX4" fmla="*/ 132272 w 132271"/>
                  <a:gd name="connsiteY4" fmla="*/ 0 h 131510"/>
                  <a:gd name="connsiteX5" fmla="*/ 108629 w 132271"/>
                  <a:gd name="connsiteY5" fmla="*/ 102144 h 131510"/>
                  <a:gd name="connsiteX6" fmla="*/ 102239 w 132271"/>
                  <a:gd name="connsiteY6" fmla="*/ 108528 h 131510"/>
                  <a:gd name="connsiteX7" fmla="*/ 30033 w 132271"/>
                  <a:gd name="connsiteY7" fmla="*/ 108528 h 131510"/>
                  <a:gd name="connsiteX8" fmla="*/ 23643 w 132271"/>
                  <a:gd name="connsiteY8" fmla="*/ 102144 h 131510"/>
                  <a:gd name="connsiteX9" fmla="*/ 23643 w 132271"/>
                  <a:gd name="connsiteY9" fmla="*/ 30005 h 131510"/>
                  <a:gd name="connsiteX10" fmla="*/ 30033 w 132271"/>
                  <a:gd name="connsiteY10" fmla="*/ 23621 h 131510"/>
                  <a:gd name="connsiteX11" fmla="*/ 102239 w 132271"/>
                  <a:gd name="connsiteY11" fmla="*/ 23621 h 131510"/>
                  <a:gd name="connsiteX12" fmla="*/ 108629 w 132271"/>
                  <a:gd name="connsiteY12" fmla="*/ 30005 h 131510"/>
                  <a:gd name="connsiteX13" fmla="*/ 108629 w 132271"/>
                  <a:gd name="connsiteY13" fmla="*/ 102144 h 13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271" h="131510">
                    <a:moveTo>
                      <a:pt x="132272" y="0"/>
                    </a:moveTo>
                    <a:lnTo>
                      <a:pt x="0" y="0"/>
                    </a:lnTo>
                    <a:lnTo>
                      <a:pt x="0" y="131510"/>
                    </a:lnTo>
                    <a:lnTo>
                      <a:pt x="132272" y="131510"/>
                    </a:lnTo>
                    <a:lnTo>
                      <a:pt x="132272" y="0"/>
                    </a:lnTo>
                    <a:close/>
                    <a:moveTo>
                      <a:pt x="108629" y="102144"/>
                    </a:moveTo>
                    <a:cubicBezTo>
                      <a:pt x="108629" y="105974"/>
                      <a:pt x="106073" y="108528"/>
                      <a:pt x="102239" y="108528"/>
                    </a:cubicBezTo>
                    <a:lnTo>
                      <a:pt x="30033" y="108528"/>
                    </a:lnTo>
                    <a:cubicBezTo>
                      <a:pt x="26199" y="108528"/>
                      <a:pt x="23643" y="105974"/>
                      <a:pt x="23643" y="102144"/>
                    </a:cubicBezTo>
                    <a:lnTo>
                      <a:pt x="23643" y="30005"/>
                    </a:lnTo>
                    <a:cubicBezTo>
                      <a:pt x="23643" y="26174"/>
                      <a:pt x="26199" y="23621"/>
                      <a:pt x="30033" y="23621"/>
                    </a:cubicBezTo>
                    <a:lnTo>
                      <a:pt x="102239" y="23621"/>
                    </a:lnTo>
                    <a:cubicBezTo>
                      <a:pt x="106073" y="23621"/>
                      <a:pt x="108629" y="26174"/>
                      <a:pt x="108629" y="30005"/>
                    </a:cubicBezTo>
                    <a:lnTo>
                      <a:pt x="108629" y="102144"/>
                    </a:lnTo>
                    <a:close/>
                  </a:path>
                </a:pathLst>
              </a:custGeom>
              <a:grpFill/>
              <a:ln w="6390" cap="flat">
                <a:noFill/>
                <a:prstDash val="solid"/>
                <a:miter/>
              </a:ln>
            </p:spPr>
            <p:txBody>
              <a:bodyPr rtlCol="0" anchor="ctr"/>
              <a:lstStyle/>
              <a:p>
                <a:endParaRPr lang="en-US" sz="3200"/>
              </a:p>
            </p:txBody>
          </p:sp>
          <p:sp>
            <p:nvSpPr>
              <p:cNvPr id="34" name="Graphic 4">
                <a:extLst>
                  <a:ext uri="{FF2B5EF4-FFF2-40B4-BE49-F238E27FC236}">
                    <a16:creationId xmlns:a16="http://schemas.microsoft.com/office/drawing/2014/main" id="{F8B84D59-279C-A11E-280E-C6DE98A9DE80}"/>
                  </a:ext>
                </a:extLst>
              </p:cNvPr>
              <p:cNvSpPr/>
              <p:nvPr/>
            </p:nvSpPr>
            <p:spPr>
              <a:xfrm>
                <a:off x="2104206" y="2522474"/>
                <a:ext cx="59426" cy="59371"/>
              </a:xfrm>
              <a:custGeom>
                <a:avLst/>
                <a:gdLst>
                  <a:gd name="connsiteX0" fmla="*/ 0 w 59426"/>
                  <a:gd name="connsiteY0" fmla="*/ 0 h 59371"/>
                  <a:gd name="connsiteX1" fmla="*/ 59426 w 59426"/>
                  <a:gd name="connsiteY1" fmla="*/ 0 h 59371"/>
                  <a:gd name="connsiteX2" fmla="*/ 59426 w 59426"/>
                  <a:gd name="connsiteY2" fmla="*/ 59371 h 59371"/>
                  <a:gd name="connsiteX3" fmla="*/ 0 w 59426"/>
                  <a:gd name="connsiteY3" fmla="*/ 59371 h 59371"/>
                </a:gdLst>
                <a:ahLst/>
                <a:cxnLst>
                  <a:cxn ang="0">
                    <a:pos x="connsiteX0" y="connsiteY0"/>
                  </a:cxn>
                  <a:cxn ang="0">
                    <a:pos x="connsiteX1" y="connsiteY1"/>
                  </a:cxn>
                  <a:cxn ang="0">
                    <a:pos x="connsiteX2" y="connsiteY2"/>
                  </a:cxn>
                  <a:cxn ang="0">
                    <a:pos x="connsiteX3" y="connsiteY3"/>
                  </a:cxn>
                </a:cxnLst>
                <a:rect l="l" t="t" r="r" b="b"/>
                <a:pathLst>
                  <a:path w="59426" h="59371">
                    <a:moveTo>
                      <a:pt x="0" y="0"/>
                    </a:moveTo>
                    <a:lnTo>
                      <a:pt x="59426" y="0"/>
                    </a:lnTo>
                    <a:lnTo>
                      <a:pt x="59426" y="59371"/>
                    </a:lnTo>
                    <a:lnTo>
                      <a:pt x="0" y="59371"/>
                    </a:lnTo>
                    <a:close/>
                  </a:path>
                </a:pathLst>
              </a:custGeom>
              <a:grpFill/>
              <a:ln w="6390" cap="flat">
                <a:noFill/>
                <a:prstDash val="solid"/>
                <a:miter/>
              </a:ln>
            </p:spPr>
            <p:txBody>
              <a:bodyPr rtlCol="0" anchor="ctr"/>
              <a:lstStyle/>
              <a:p>
                <a:endParaRPr lang="en-US" sz="3200"/>
              </a:p>
            </p:txBody>
          </p:sp>
          <p:sp>
            <p:nvSpPr>
              <p:cNvPr id="35" name="Graphic 4">
                <a:extLst>
                  <a:ext uri="{FF2B5EF4-FFF2-40B4-BE49-F238E27FC236}">
                    <a16:creationId xmlns:a16="http://schemas.microsoft.com/office/drawing/2014/main" id="{8EC0DA0D-465B-6808-2A67-981EA70754FA}"/>
                  </a:ext>
                </a:extLst>
              </p:cNvPr>
              <p:cNvSpPr/>
              <p:nvPr/>
            </p:nvSpPr>
            <p:spPr>
              <a:xfrm>
                <a:off x="1952125" y="237117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83074 w 362313"/>
                  <a:gd name="connsiteY6" fmla="*/ 174283 h 361971"/>
                  <a:gd name="connsiteX7" fmla="*/ 289464 w 362313"/>
                  <a:gd name="connsiteY7" fmla="*/ 180667 h 361971"/>
                  <a:gd name="connsiteX8" fmla="*/ 283074 w 362313"/>
                  <a:gd name="connsiteY8" fmla="*/ 187051 h 361971"/>
                  <a:gd name="connsiteX9" fmla="*/ 260709 w 362313"/>
                  <a:gd name="connsiteY9" fmla="*/ 187051 h 361971"/>
                  <a:gd name="connsiteX10" fmla="*/ 260709 w 362313"/>
                  <a:gd name="connsiteY10" fmla="*/ 203011 h 361971"/>
                  <a:gd name="connsiteX11" fmla="*/ 283074 w 362313"/>
                  <a:gd name="connsiteY11" fmla="*/ 203011 h 361971"/>
                  <a:gd name="connsiteX12" fmla="*/ 289464 w 362313"/>
                  <a:gd name="connsiteY12" fmla="*/ 209395 h 361971"/>
                  <a:gd name="connsiteX13" fmla="*/ 283074 w 362313"/>
                  <a:gd name="connsiteY13" fmla="*/ 215779 h 361971"/>
                  <a:gd name="connsiteX14" fmla="*/ 260709 w 362313"/>
                  <a:gd name="connsiteY14" fmla="*/ 215779 h 361971"/>
                  <a:gd name="connsiteX15" fmla="*/ 260709 w 362313"/>
                  <a:gd name="connsiteY15" fmla="*/ 252806 h 361971"/>
                  <a:gd name="connsiteX16" fmla="*/ 254319 w 362313"/>
                  <a:gd name="connsiteY16" fmla="*/ 259190 h 361971"/>
                  <a:gd name="connsiteX17" fmla="*/ 217258 w 362313"/>
                  <a:gd name="connsiteY17" fmla="*/ 259190 h 361971"/>
                  <a:gd name="connsiteX18" fmla="*/ 217258 w 362313"/>
                  <a:gd name="connsiteY18" fmla="*/ 281534 h 361971"/>
                  <a:gd name="connsiteX19" fmla="*/ 210868 w 362313"/>
                  <a:gd name="connsiteY19" fmla="*/ 287918 h 361971"/>
                  <a:gd name="connsiteX20" fmla="*/ 204478 w 362313"/>
                  <a:gd name="connsiteY20" fmla="*/ 281534 h 361971"/>
                  <a:gd name="connsiteX21" fmla="*/ 204478 w 362313"/>
                  <a:gd name="connsiteY21" fmla="*/ 259190 h 361971"/>
                  <a:gd name="connsiteX22" fmla="*/ 188503 w 362313"/>
                  <a:gd name="connsiteY22" fmla="*/ 259190 h 361971"/>
                  <a:gd name="connsiteX23" fmla="*/ 188503 w 362313"/>
                  <a:gd name="connsiteY23" fmla="*/ 281534 h 361971"/>
                  <a:gd name="connsiteX24" fmla="*/ 182113 w 362313"/>
                  <a:gd name="connsiteY24" fmla="*/ 287918 h 361971"/>
                  <a:gd name="connsiteX25" fmla="*/ 175723 w 362313"/>
                  <a:gd name="connsiteY25" fmla="*/ 281534 h 361971"/>
                  <a:gd name="connsiteX26" fmla="*/ 175723 w 362313"/>
                  <a:gd name="connsiteY26" fmla="*/ 259190 h 361971"/>
                  <a:gd name="connsiteX27" fmla="*/ 159748 w 362313"/>
                  <a:gd name="connsiteY27" fmla="*/ 259190 h 361971"/>
                  <a:gd name="connsiteX28" fmla="*/ 159748 w 362313"/>
                  <a:gd name="connsiteY28" fmla="*/ 281534 h 361971"/>
                  <a:gd name="connsiteX29" fmla="*/ 153358 w 362313"/>
                  <a:gd name="connsiteY29" fmla="*/ 287918 h 361971"/>
                  <a:gd name="connsiteX30" fmla="*/ 146969 w 362313"/>
                  <a:gd name="connsiteY30" fmla="*/ 281534 h 361971"/>
                  <a:gd name="connsiteX31" fmla="*/ 146969 w 362313"/>
                  <a:gd name="connsiteY31" fmla="*/ 259190 h 361971"/>
                  <a:gd name="connsiteX32" fmla="*/ 109907 w 362313"/>
                  <a:gd name="connsiteY32" fmla="*/ 259190 h 361971"/>
                  <a:gd name="connsiteX33" fmla="*/ 103517 w 362313"/>
                  <a:gd name="connsiteY33" fmla="*/ 252806 h 361971"/>
                  <a:gd name="connsiteX34" fmla="*/ 103517 w 362313"/>
                  <a:gd name="connsiteY34" fmla="*/ 215779 h 361971"/>
                  <a:gd name="connsiteX35" fmla="*/ 81152 w 362313"/>
                  <a:gd name="connsiteY35" fmla="*/ 215779 h 361971"/>
                  <a:gd name="connsiteX36" fmla="*/ 74762 w 362313"/>
                  <a:gd name="connsiteY36" fmla="*/ 209395 h 361971"/>
                  <a:gd name="connsiteX37" fmla="*/ 81152 w 362313"/>
                  <a:gd name="connsiteY37" fmla="*/ 203011 h 361971"/>
                  <a:gd name="connsiteX38" fmla="*/ 103517 w 362313"/>
                  <a:gd name="connsiteY38" fmla="*/ 203011 h 361971"/>
                  <a:gd name="connsiteX39" fmla="*/ 103517 w 362313"/>
                  <a:gd name="connsiteY39" fmla="*/ 187051 h 361971"/>
                  <a:gd name="connsiteX40" fmla="*/ 81152 w 362313"/>
                  <a:gd name="connsiteY40" fmla="*/ 187051 h 361971"/>
                  <a:gd name="connsiteX41" fmla="*/ 74762 w 362313"/>
                  <a:gd name="connsiteY41" fmla="*/ 180667 h 361971"/>
                  <a:gd name="connsiteX42" fmla="*/ 81152 w 362313"/>
                  <a:gd name="connsiteY42" fmla="*/ 174283 h 361971"/>
                  <a:gd name="connsiteX43" fmla="*/ 103517 w 362313"/>
                  <a:gd name="connsiteY43" fmla="*/ 174283 h 361971"/>
                  <a:gd name="connsiteX44" fmla="*/ 103517 w 362313"/>
                  <a:gd name="connsiteY44" fmla="*/ 158323 h 361971"/>
                  <a:gd name="connsiteX45" fmla="*/ 81152 w 362313"/>
                  <a:gd name="connsiteY45" fmla="*/ 158323 h 361971"/>
                  <a:gd name="connsiteX46" fmla="*/ 74762 w 362313"/>
                  <a:gd name="connsiteY46" fmla="*/ 151939 h 361971"/>
                  <a:gd name="connsiteX47" fmla="*/ 81152 w 362313"/>
                  <a:gd name="connsiteY47" fmla="*/ 145555 h 361971"/>
                  <a:gd name="connsiteX48" fmla="*/ 103517 w 362313"/>
                  <a:gd name="connsiteY48" fmla="*/ 145555 h 361971"/>
                  <a:gd name="connsiteX49" fmla="*/ 103517 w 362313"/>
                  <a:gd name="connsiteY49" fmla="*/ 108528 h 361971"/>
                  <a:gd name="connsiteX50" fmla="*/ 109907 w 362313"/>
                  <a:gd name="connsiteY50" fmla="*/ 102144 h 361971"/>
                  <a:gd name="connsiteX51" fmla="*/ 146969 w 362313"/>
                  <a:gd name="connsiteY51" fmla="*/ 102144 h 361971"/>
                  <a:gd name="connsiteX52" fmla="*/ 146969 w 362313"/>
                  <a:gd name="connsiteY52" fmla="*/ 79800 h 361971"/>
                  <a:gd name="connsiteX53" fmla="*/ 153358 w 362313"/>
                  <a:gd name="connsiteY53" fmla="*/ 73416 h 361971"/>
                  <a:gd name="connsiteX54" fmla="*/ 159748 w 362313"/>
                  <a:gd name="connsiteY54" fmla="*/ 79800 h 361971"/>
                  <a:gd name="connsiteX55" fmla="*/ 159748 w 362313"/>
                  <a:gd name="connsiteY55" fmla="*/ 102144 h 361971"/>
                  <a:gd name="connsiteX56" fmla="*/ 175723 w 362313"/>
                  <a:gd name="connsiteY56" fmla="*/ 102144 h 361971"/>
                  <a:gd name="connsiteX57" fmla="*/ 175723 w 362313"/>
                  <a:gd name="connsiteY57" fmla="*/ 79800 h 361971"/>
                  <a:gd name="connsiteX58" fmla="*/ 182113 w 362313"/>
                  <a:gd name="connsiteY58" fmla="*/ 73416 h 361971"/>
                  <a:gd name="connsiteX59" fmla="*/ 188503 w 362313"/>
                  <a:gd name="connsiteY59" fmla="*/ 79800 h 361971"/>
                  <a:gd name="connsiteX60" fmla="*/ 188503 w 362313"/>
                  <a:gd name="connsiteY60" fmla="*/ 102144 h 361971"/>
                  <a:gd name="connsiteX61" fmla="*/ 204478 w 362313"/>
                  <a:gd name="connsiteY61" fmla="*/ 102144 h 361971"/>
                  <a:gd name="connsiteX62" fmla="*/ 204478 w 362313"/>
                  <a:gd name="connsiteY62" fmla="*/ 79800 h 361971"/>
                  <a:gd name="connsiteX63" fmla="*/ 210868 w 362313"/>
                  <a:gd name="connsiteY63" fmla="*/ 73416 h 361971"/>
                  <a:gd name="connsiteX64" fmla="*/ 217258 w 362313"/>
                  <a:gd name="connsiteY64" fmla="*/ 79800 h 361971"/>
                  <a:gd name="connsiteX65" fmla="*/ 217258 w 362313"/>
                  <a:gd name="connsiteY65" fmla="*/ 102144 h 361971"/>
                  <a:gd name="connsiteX66" fmla="*/ 254319 w 362313"/>
                  <a:gd name="connsiteY66" fmla="*/ 102144 h 361971"/>
                  <a:gd name="connsiteX67" fmla="*/ 260709 w 362313"/>
                  <a:gd name="connsiteY67" fmla="*/ 108528 h 361971"/>
                  <a:gd name="connsiteX68" fmla="*/ 260709 w 362313"/>
                  <a:gd name="connsiteY68" fmla="*/ 145555 h 361971"/>
                  <a:gd name="connsiteX69" fmla="*/ 283074 w 362313"/>
                  <a:gd name="connsiteY69" fmla="*/ 145555 h 361971"/>
                  <a:gd name="connsiteX70" fmla="*/ 289464 w 362313"/>
                  <a:gd name="connsiteY70" fmla="*/ 151939 h 361971"/>
                  <a:gd name="connsiteX71" fmla="*/ 283074 w 362313"/>
                  <a:gd name="connsiteY71" fmla="*/ 158323 h 361971"/>
                  <a:gd name="connsiteX72" fmla="*/ 260709 w 362313"/>
                  <a:gd name="connsiteY72" fmla="*/ 158323 h 361971"/>
                  <a:gd name="connsiteX73" fmla="*/ 260709 w 362313"/>
                  <a:gd name="connsiteY73" fmla="*/ 174283 h 361971"/>
                  <a:gd name="connsiteX74" fmla="*/ 283074 w 362313"/>
                  <a:gd name="connsiteY74" fmla="*/ 174283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close/>
                    <a:moveTo>
                      <a:pt x="283074" y="174283"/>
                    </a:moveTo>
                    <a:cubicBezTo>
                      <a:pt x="286908" y="174283"/>
                      <a:pt x="289464" y="176836"/>
                      <a:pt x="289464" y="180667"/>
                    </a:cubicBezTo>
                    <a:cubicBezTo>
                      <a:pt x="289464" y="184497"/>
                      <a:pt x="286908" y="187051"/>
                      <a:pt x="283074" y="187051"/>
                    </a:cubicBezTo>
                    <a:lnTo>
                      <a:pt x="260709" y="187051"/>
                    </a:lnTo>
                    <a:lnTo>
                      <a:pt x="260709" y="203011"/>
                    </a:lnTo>
                    <a:lnTo>
                      <a:pt x="283074" y="203011"/>
                    </a:lnTo>
                    <a:cubicBezTo>
                      <a:pt x="286908" y="203011"/>
                      <a:pt x="289464" y="205564"/>
                      <a:pt x="289464" y="209395"/>
                    </a:cubicBezTo>
                    <a:cubicBezTo>
                      <a:pt x="289464" y="213225"/>
                      <a:pt x="286908" y="215779"/>
                      <a:pt x="283074" y="215779"/>
                    </a:cubicBezTo>
                    <a:lnTo>
                      <a:pt x="260709" y="215779"/>
                    </a:lnTo>
                    <a:lnTo>
                      <a:pt x="260709" y="252806"/>
                    </a:lnTo>
                    <a:cubicBezTo>
                      <a:pt x="260709" y="256636"/>
                      <a:pt x="258153" y="259190"/>
                      <a:pt x="254319" y="259190"/>
                    </a:cubicBezTo>
                    <a:lnTo>
                      <a:pt x="217258" y="259190"/>
                    </a:lnTo>
                    <a:lnTo>
                      <a:pt x="217258" y="281534"/>
                    </a:lnTo>
                    <a:cubicBezTo>
                      <a:pt x="217258" y="285364"/>
                      <a:pt x="214702" y="287918"/>
                      <a:pt x="210868" y="287918"/>
                    </a:cubicBezTo>
                    <a:cubicBezTo>
                      <a:pt x="207034" y="287918"/>
                      <a:pt x="204478" y="285364"/>
                      <a:pt x="204478" y="281534"/>
                    </a:cubicBezTo>
                    <a:lnTo>
                      <a:pt x="204478" y="259190"/>
                    </a:lnTo>
                    <a:lnTo>
                      <a:pt x="188503" y="259190"/>
                    </a:lnTo>
                    <a:lnTo>
                      <a:pt x="188503" y="281534"/>
                    </a:lnTo>
                    <a:cubicBezTo>
                      <a:pt x="188503" y="285364"/>
                      <a:pt x="185947" y="287918"/>
                      <a:pt x="182113" y="287918"/>
                    </a:cubicBezTo>
                    <a:cubicBezTo>
                      <a:pt x="178279" y="287918"/>
                      <a:pt x="175723" y="285364"/>
                      <a:pt x="175723" y="281534"/>
                    </a:cubicBezTo>
                    <a:lnTo>
                      <a:pt x="175723" y="259190"/>
                    </a:lnTo>
                    <a:lnTo>
                      <a:pt x="159748" y="259190"/>
                    </a:lnTo>
                    <a:lnTo>
                      <a:pt x="159748" y="281534"/>
                    </a:lnTo>
                    <a:cubicBezTo>
                      <a:pt x="159748" y="285364"/>
                      <a:pt x="157192" y="287918"/>
                      <a:pt x="153358" y="287918"/>
                    </a:cubicBezTo>
                    <a:cubicBezTo>
                      <a:pt x="149524" y="287918"/>
                      <a:pt x="146969" y="285364"/>
                      <a:pt x="146969" y="281534"/>
                    </a:cubicBezTo>
                    <a:lnTo>
                      <a:pt x="146969" y="259190"/>
                    </a:lnTo>
                    <a:lnTo>
                      <a:pt x="109907" y="259190"/>
                    </a:lnTo>
                    <a:cubicBezTo>
                      <a:pt x="106073" y="259190"/>
                      <a:pt x="103517" y="256636"/>
                      <a:pt x="103517" y="252806"/>
                    </a:cubicBezTo>
                    <a:lnTo>
                      <a:pt x="103517" y="215779"/>
                    </a:lnTo>
                    <a:lnTo>
                      <a:pt x="81152" y="215779"/>
                    </a:lnTo>
                    <a:cubicBezTo>
                      <a:pt x="77318" y="215779"/>
                      <a:pt x="74762" y="213225"/>
                      <a:pt x="74762" y="209395"/>
                    </a:cubicBezTo>
                    <a:cubicBezTo>
                      <a:pt x="74762" y="205564"/>
                      <a:pt x="77318" y="203011"/>
                      <a:pt x="81152" y="203011"/>
                    </a:cubicBezTo>
                    <a:lnTo>
                      <a:pt x="103517" y="203011"/>
                    </a:lnTo>
                    <a:lnTo>
                      <a:pt x="103517" y="187051"/>
                    </a:lnTo>
                    <a:lnTo>
                      <a:pt x="81152" y="187051"/>
                    </a:lnTo>
                    <a:cubicBezTo>
                      <a:pt x="77318" y="187051"/>
                      <a:pt x="74762" y="184497"/>
                      <a:pt x="74762" y="180667"/>
                    </a:cubicBezTo>
                    <a:cubicBezTo>
                      <a:pt x="74762" y="176836"/>
                      <a:pt x="77318" y="174283"/>
                      <a:pt x="81152" y="174283"/>
                    </a:cubicBezTo>
                    <a:lnTo>
                      <a:pt x="103517" y="174283"/>
                    </a:lnTo>
                    <a:lnTo>
                      <a:pt x="103517" y="158323"/>
                    </a:lnTo>
                    <a:lnTo>
                      <a:pt x="81152" y="158323"/>
                    </a:lnTo>
                    <a:cubicBezTo>
                      <a:pt x="77318" y="158323"/>
                      <a:pt x="74762" y="155769"/>
                      <a:pt x="74762" y="151939"/>
                    </a:cubicBezTo>
                    <a:cubicBezTo>
                      <a:pt x="74762" y="148108"/>
                      <a:pt x="77318" y="145555"/>
                      <a:pt x="81152" y="145555"/>
                    </a:cubicBezTo>
                    <a:lnTo>
                      <a:pt x="103517" y="145555"/>
                    </a:lnTo>
                    <a:lnTo>
                      <a:pt x="103517" y="108528"/>
                    </a:lnTo>
                    <a:cubicBezTo>
                      <a:pt x="103517" y="104697"/>
                      <a:pt x="106073" y="102144"/>
                      <a:pt x="109907" y="102144"/>
                    </a:cubicBezTo>
                    <a:lnTo>
                      <a:pt x="146969" y="102144"/>
                    </a:lnTo>
                    <a:lnTo>
                      <a:pt x="146969" y="79800"/>
                    </a:lnTo>
                    <a:cubicBezTo>
                      <a:pt x="146969" y="75970"/>
                      <a:pt x="149524" y="73416"/>
                      <a:pt x="153358" y="73416"/>
                    </a:cubicBezTo>
                    <a:cubicBezTo>
                      <a:pt x="157192" y="73416"/>
                      <a:pt x="159748" y="75970"/>
                      <a:pt x="159748" y="79800"/>
                    </a:cubicBezTo>
                    <a:lnTo>
                      <a:pt x="159748" y="102144"/>
                    </a:lnTo>
                    <a:lnTo>
                      <a:pt x="175723" y="102144"/>
                    </a:lnTo>
                    <a:lnTo>
                      <a:pt x="175723" y="79800"/>
                    </a:lnTo>
                    <a:cubicBezTo>
                      <a:pt x="175723" y="75970"/>
                      <a:pt x="178279" y="73416"/>
                      <a:pt x="182113" y="73416"/>
                    </a:cubicBezTo>
                    <a:cubicBezTo>
                      <a:pt x="185947" y="73416"/>
                      <a:pt x="188503" y="75970"/>
                      <a:pt x="188503" y="79800"/>
                    </a:cubicBezTo>
                    <a:lnTo>
                      <a:pt x="188503" y="102144"/>
                    </a:lnTo>
                    <a:lnTo>
                      <a:pt x="204478" y="102144"/>
                    </a:lnTo>
                    <a:lnTo>
                      <a:pt x="204478" y="79800"/>
                    </a:lnTo>
                    <a:cubicBezTo>
                      <a:pt x="204478" y="75970"/>
                      <a:pt x="207034" y="73416"/>
                      <a:pt x="210868" y="73416"/>
                    </a:cubicBezTo>
                    <a:cubicBezTo>
                      <a:pt x="214702" y="73416"/>
                      <a:pt x="217258" y="75970"/>
                      <a:pt x="217258" y="79800"/>
                    </a:cubicBezTo>
                    <a:lnTo>
                      <a:pt x="217258" y="102144"/>
                    </a:lnTo>
                    <a:lnTo>
                      <a:pt x="254319" y="102144"/>
                    </a:lnTo>
                    <a:cubicBezTo>
                      <a:pt x="258153" y="102144"/>
                      <a:pt x="260709" y="104697"/>
                      <a:pt x="260709" y="108528"/>
                    </a:cubicBezTo>
                    <a:lnTo>
                      <a:pt x="260709" y="145555"/>
                    </a:lnTo>
                    <a:lnTo>
                      <a:pt x="283074" y="145555"/>
                    </a:lnTo>
                    <a:cubicBezTo>
                      <a:pt x="286908" y="145555"/>
                      <a:pt x="289464" y="148108"/>
                      <a:pt x="289464" y="151939"/>
                    </a:cubicBezTo>
                    <a:cubicBezTo>
                      <a:pt x="289464" y="155769"/>
                      <a:pt x="286908" y="158323"/>
                      <a:pt x="283074" y="158323"/>
                    </a:cubicBezTo>
                    <a:lnTo>
                      <a:pt x="260709" y="158323"/>
                    </a:lnTo>
                    <a:lnTo>
                      <a:pt x="260709" y="174283"/>
                    </a:lnTo>
                    <a:lnTo>
                      <a:pt x="283074" y="174283"/>
                    </a:lnTo>
                    <a:close/>
                  </a:path>
                </a:pathLst>
              </a:custGeom>
              <a:grpFill/>
              <a:ln w="6390" cap="flat">
                <a:noFill/>
                <a:prstDash val="solid"/>
                <a:miter/>
              </a:ln>
            </p:spPr>
            <p:txBody>
              <a:bodyPr rtlCol="0" anchor="ctr"/>
              <a:lstStyle/>
              <a:p>
                <a:endParaRPr lang="en-US" sz="3200"/>
              </a:p>
            </p:txBody>
          </p:sp>
        </p:grpSp>
      </p:grpSp>
      <p:grpSp>
        <p:nvGrpSpPr>
          <p:cNvPr id="1071" name="Group 1070">
            <a:extLst>
              <a:ext uri="{FF2B5EF4-FFF2-40B4-BE49-F238E27FC236}">
                <a16:creationId xmlns:a16="http://schemas.microsoft.com/office/drawing/2014/main" id="{10038CCD-1719-712B-2452-5C9C423FFAE3}"/>
              </a:ext>
            </a:extLst>
          </p:cNvPr>
          <p:cNvGrpSpPr/>
          <p:nvPr/>
        </p:nvGrpSpPr>
        <p:grpSpPr>
          <a:xfrm>
            <a:off x="6095318" y="1255794"/>
            <a:ext cx="5063260" cy="701478"/>
            <a:chOff x="6095318" y="1085667"/>
            <a:chExt cx="5063260" cy="701478"/>
          </a:xfrm>
        </p:grpSpPr>
        <p:sp>
          <p:nvSpPr>
            <p:cNvPr id="24" name="Rectangle 23">
              <a:extLst>
                <a:ext uri="{FF2B5EF4-FFF2-40B4-BE49-F238E27FC236}">
                  <a16:creationId xmlns:a16="http://schemas.microsoft.com/office/drawing/2014/main" id="{8C6E613D-B0D7-13E1-5C98-E5DDFB463B2F}"/>
                </a:ext>
              </a:extLst>
            </p:cNvPr>
            <p:cNvSpPr/>
            <p:nvPr/>
          </p:nvSpPr>
          <p:spPr bwMode="gray">
            <a:xfrm>
              <a:off x="6820113" y="1085667"/>
              <a:ext cx="4338465" cy="701478"/>
            </a:xfrm>
            <a:prstGeom prst="rect">
              <a:avLst/>
            </a:prstGeom>
            <a:noFill/>
            <a:ln w="19050" algn="ctr">
              <a:noFill/>
              <a:miter lim="800000"/>
              <a:headEnd/>
              <a:tailEnd/>
            </a:ln>
          </p:spPr>
          <p:txBody>
            <a:bodyPr wrap="square" lIns="0" tIns="0" rIns="0" bIns="0" rtlCol="0" anchor="t"/>
            <a:lstStyle/>
            <a:p>
              <a:pPr>
                <a:lnSpc>
                  <a:spcPct val="106000"/>
                </a:lnSpc>
                <a:buFont typeface="Wingdings 2" pitchFamily="18" charset="2"/>
                <a:buNone/>
              </a:pPr>
              <a:r>
                <a:rPr lang="en-US" sz="2000">
                  <a:latin typeface="Open Sans Light" panose="020B0306030504020204" pitchFamily="34" charset="0"/>
                  <a:ea typeface="Open Sans Light" panose="020B0306030504020204" pitchFamily="34" charset="0"/>
                  <a:cs typeface="Open Sans Light" panose="020B0306030504020204" pitchFamily="34" charset="0"/>
                </a:rPr>
                <a:t>Cost Optimization</a:t>
              </a:r>
            </a:p>
            <a:p>
              <a:pPr>
                <a:lnSpc>
                  <a:spcPct val="106000"/>
                </a:lnSpc>
                <a:buFont typeface="Wingdings 2" pitchFamily="18" charset="2"/>
                <a:buNone/>
              </a:pPr>
              <a:endParaRPr lang="en-US" sz="4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6000"/>
                </a:lnSpc>
                <a:buFont typeface="Wingdings 2" pitchFamily="18" charset="2"/>
                <a:buNone/>
              </a:pPr>
              <a:r>
                <a:rPr lang="en-US" sz="1200">
                  <a:latin typeface="Open Sans Light" panose="020B0306030504020204" pitchFamily="34" charset="0"/>
                  <a:ea typeface="Open Sans Light" panose="020B0306030504020204" pitchFamily="34" charset="0"/>
                  <a:cs typeface="Open Sans Light" panose="020B0306030504020204" pitchFamily="34" charset="0"/>
                </a:rPr>
                <a:t>A fear of cost overruns and profitability limits mean nuclear power players must keep a vigilant eye on their costs</a:t>
              </a:r>
            </a:p>
          </p:txBody>
        </p:sp>
        <p:grpSp>
          <p:nvGrpSpPr>
            <p:cNvPr id="29" name="Graphic 4">
              <a:extLst>
                <a:ext uri="{FF2B5EF4-FFF2-40B4-BE49-F238E27FC236}">
                  <a16:creationId xmlns:a16="http://schemas.microsoft.com/office/drawing/2014/main" id="{726664C4-DC51-F936-D7F5-42471C570131}"/>
                </a:ext>
              </a:extLst>
            </p:cNvPr>
            <p:cNvGrpSpPr/>
            <p:nvPr/>
          </p:nvGrpSpPr>
          <p:grpSpPr>
            <a:xfrm>
              <a:off x="6095318" y="1085667"/>
              <a:ext cx="489394" cy="489394"/>
              <a:chOff x="8239823" y="918179"/>
              <a:chExt cx="361670" cy="361333"/>
            </a:xfrm>
            <a:solidFill>
              <a:schemeClr val="accent4">
                <a:lumMod val="40000"/>
                <a:lumOff val="60000"/>
              </a:schemeClr>
            </a:solidFill>
          </p:grpSpPr>
          <p:sp>
            <p:nvSpPr>
              <p:cNvPr id="30" name="Graphic 4">
                <a:extLst>
                  <a:ext uri="{FF2B5EF4-FFF2-40B4-BE49-F238E27FC236}">
                    <a16:creationId xmlns:a16="http://schemas.microsoft.com/office/drawing/2014/main" id="{85085F15-4509-9B5B-0A3D-A5687CF778DE}"/>
                  </a:ext>
                </a:extLst>
              </p:cNvPr>
              <p:cNvSpPr/>
              <p:nvPr/>
            </p:nvSpPr>
            <p:spPr>
              <a:xfrm>
                <a:off x="8427049" y="1102037"/>
                <a:ext cx="33227" cy="78523"/>
              </a:xfrm>
              <a:custGeom>
                <a:avLst/>
                <a:gdLst>
                  <a:gd name="connsiteX0" fmla="*/ 0 w 33227"/>
                  <a:gd name="connsiteY0" fmla="*/ 0 h 78523"/>
                  <a:gd name="connsiteX1" fmla="*/ 0 w 33227"/>
                  <a:gd name="connsiteY1" fmla="*/ 78523 h 78523"/>
                  <a:gd name="connsiteX2" fmla="*/ 33227 w 33227"/>
                  <a:gd name="connsiteY2" fmla="*/ 38942 h 78523"/>
                  <a:gd name="connsiteX3" fmla="*/ 0 w 33227"/>
                  <a:gd name="connsiteY3" fmla="*/ 0 h 78523"/>
                </a:gdLst>
                <a:ahLst/>
                <a:cxnLst>
                  <a:cxn ang="0">
                    <a:pos x="connsiteX0" y="connsiteY0"/>
                  </a:cxn>
                  <a:cxn ang="0">
                    <a:pos x="connsiteX1" y="connsiteY1"/>
                  </a:cxn>
                  <a:cxn ang="0">
                    <a:pos x="connsiteX2" y="connsiteY2"/>
                  </a:cxn>
                  <a:cxn ang="0">
                    <a:pos x="connsiteX3" y="connsiteY3"/>
                  </a:cxn>
                </a:cxnLst>
                <a:rect l="l" t="t" r="r" b="b"/>
                <a:pathLst>
                  <a:path w="33227" h="78523">
                    <a:moveTo>
                      <a:pt x="0" y="0"/>
                    </a:moveTo>
                    <a:lnTo>
                      <a:pt x="0" y="78523"/>
                    </a:lnTo>
                    <a:cubicBezTo>
                      <a:pt x="19170" y="75331"/>
                      <a:pt x="33227" y="58733"/>
                      <a:pt x="33227" y="38942"/>
                    </a:cubicBezTo>
                    <a:cubicBezTo>
                      <a:pt x="33227" y="19152"/>
                      <a:pt x="19170" y="3192"/>
                      <a:pt x="0" y="0"/>
                    </a:cubicBezTo>
                    <a:close/>
                  </a:path>
                </a:pathLst>
              </a:custGeom>
              <a:grpFill/>
              <a:ln w="6390" cap="flat">
                <a:noFill/>
                <a:prstDash val="solid"/>
                <a:miter/>
              </a:ln>
            </p:spPr>
            <p:txBody>
              <a:bodyPr rtlCol="0" anchor="ctr"/>
              <a:lstStyle/>
              <a:p>
                <a:endParaRPr lang="en-US" sz="3200"/>
              </a:p>
            </p:txBody>
          </p:sp>
          <p:sp>
            <p:nvSpPr>
              <p:cNvPr id="31" name="Graphic 4">
                <a:extLst>
                  <a:ext uri="{FF2B5EF4-FFF2-40B4-BE49-F238E27FC236}">
                    <a16:creationId xmlns:a16="http://schemas.microsoft.com/office/drawing/2014/main" id="{13E88856-9F9F-7A56-5B87-CA37B64F2485}"/>
                  </a:ext>
                </a:extLst>
              </p:cNvPr>
              <p:cNvSpPr/>
              <p:nvPr/>
            </p:nvSpPr>
            <p:spPr>
              <a:xfrm>
                <a:off x="8381041" y="1009470"/>
                <a:ext cx="33228" cy="79161"/>
              </a:xfrm>
              <a:custGeom>
                <a:avLst/>
                <a:gdLst>
                  <a:gd name="connsiteX0" fmla="*/ 33228 w 33228"/>
                  <a:gd name="connsiteY0" fmla="*/ 0 h 79161"/>
                  <a:gd name="connsiteX1" fmla="*/ 0 w 33228"/>
                  <a:gd name="connsiteY1" fmla="*/ 39581 h 79161"/>
                  <a:gd name="connsiteX2" fmla="*/ 33228 w 33228"/>
                  <a:gd name="connsiteY2" fmla="*/ 79161 h 79161"/>
                  <a:gd name="connsiteX3" fmla="*/ 33228 w 33228"/>
                  <a:gd name="connsiteY3" fmla="*/ 0 h 79161"/>
                </a:gdLst>
                <a:ahLst/>
                <a:cxnLst>
                  <a:cxn ang="0">
                    <a:pos x="connsiteX0" y="connsiteY0"/>
                  </a:cxn>
                  <a:cxn ang="0">
                    <a:pos x="connsiteX1" y="connsiteY1"/>
                  </a:cxn>
                  <a:cxn ang="0">
                    <a:pos x="connsiteX2" y="connsiteY2"/>
                  </a:cxn>
                  <a:cxn ang="0">
                    <a:pos x="connsiteX3" y="connsiteY3"/>
                  </a:cxn>
                </a:cxnLst>
                <a:rect l="l" t="t" r="r" b="b"/>
                <a:pathLst>
                  <a:path w="33228" h="79161">
                    <a:moveTo>
                      <a:pt x="33228" y="0"/>
                    </a:moveTo>
                    <a:cubicBezTo>
                      <a:pt x="14058" y="3192"/>
                      <a:pt x="0" y="19790"/>
                      <a:pt x="0" y="39581"/>
                    </a:cubicBezTo>
                    <a:cubicBezTo>
                      <a:pt x="0" y="59371"/>
                      <a:pt x="14697" y="75969"/>
                      <a:pt x="33228" y="79161"/>
                    </a:cubicBezTo>
                    <a:lnTo>
                      <a:pt x="33228" y="0"/>
                    </a:lnTo>
                    <a:close/>
                  </a:path>
                </a:pathLst>
              </a:custGeom>
              <a:grpFill/>
              <a:ln w="6390" cap="flat">
                <a:noFill/>
                <a:prstDash val="solid"/>
                <a:miter/>
              </a:ln>
            </p:spPr>
            <p:txBody>
              <a:bodyPr rtlCol="0" anchor="ctr"/>
              <a:lstStyle/>
              <a:p>
                <a:endParaRPr lang="en-US" sz="3200"/>
              </a:p>
            </p:txBody>
          </p:sp>
          <p:sp>
            <p:nvSpPr>
              <p:cNvPr id="32" name="Graphic 4">
                <a:extLst>
                  <a:ext uri="{FF2B5EF4-FFF2-40B4-BE49-F238E27FC236}">
                    <a16:creationId xmlns:a16="http://schemas.microsoft.com/office/drawing/2014/main" id="{6B36C9B1-22D0-BF46-DEA7-EF9D7E564F1E}"/>
                  </a:ext>
                </a:extLst>
              </p:cNvPr>
              <p:cNvSpPr/>
              <p:nvPr/>
            </p:nvSpPr>
            <p:spPr>
              <a:xfrm>
                <a:off x="8239823" y="918179"/>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7225 w 361670"/>
                  <a:gd name="connsiteY5" fmla="*/ 275150 h 361333"/>
                  <a:gd name="connsiteX6" fmla="*/ 187225 w 361670"/>
                  <a:gd name="connsiteY6" fmla="*/ 292386 h 361333"/>
                  <a:gd name="connsiteX7" fmla="*/ 180836 w 361670"/>
                  <a:gd name="connsiteY7" fmla="*/ 298770 h 361333"/>
                  <a:gd name="connsiteX8" fmla="*/ 174446 w 361670"/>
                  <a:gd name="connsiteY8" fmla="*/ 292386 h 361333"/>
                  <a:gd name="connsiteX9" fmla="*/ 174446 w 361670"/>
                  <a:gd name="connsiteY9" fmla="*/ 275150 h 361333"/>
                  <a:gd name="connsiteX10" fmla="*/ 130994 w 361670"/>
                  <a:gd name="connsiteY10" fmla="*/ 240676 h 361333"/>
                  <a:gd name="connsiteX11" fmla="*/ 134828 w 361670"/>
                  <a:gd name="connsiteY11" fmla="*/ 232377 h 361333"/>
                  <a:gd name="connsiteX12" fmla="*/ 143135 w 361670"/>
                  <a:gd name="connsiteY12" fmla="*/ 236207 h 361333"/>
                  <a:gd name="connsiteX13" fmla="*/ 174446 w 361670"/>
                  <a:gd name="connsiteY13" fmla="*/ 262382 h 361333"/>
                  <a:gd name="connsiteX14" fmla="*/ 174446 w 361670"/>
                  <a:gd name="connsiteY14" fmla="*/ 182582 h 361333"/>
                  <a:gd name="connsiteX15" fmla="*/ 128438 w 361670"/>
                  <a:gd name="connsiteY15" fmla="*/ 130233 h 361333"/>
                  <a:gd name="connsiteX16" fmla="*/ 174446 w 361670"/>
                  <a:gd name="connsiteY16" fmla="*/ 77885 h 361333"/>
                  <a:gd name="connsiteX17" fmla="*/ 174446 w 361670"/>
                  <a:gd name="connsiteY17" fmla="*/ 68947 h 361333"/>
                  <a:gd name="connsiteX18" fmla="*/ 180836 w 361670"/>
                  <a:gd name="connsiteY18" fmla="*/ 62563 h 361333"/>
                  <a:gd name="connsiteX19" fmla="*/ 187225 w 361670"/>
                  <a:gd name="connsiteY19" fmla="*/ 68947 h 361333"/>
                  <a:gd name="connsiteX20" fmla="*/ 187225 w 361670"/>
                  <a:gd name="connsiteY20" fmla="*/ 78523 h 361333"/>
                  <a:gd name="connsiteX21" fmla="*/ 226204 w 361670"/>
                  <a:gd name="connsiteY21" fmla="*/ 104697 h 361333"/>
                  <a:gd name="connsiteX22" fmla="*/ 223648 w 361670"/>
                  <a:gd name="connsiteY22" fmla="*/ 113635 h 361333"/>
                  <a:gd name="connsiteX23" fmla="*/ 214702 w 361670"/>
                  <a:gd name="connsiteY23" fmla="*/ 111081 h 361333"/>
                  <a:gd name="connsiteX24" fmla="*/ 186586 w 361670"/>
                  <a:gd name="connsiteY24" fmla="*/ 91929 h 361333"/>
                  <a:gd name="connsiteX25" fmla="*/ 186586 w 361670"/>
                  <a:gd name="connsiteY25" fmla="*/ 171091 h 361333"/>
                  <a:gd name="connsiteX26" fmla="*/ 232594 w 361670"/>
                  <a:gd name="connsiteY26" fmla="*/ 223439 h 361333"/>
                  <a:gd name="connsiteX27" fmla="*/ 187225 w 361670"/>
                  <a:gd name="connsiteY27" fmla="*/ 27515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670" h="361333">
                    <a:moveTo>
                      <a:pt x="180836" y="0"/>
                    </a:moveTo>
                    <a:cubicBezTo>
                      <a:pt x="80513" y="0"/>
                      <a:pt x="0" y="81077"/>
                      <a:pt x="0" y="180667"/>
                    </a:cubicBezTo>
                    <a:cubicBezTo>
                      <a:pt x="0" y="280257"/>
                      <a:pt x="81152" y="361333"/>
                      <a:pt x="180836" y="361333"/>
                    </a:cubicBezTo>
                    <a:cubicBezTo>
                      <a:pt x="280518" y="361333"/>
                      <a:pt x="361670" y="280257"/>
                      <a:pt x="361670" y="180667"/>
                    </a:cubicBezTo>
                    <a:cubicBezTo>
                      <a:pt x="361670" y="81077"/>
                      <a:pt x="281157" y="0"/>
                      <a:pt x="180836" y="0"/>
                    </a:cubicBezTo>
                    <a:close/>
                    <a:moveTo>
                      <a:pt x="187225" y="275150"/>
                    </a:moveTo>
                    <a:lnTo>
                      <a:pt x="187225" y="292386"/>
                    </a:lnTo>
                    <a:cubicBezTo>
                      <a:pt x="187225" y="296217"/>
                      <a:pt x="184669" y="298770"/>
                      <a:pt x="180836" y="298770"/>
                    </a:cubicBezTo>
                    <a:cubicBezTo>
                      <a:pt x="177001" y="298770"/>
                      <a:pt x="174446" y="296217"/>
                      <a:pt x="174446" y="292386"/>
                    </a:cubicBezTo>
                    <a:lnTo>
                      <a:pt x="174446" y="275150"/>
                    </a:lnTo>
                    <a:cubicBezTo>
                      <a:pt x="154636" y="272596"/>
                      <a:pt x="138022" y="259828"/>
                      <a:pt x="130994" y="240676"/>
                    </a:cubicBezTo>
                    <a:cubicBezTo>
                      <a:pt x="129716" y="237484"/>
                      <a:pt x="131633" y="233654"/>
                      <a:pt x="134828" y="232377"/>
                    </a:cubicBezTo>
                    <a:cubicBezTo>
                      <a:pt x="138022" y="231100"/>
                      <a:pt x="141856" y="233015"/>
                      <a:pt x="143135" y="236207"/>
                    </a:cubicBezTo>
                    <a:cubicBezTo>
                      <a:pt x="148246" y="250252"/>
                      <a:pt x="160387" y="259828"/>
                      <a:pt x="174446" y="262382"/>
                    </a:cubicBezTo>
                    <a:lnTo>
                      <a:pt x="174446" y="182582"/>
                    </a:lnTo>
                    <a:cubicBezTo>
                      <a:pt x="148246" y="179390"/>
                      <a:pt x="128438" y="157046"/>
                      <a:pt x="128438" y="130233"/>
                    </a:cubicBezTo>
                    <a:cubicBezTo>
                      <a:pt x="128438" y="103420"/>
                      <a:pt x="148886" y="81077"/>
                      <a:pt x="174446" y="77885"/>
                    </a:cubicBezTo>
                    <a:lnTo>
                      <a:pt x="174446" y="68947"/>
                    </a:lnTo>
                    <a:cubicBezTo>
                      <a:pt x="174446" y="65117"/>
                      <a:pt x="177001" y="62563"/>
                      <a:pt x="180836" y="62563"/>
                    </a:cubicBezTo>
                    <a:cubicBezTo>
                      <a:pt x="184669" y="62563"/>
                      <a:pt x="187225" y="65117"/>
                      <a:pt x="187225" y="68947"/>
                    </a:cubicBezTo>
                    <a:lnTo>
                      <a:pt x="187225" y="78523"/>
                    </a:lnTo>
                    <a:cubicBezTo>
                      <a:pt x="203200" y="80438"/>
                      <a:pt x="217897" y="90014"/>
                      <a:pt x="226204" y="104697"/>
                    </a:cubicBezTo>
                    <a:cubicBezTo>
                      <a:pt x="228120" y="107889"/>
                      <a:pt x="226843" y="111720"/>
                      <a:pt x="223648" y="113635"/>
                    </a:cubicBezTo>
                    <a:cubicBezTo>
                      <a:pt x="220453" y="115550"/>
                      <a:pt x="216619" y="114273"/>
                      <a:pt x="214702" y="111081"/>
                    </a:cubicBezTo>
                    <a:cubicBezTo>
                      <a:pt x="208951" y="100867"/>
                      <a:pt x="198088" y="93845"/>
                      <a:pt x="186586" y="91929"/>
                    </a:cubicBezTo>
                    <a:lnTo>
                      <a:pt x="186586" y="171091"/>
                    </a:lnTo>
                    <a:cubicBezTo>
                      <a:pt x="212785" y="174283"/>
                      <a:pt x="232594" y="196627"/>
                      <a:pt x="232594" y="223439"/>
                    </a:cubicBezTo>
                    <a:cubicBezTo>
                      <a:pt x="232594" y="250252"/>
                      <a:pt x="213424" y="271958"/>
                      <a:pt x="187225" y="275150"/>
                    </a:cubicBezTo>
                    <a:close/>
                  </a:path>
                </a:pathLst>
              </a:custGeom>
              <a:grpFill/>
              <a:ln w="6390" cap="flat">
                <a:noFill/>
                <a:prstDash val="solid"/>
                <a:miter/>
              </a:ln>
            </p:spPr>
            <p:txBody>
              <a:bodyPr rtlCol="0" anchor="ctr"/>
              <a:lstStyle/>
              <a:p>
                <a:endParaRPr lang="en-US" sz="3200"/>
              </a:p>
            </p:txBody>
          </p:sp>
        </p:grpSp>
      </p:grpSp>
    </p:spTree>
    <p:extLst>
      <p:ext uri="{BB962C8B-B14F-4D97-AF65-F5344CB8AC3E}">
        <p14:creationId xmlns:p14="http://schemas.microsoft.com/office/powerpoint/2010/main" val="222692049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68E53-D5CC-4FD0-B514-9B07B7BEED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63F0ED-B516-34DD-3CBD-17C0A142D93C}"/>
              </a:ext>
            </a:extLst>
          </p:cNvPr>
          <p:cNvSpPr>
            <a:spLocks noGrp="1"/>
          </p:cNvSpPr>
          <p:nvPr>
            <p:ph type="title"/>
          </p:nvPr>
        </p:nvSpPr>
        <p:spPr/>
        <p:txBody>
          <a:bodyPr/>
          <a:lstStyle/>
          <a:p>
            <a:r>
              <a:rPr lang="en-US" sz="2800"/>
              <a:t>Quals: Business Development</a:t>
            </a:r>
          </a:p>
        </p:txBody>
      </p:sp>
      <p:sp>
        <p:nvSpPr>
          <p:cNvPr id="39" name="Rectangle 38">
            <a:extLst>
              <a:ext uri="{FF2B5EF4-FFF2-40B4-BE49-F238E27FC236}">
                <a16:creationId xmlns:a16="http://schemas.microsoft.com/office/drawing/2014/main" id="{91FCB910-C8DC-426E-5EBA-6EB3DB681718}"/>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Defining the Role of Nuclear Technology in the Maritime Sector Decarbonization Pathways</a:t>
            </a:r>
          </a:p>
        </p:txBody>
      </p:sp>
      <p:sp>
        <p:nvSpPr>
          <p:cNvPr id="40" name="Rectangle 39">
            <a:extLst>
              <a:ext uri="{FF2B5EF4-FFF2-40B4-BE49-F238E27FC236}">
                <a16:creationId xmlns:a16="http://schemas.microsoft.com/office/drawing/2014/main" id="{C772650F-2502-0467-42A0-098EF0EE430F}"/>
              </a:ext>
            </a:extLst>
          </p:cNvPr>
          <p:cNvSpPr/>
          <p:nvPr/>
        </p:nvSpPr>
        <p:spPr bwMode="gray">
          <a:xfrm>
            <a:off x="47725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t>Determine </a:t>
            </a:r>
            <a:r>
              <a:rPr lang="en-US" sz="1200" err="1"/>
              <a:t>nuclear’s</a:t>
            </a:r>
            <a:r>
              <a:rPr lang="en-US" sz="1200"/>
              <a:t> role in decarbonizing the maritime sector by 2050 for a consortium of four global stakeholders.</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a:lnSpc>
                <a:spcPct val="106000"/>
              </a:lnSpc>
              <a:buFont typeface="Wingdings 2" pitchFamily="18" charset="2"/>
              <a:buNone/>
            </a:pPr>
            <a:r>
              <a:rPr lang="en-US" sz="1200">
                <a:solidFill>
                  <a:schemeClr val="tx2">
                    <a:lumMod val="50000"/>
                  </a:schemeClr>
                </a:solidFill>
              </a:rPr>
              <a:t>Conducted market study on technology, regulation, acceptance, and opportunity spaces; assessed designs, readiness, benefits/risks, regulatory gaps, and geographic use cases.</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a:lnSpc>
                <a:spcPct val="106000"/>
              </a:lnSpc>
              <a:buFont typeface="Wingdings 2" pitchFamily="18" charset="2"/>
              <a:buNone/>
            </a:pPr>
            <a:r>
              <a:rPr lang="en-US" sz="1200">
                <a:solidFill>
                  <a:schemeClr val="tx2">
                    <a:lumMod val="50000"/>
                  </a:schemeClr>
                </a:solidFill>
              </a:rPr>
              <a:t>Delivered report outlining </a:t>
            </a:r>
            <a:r>
              <a:rPr lang="en-US" sz="1200" err="1">
                <a:solidFill>
                  <a:schemeClr val="tx2">
                    <a:lumMod val="50000"/>
                  </a:schemeClr>
                </a:solidFill>
              </a:rPr>
              <a:t>nuclear’s</a:t>
            </a:r>
            <a:r>
              <a:rPr lang="en-US" sz="1200">
                <a:solidFill>
                  <a:schemeClr val="tx2">
                    <a:lumMod val="50000"/>
                  </a:schemeClr>
                </a:solidFill>
              </a:rPr>
              <a:t> role, benefits, challenges, risks, and investment implications to guide strategic planning.</a:t>
            </a:r>
          </a:p>
        </p:txBody>
      </p:sp>
    </p:spTree>
    <p:extLst>
      <p:ext uri="{BB962C8B-B14F-4D97-AF65-F5344CB8AC3E}">
        <p14:creationId xmlns:p14="http://schemas.microsoft.com/office/powerpoint/2010/main" val="2048306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79964-D295-26D7-0DA0-F17F66E92D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442C28-F3C3-42BF-29B7-4F683FECD955}"/>
              </a:ext>
            </a:extLst>
          </p:cNvPr>
          <p:cNvSpPr>
            <a:spLocks noGrp="1"/>
          </p:cNvSpPr>
          <p:nvPr>
            <p:ph type="title"/>
          </p:nvPr>
        </p:nvSpPr>
        <p:spPr/>
        <p:txBody>
          <a:bodyPr/>
          <a:lstStyle/>
          <a:p>
            <a:r>
              <a:rPr lang="en-US" sz="2800"/>
              <a:t>Quals: Financing</a:t>
            </a:r>
          </a:p>
        </p:txBody>
      </p:sp>
      <p:sp>
        <p:nvSpPr>
          <p:cNvPr id="39" name="Rectangle 38">
            <a:extLst>
              <a:ext uri="{FF2B5EF4-FFF2-40B4-BE49-F238E27FC236}">
                <a16:creationId xmlns:a16="http://schemas.microsoft.com/office/drawing/2014/main" id="{6384F62F-25A3-28E1-AF02-7F224E129D9C}"/>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Xx</a:t>
            </a:r>
          </a:p>
        </p:txBody>
      </p:sp>
      <p:sp>
        <p:nvSpPr>
          <p:cNvPr id="40" name="Rectangle 39">
            <a:extLst>
              <a:ext uri="{FF2B5EF4-FFF2-40B4-BE49-F238E27FC236}">
                <a16:creationId xmlns:a16="http://schemas.microsoft.com/office/drawing/2014/main" id="{35783DB5-16E4-D6D8-84E2-A3CCBB0F7F84}"/>
              </a:ext>
            </a:extLst>
          </p:cNvPr>
          <p:cNvSpPr/>
          <p:nvPr/>
        </p:nvSpPr>
        <p:spPr bwMode="gray">
          <a:xfrm>
            <a:off x="47725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a:lnSpc>
                <a:spcPct val="106000"/>
              </a:lnSpc>
              <a:buFont typeface="Wingdings 2" pitchFamily="18" charset="2"/>
              <a:buNone/>
            </a:pPr>
            <a:r>
              <a:rPr lang="en-US" sz="1200">
                <a:solidFill>
                  <a:schemeClr val="tx2">
                    <a:lumMod val="50000"/>
                  </a:schemeClr>
                </a:solidFill>
              </a:rPr>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a:lnSpc>
                <a:spcPct val="106000"/>
              </a:lnSpc>
              <a:buFont typeface="Wingdings 2" pitchFamily="18" charset="2"/>
              <a:buNone/>
            </a:pPr>
            <a:r>
              <a:rPr lang="en-US" sz="1200">
                <a:solidFill>
                  <a:schemeClr val="tx2">
                    <a:lumMod val="50000"/>
                  </a:schemeClr>
                </a:solidFill>
              </a:rPr>
              <a:t>Xx</a:t>
            </a:r>
          </a:p>
        </p:txBody>
      </p:sp>
    </p:spTree>
    <p:extLst>
      <p:ext uri="{BB962C8B-B14F-4D97-AF65-F5344CB8AC3E}">
        <p14:creationId xmlns:p14="http://schemas.microsoft.com/office/powerpoint/2010/main" val="23445341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D2DB2-28D0-85D1-3C92-6F329AF1C3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ABF7A5-3489-716B-217B-D386E84A7727}"/>
              </a:ext>
            </a:extLst>
          </p:cNvPr>
          <p:cNvSpPr>
            <a:spLocks noGrp="1"/>
          </p:cNvSpPr>
          <p:nvPr>
            <p:ph type="title"/>
          </p:nvPr>
        </p:nvSpPr>
        <p:spPr/>
        <p:txBody>
          <a:bodyPr/>
          <a:lstStyle/>
          <a:p>
            <a:r>
              <a:rPr lang="en-US" sz="2800"/>
              <a:t>Quals: Public Perception</a:t>
            </a:r>
          </a:p>
        </p:txBody>
      </p:sp>
      <p:sp>
        <p:nvSpPr>
          <p:cNvPr id="39" name="Rectangle 38">
            <a:extLst>
              <a:ext uri="{FF2B5EF4-FFF2-40B4-BE49-F238E27FC236}">
                <a16:creationId xmlns:a16="http://schemas.microsoft.com/office/drawing/2014/main" id="{56C9F75A-9442-54E9-A3F1-0E56547508B6}"/>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Xx</a:t>
            </a:r>
          </a:p>
        </p:txBody>
      </p:sp>
      <p:sp>
        <p:nvSpPr>
          <p:cNvPr id="40" name="Rectangle 39">
            <a:extLst>
              <a:ext uri="{FF2B5EF4-FFF2-40B4-BE49-F238E27FC236}">
                <a16:creationId xmlns:a16="http://schemas.microsoft.com/office/drawing/2014/main" id="{ECC4F153-34E1-6C3F-978A-8FC030DEF29C}"/>
              </a:ext>
            </a:extLst>
          </p:cNvPr>
          <p:cNvSpPr/>
          <p:nvPr/>
        </p:nvSpPr>
        <p:spPr bwMode="gray">
          <a:xfrm>
            <a:off x="47725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a:lnSpc>
                <a:spcPct val="106000"/>
              </a:lnSpc>
              <a:buFont typeface="Wingdings 2" pitchFamily="18" charset="2"/>
              <a:buNone/>
            </a:pPr>
            <a:r>
              <a:rPr lang="en-US" sz="1200">
                <a:solidFill>
                  <a:schemeClr val="tx2">
                    <a:lumMod val="50000"/>
                  </a:schemeClr>
                </a:solidFill>
              </a:rPr>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a:lnSpc>
                <a:spcPct val="106000"/>
              </a:lnSpc>
              <a:buFont typeface="Wingdings 2" pitchFamily="18" charset="2"/>
              <a:buNone/>
            </a:pPr>
            <a:r>
              <a:rPr lang="en-US" sz="1200">
                <a:solidFill>
                  <a:schemeClr val="tx2">
                    <a:lumMod val="50000"/>
                  </a:schemeClr>
                </a:solidFill>
              </a:rPr>
              <a:t>Xx</a:t>
            </a:r>
          </a:p>
        </p:txBody>
      </p:sp>
    </p:spTree>
    <p:extLst>
      <p:ext uri="{BB962C8B-B14F-4D97-AF65-F5344CB8AC3E}">
        <p14:creationId xmlns:p14="http://schemas.microsoft.com/office/powerpoint/2010/main" val="5192793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40383-8913-0011-642F-063FECD9B8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FB210F-B73E-5C78-67C6-A98569844384}"/>
              </a:ext>
            </a:extLst>
          </p:cNvPr>
          <p:cNvSpPr>
            <a:spLocks noGrp="1"/>
          </p:cNvSpPr>
          <p:nvPr>
            <p:ph type="title"/>
          </p:nvPr>
        </p:nvSpPr>
        <p:spPr/>
        <p:txBody>
          <a:bodyPr/>
          <a:lstStyle/>
          <a:p>
            <a:r>
              <a:rPr lang="en-US" sz="2800"/>
              <a:t>Quals: Workforce</a:t>
            </a:r>
          </a:p>
        </p:txBody>
      </p:sp>
      <p:sp>
        <p:nvSpPr>
          <p:cNvPr id="39" name="Rectangle 38">
            <a:extLst>
              <a:ext uri="{FF2B5EF4-FFF2-40B4-BE49-F238E27FC236}">
                <a16:creationId xmlns:a16="http://schemas.microsoft.com/office/drawing/2014/main" id="{ED8323D7-3C59-950C-55A4-7553BC3DE509}"/>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Xx</a:t>
            </a:r>
          </a:p>
        </p:txBody>
      </p:sp>
      <p:sp>
        <p:nvSpPr>
          <p:cNvPr id="40" name="Rectangle 39">
            <a:extLst>
              <a:ext uri="{FF2B5EF4-FFF2-40B4-BE49-F238E27FC236}">
                <a16:creationId xmlns:a16="http://schemas.microsoft.com/office/drawing/2014/main" id="{8A8BD907-C524-E4B7-BBF7-570009F4329D}"/>
              </a:ext>
            </a:extLst>
          </p:cNvPr>
          <p:cNvSpPr/>
          <p:nvPr/>
        </p:nvSpPr>
        <p:spPr bwMode="gray">
          <a:xfrm>
            <a:off x="47725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a:lnSpc>
                <a:spcPct val="106000"/>
              </a:lnSpc>
              <a:buFont typeface="Wingdings 2" pitchFamily="18" charset="2"/>
              <a:buNone/>
            </a:pPr>
            <a:r>
              <a:rPr lang="en-US" sz="1200">
                <a:solidFill>
                  <a:schemeClr val="tx2">
                    <a:lumMod val="50000"/>
                  </a:schemeClr>
                </a:solidFill>
              </a:rPr>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a:lnSpc>
                <a:spcPct val="106000"/>
              </a:lnSpc>
              <a:buFont typeface="Wingdings 2" pitchFamily="18" charset="2"/>
              <a:buNone/>
            </a:pPr>
            <a:r>
              <a:rPr lang="en-US" sz="1200">
                <a:solidFill>
                  <a:schemeClr val="tx2">
                    <a:lumMod val="50000"/>
                  </a:schemeClr>
                </a:solidFill>
              </a:rPr>
              <a:t>Xx</a:t>
            </a:r>
          </a:p>
        </p:txBody>
      </p:sp>
    </p:spTree>
    <p:extLst>
      <p:ext uri="{BB962C8B-B14F-4D97-AF65-F5344CB8AC3E}">
        <p14:creationId xmlns:p14="http://schemas.microsoft.com/office/powerpoint/2010/main" val="25956509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BCCC9-89EB-F7FE-059C-C655A0BA26F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0A1A634-B367-0680-5C2F-8ED2E242942B}"/>
              </a:ext>
            </a:extLst>
          </p:cNvPr>
          <p:cNvSpPr>
            <a:spLocks noGrp="1"/>
          </p:cNvSpPr>
          <p:nvPr>
            <p:ph type="body" sz="quarter" idx="13"/>
          </p:nvPr>
        </p:nvSpPr>
        <p:spPr/>
        <p:txBody>
          <a:bodyPr/>
          <a:lstStyle/>
          <a:p>
            <a:r>
              <a:rPr lang="en-US" sz="1400">
                <a:solidFill>
                  <a:schemeClr val="tx1"/>
                </a:solidFill>
              </a:rPr>
              <a:t>There is a significant market for consulting services in the nuclear space, and Deloitte can gain a first-mover advantage by acting now.</a:t>
            </a:r>
          </a:p>
          <a:p>
            <a:endParaRPr lang="en-US"/>
          </a:p>
        </p:txBody>
      </p:sp>
      <p:sp>
        <p:nvSpPr>
          <p:cNvPr id="3" name="Title 2">
            <a:extLst>
              <a:ext uri="{FF2B5EF4-FFF2-40B4-BE49-F238E27FC236}">
                <a16:creationId xmlns:a16="http://schemas.microsoft.com/office/drawing/2014/main" id="{6AE146D3-A164-415B-0FE5-F82D6FB0C652}"/>
              </a:ext>
            </a:extLst>
          </p:cNvPr>
          <p:cNvSpPr>
            <a:spLocks noGrp="1"/>
          </p:cNvSpPr>
          <p:nvPr>
            <p:ph type="title"/>
          </p:nvPr>
        </p:nvSpPr>
        <p:spPr/>
        <p:txBody>
          <a:bodyPr/>
          <a:lstStyle/>
          <a:p>
            <a:r>
              <a:rPr lang="en-US" sz="2800"/>
              <a:t>Nuclear Consulting Services Market Sizing</a:t>
            </a:r>
          </a:p>
        </p:txBody>
      </p:sp>
      <p:sp>
        <p:nvSpPr>
          <p:cNvPr id="2" name="Rectangle 1">
            <a:extLst>
              <a:ext uri="{FF2B5EF4-FFF2-40B4-BE49-F238E27FC236}">
                <a16:creationId xmlns:a16="http://schemas.microsoft.com/office/drawing/2014/main" id="{0927E1C6-EF9E-BCE8-4158-4501E1D0A56D}"/>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2AB310FB-8067-BC28-CEA9-7C9BE3E025B1}"/>
              </a:ext>
            </a:extLst>
          </p:cNvPr>
          <p:cNvSpPr/>
          <p:nvPr/>
        </p:nvSpPr>
        <p:spPr bwMode="gray">
          <a:xfrm>
            <a:off x="761493" y="1106785"/>
            <a:ext cx="10669844" cy="484994"/>
          </a:xfrm>
          <a:prstGeom prst="rect">
            <a:avLst/>
          </a:prstGeom>
          <a:solidFill>
            <a:schemeClr val="accent1">
              <a:lumMod val="20000"/>
              <a:lumOff val="80000"/>
            </a:schemeClr>
          </a:solidFill>
          <a:ln w="19050" algn="ctr">
            <a:noFill/>
            <a:miter lim="800000"/>
            <a:headEnd/>
            <a:tailEnd/>
          </a:ln>
        </p:spPr>
        <p:txBody>
          <a:bodyPr wrap="square" lIns="274320" tIns="182880" rIns="274320" bIns="182880" rtlCol="0" anchor="ctr"/>
          <a:lstStyle/>
          <a:p>
            <a:pPr algn="ctr">
              <a:lnSpc>
                <a:spcPct val="106000"/>
              </a:lnSpc>
              <a:buFont typeface="Wingdings 2" pitchFamily="18" charset="2"/>
              <a:buNone/>
            </a:pPr>
            <a:r>
              <a:rPr lang="en-US" sz="1600"/>
              <a:t>Deloitte could secure </a:t>
            </a:r>
            <a:r>
              <a:rPr lang="en-US" sz="1600" b="1"/>
              <a:t>$461M in nuclear consulting revenue </a:t>
            </a:r>
            <a:r>
              <a:rPr lang="en-US" sz="1600"/>
              <a:t>over the next decade</a:t>
            </a:r>
          </a:p>
        </p:txBody>
      </p:sp>
      <p:grpSp>
        <p:nvGrpSpPr>
          <p:cNvPr id="33" name="Group 32">
            <a:extLst>
              <a:ext uri="{FF2B5EF4-FFF2-40B4-BE49-F238E27FC236}">
                <a16:creationId xmlns:a16="http://schemas.microsoft.com/office/drawing/2014/main" id="{5F16CB3E-7D2F-18C1-B226-F5DD628650FE}"/>
              </a:ext>
            </a:extLst>
          </p:cNvPr>
          <p:cNvGrpSpPr/>
          <p:nvPr/>
        </p:nvGrpSpPr>
        <p:grpSpPr>
          <a:xfrm>
            <a:off x="760664" y="4231710"/>
            <a:ext cx="10669843" cy="2109468"/>
            <a:chOff x="6501640" y="5265381"/>
            <a:chExt cx="5130612" cy="2109468"/>
          </a:xfrm>
        </p:grpSpPr>
        <p:sp>
          <p:nvSpPr>
            <p:cNvPr id="14" name="Rectangle 13">
              <a:extLst>
                <a:ext uri="{FF2B5EF4-FFF2-40B4-BE49-F238E27FC236}">
                  <a16:creationId xmlns:a16="http://schemas.microsoft.com/office/drawing/2014/main" id="{329A3881-7BB8-5E03-20C7-73D77B70805C}"/>
                </a:ext>
              </a:extLst>
            </p:cNvPr>
            <p:cNvSpPr/>
            <p:nvPr/>
          </p:nvSpPr>
          <p:spPr bwMode="gray">
            <a:xfrm>
              <a:off x="6501640" y="5518807"/>
              <a:ext cx="5130612" cy="1856042"/>
            </a:xfrm>
            <a:prstGeom prst="rect">
              <a:avLst/>
            </a:prstGeom>
            <a:solidFill>
              <a:schemeClr val="bg1"/>
            </a:solidFill>
            <a:ln w="19050" algn="ctr">
              <a:solidFill>
                <a:schemeClr val="bg1"/>
              </a:solidFill>
              <a:miter lim="800000"/>
              <a:headEnd/>
              <a:tailEnd/>
            </a:ln>
          </p:spPr>
          <p:txBody>
            <a:bodyPr wrap="square" lIns="88900" tIns="88900" rIns="88900" bIns="88900" rtlCol="0" anchor="t"/>
            <a:lstStyle/>
            <a:p>
              <a:pPr marL="171450" indent="-171450">
                <a:spcAft>
                  <a:spcPts val="400"/>
                </a:spcAft>
                <a:buFont typeface="Arial" panose="020B0604020202020204" pitchFamily="34" charset="0"/>
                <a:buChar char="•"/>
              </a:pPr>
              <a:r>
                <a:rPr lang="en-US" sz="1200"/>
                <a:t>All cost inputs are based on research from the Argonne and Idaho National Laboratories. See the attached study for further assumptions.</a:t>
              </a:r>
            </a:p>
            <a:p>
              <a:pPr marL="171450" indent="-171450">
                <a:spcAft>
                  <a:spcPts val="400"/>
                </a:spcAft>
                <a:buFont typeface="Arial" panose="020B0604020202020204" pitchFamily="34" charset="0"/>
                <a:buChar char="•"/>
              </a:pPr>
              <a:r>
                <a:rPr lang="en-US" sz="1200"/>
                <a:t>2023 is the last date accurate generation data was available in the United States. The EIA’s 2024 report will come out Fall 2025.</a:t>
              </a:r>
            </a:p>
            <a:p>
              <a:pPr marL="171450" indent="-171450">
                <a:spcAft>
                  <a:spcPts val="400"/>
                </a:spcAft>
                <a:buFont typeface="Arial" panose="020B0604020202020204" pitchFamily="34" charset="0"/>
                <a:buChar char="•"/>
              </a:pPr>
              <a:r>
                <a:rPr lang="en-US" sz="1200"/>
                <a:t>This estimate </a:t>
              </a:r>
              <a:r>
                <a:rPr lang="en-US" sz="1200" b="1"/>
                <a:t>accounts for business from utility-scale nuclear generators</a:t>
              </a:r>
              <a:r>
                <a:rPr lang="en-US" sz="1200"/>
                <a:t>. This will include SMRs as they become commercially viable, but it does not include business from pre-deployment startups or other parts of the nuclear value chain.</a:t>
              </a:r>
            </a:p>
            <a:p>
              <a:pPr marL="171450" indent="-171450">
                <a:spcAft>
                  <a:spcPts val="400"/>
                </a:spcAft>
                <a:buFont typeface="Arial" panose="020B0604020202020204" pitchFamily="34" charset="0"/>
                <a:buChar char="•"/>
              </a:pPr>
              <a:r>
                <a:rPr lang="en-US" sz="1200" b="1"/>
                <a:t>Deloitte’s business would be part of a company’s capital expenses</a:t>
              </a:r>
              <a:r>
                <a:rPr lang="en-US" sz="1200"/>
                <a:t>, and we would not participate in plant operations and maintenance.</a:t>
              </a:r>
            </a:p>
            <a:p>
              <a:pPr marL="171450" indent="-171450">
                <a:spcAft>
                  <a:spcPts val="400"/>
                </a:spcAft>
                <a:buFont typeface="Arial" panose="020B0604020202020204" pitchFamily="34" charset="0"/>
                <a:buChar char="•"/>
              </a:pPr>
              <a:r>
                <a:rPr lang="en-US" sz="1200"/>
                <a:t>Overall potential market capture based on the DOE’s base case values (see attached), a professional services market size of 2.5% total capital costs and 5% Deloitte market capture</a:t>
              </a:r>
              <a:r>
                <a:rPr lang="en-US" sz="1200" b="1"/>
                <a:t>. This is a “middle of the road” estimate – not the most conservative or the most aggressive.</a:t>
              </a:r>
            </a:p>
            <a:p>
              <a:pPr marL="171450" indent="-171450">
                <a:spcAft>
                  <a:spcPts val="400"/>
                </a:spcAft>
                <a:buFont typeface="Arial" panose="020B0604020202020204" pitchFamily="34" charset="0"/>
                <a:buChar char="•"/>
              </a:pPr>
              <a:r>
                <a:rPr lang="en-US" sz="1200"/>
                <a:t>Assumes deployment of 3.5GW of new nuclear generation per year until 2035. In reality, deployment will skew towards the end of the decade</a:t>
              </a:r>
            </a:p>
          </p:txBody>
        </p:sp>
        <p:sp>
          <p:nvSpPr>
            <p:cNvPr id="17" name="Rectangle 16">
              <a:extLst>
                <a:ext uri="{FF2B5EF4-FFF2-40B4-BE49-F238E27FC236}">
                  <a16:creationId xmlns:a16="http://schemas.microsoft.com/office/drawing/2014/main" id="{F9A9FEA7-CE5D-7776-DFED-76805D92F571}"/>
                </a:ext>
              </a:extLst>
            </p:cNvPr>
            <p:cNvSpPr/>
            <p:nvPr/>
          </p:nvSpPr>
          <p:spPr bwMode="gray">
            <a:xfrm>
              <a:off x="6501640" y="5265381"/>
              <a:ext cx="5130612" cy="268631"/>
            </a:xfrm>
            <a:prstGeom prst="rect">
              <a:avLst/>
            </a:prstGeom>
            <a:noFill/>
            <a:ln w="19050" algn="ctr">
              <a:noFill/>
              <a:miter lim="800000"/>
              <a:headEnd/>
              <a:tailEnd/>
            </a:ln>
          </p:spPr>
          <p:txBody>
            <a:bodyPr wrap="square" lIns="91440" tIns="91440" rIns="91440" bIns="91440" rtlCol="0" anchor="ctr"/>
            <a:lstStyle/>
            <a:p>
              <a:pPr>
                <a:lnSpc>
                  <a:spcPct val="106000"/>
                </a:lnSpc>
                <a:buFont typeface="Wingdings 2" pitchFamily="18" charset="2"/>
                <a:buNone/>
              </a:pPr>
              <a:r>
                <a:rPr lang="en-US" sz="1600" b="1"/>
                <a:t>Assumptions</a:t>
              </a:r>
              <a:endParaRPr lang="en-US" sz="1400" b="1"/>
            </a:p>
          </p:txBody>
        </p:sp>
      </p:grpSp>
      <p:sp>
        <p:nvSpPr>
          <p:cNvPr id="20" name="Rectangle 19">
            <a:extLst>
              <a:ext uri="{FF2B5EF4-FFF2-40B4-BE49-F238E27FC236}">
                <a16:creationId xmlns:a16="http://schemas.microsoft.com/office/drawing/2014/main" id="{369DDC69-9D5F-4319-7F23-B0C5951B446D}"/>
              </a:ext>
            </a:extLst>
          </p:cNvPr>
          <p:cNvSpPr/>
          <p:nvPr/>
        </p:nvSpPr>
        <p:spPr bwMode="gray">
          <a:xfrm>
            <a:off x="8704315" y="3818212"/>
            <a:ext cx="3017783" cy="352889"/>
          </a:xfrm>
          <a:prstGeom prst="rect">
            <a:avLst/>
          </a:prstGeom>
          <a:solidFill>
            <a:schemeClr val="bg1"/>
          </a:solidFill>
          <a:ln w="19050" algn="ctr">
            <a:solidFill>
              <a:schemeClr val="bg1"/>
            </a:solidFill>
            <a:miter lim="800000"/>
            <a:headEnd/>
            <a:tailEnd/>
          </a:ln>
        </p:spPr>
        <p:txBody>
          <a:bodyPr wrap="square" lIns="88900" tIns="88900" rIns="88900" bIns="88900" rtlCol="0" anchor="t"/>
          <a:lstStyle/>
          <a:p>
            <a:pPr algn="r">
              <a:buNone/>
            </a:pPr>
            <a:r>
              <a:rPr lang="en-US" sz="1000" i="1"/>
              <a:t>*All Prices in 2025 Dollars, 2.33% Inflation</a:t>
            </a:r>
          </a:p>
        </p:txBody>
      </p:sp>
      <p:pic>
        <p:nvPicPr>
          <p:cNvPr id="62" name="Picture 61">
            <a:extLst>
              <a:ext uri="{FF2B5EF4-FFF2-40B4-BE49-F238E27FC236}">
                <a16:creationId xmlns:a16="http://schemas.microsoft.com/office/drawing/2014/main" id="{320E653D-F7D0-27DC-2C93-2073221A1D37}"/>
              </a:ext>
            </a:extLst>
          </p:cNvPr>
          <p:cNvPicPr>
            <a:picLocks noChangeAspect="1"/>
          </p:cNvPicPr>
          <p:nvPr/>
        </p:nvPicPr>
        <p:blipFill>
          <a:blip r:embed="rId3"/>
          <a:stretch>
            <a:fillRect/>
          </a:stretch>
        </p:blipFill>
        <p:spPr>
          <a:xfrm>
            <a:off x="-4667092" y="0"/>
            <a:ext cx="4372585" cy="4105848"/>
          </a:xfrm>
          <a:prstGeom prst="rect">
            <a:avLst/>
          </a:prstGeom>
        </p:spPr>
      </p:pic>
      <p:graphicFrame>
        <p:nvGraphicFramePr>
          <p:cNvPr id="6" name="Table 5">
            <a:extLst>
              <a:ext uri="{FF2B5EF4-FFF2-40B4-BE49-F238E27FC236}">
                <a16:creationId xmlns:a16="http://schemas.microsoft.com/office/drawing/2014/main" id="{45D28510-1394-3E58-D818-2B3F5FE82060}"/>
              </a:ext>
            </a:extLst>
          </p:cNvPr>
          <p:cNvGraphicFramePr>
            <a:graphicFrameLocks noGrp="1"/>
          </p:cNvGraphicFramePr>
          <p:nvPr>
            <p:extLst>
              <p:ext uri="{D42A27DB-BD31-4B8C-83A1-F6EECF244321}">
                <p14:modId xmlns:p14="http://schemas.microsoft.com/office/powerpoint/2010/main" val="309816289"/>
              </p:ext>
            </p:extLst>
          </p:nvPr>
        </p:nvGraphicFramePr>
        <p:xfrm>
          <a:off x="760664" y="1782172"/>
          <a:ext cx="10961435" cy="1005840"/>
        </p:xfrm>
        <a:graphic>
          <a:graphicData uri="http://schemas.openxmlformats.org/drawingml/2006/table">
            <a:tbl>
              <a:tblPr>
                <a:tableStyleId>{5C22544A-7EE6-4342-B048-85BDC9FD1C3A}</a:tableStyleId>
              </a:tblPr>
              <a:tblGrid>
                <a:gridCol w="1102695">
                  <a:extLst>
                    <a:ext uri="{9D8B030D-6E8A-4147-A177-3AD203B41FA5}">
                      <a16:colId xmlns:a16="http://schemas.microsoft.com/office/drawing/2014/main" val="1939168158"/>
                    </a:ext>
                  </a:extLst>
                </a:gridCol>
                <a:gridCol w="1971748">
                  <a:extLst>
                    <a:ext uri="{9D8B030D-6E8A-4147-A177-3AD203B41FA5}">
                      <a16:colId xmlns:a16="http://schemas.microsoft.com/office/drawing/2014/main" val="2982959359"/>
                    </a:ext>
                  </a:extLst>
                </a:gridCol>
                <a:gridCol w="1971748">
                  <a:extLst>
                    <a:ext uri="{9D8B030D-6E8A-4147-A177-3AD203B41FA5}">
                      <a16:colId xmlns:a16="http://schemas.microsoft.com/office/drawing/2014/main" val="2747370891"/>
                    </a:ext>
                  </a:extLst>
                </a:gridCol>
                <a:gridCol w="1971748">
                  <a:extLst>
                    <a:ext uri="{9D8B030D-6E8A-4147-A177-3AD203B41FA5}">
                      <a16:colId xmlns:a16="http://schemas.microsoft.com/office/drawing/2014/main" val="1043864636"/>
                    </a:ext>
                  </a:extLst>
                </a:gridCol>
                <a:gridCol w="1971748">
                  <a:extLst>
                    <a:ext uri="{9D8B030D-6E8A-4147-A177-3AD203B41FA5}">
                      <a16:colId xmlns:a16="http://schemas.microsoft.com/office/drawing/2014/main" val="4004382721"/>
                    </a:ext>
                  </a:extLst>
                </a:gridCol>
                <a:gridCol w="1971748">
                  <a:extLst>
                    <a:ext uri="{9D8B030D-6E8A-4147-A177-3AD203B41FA5}">
                      <a16:colId xmlns:a16="http://schemas.microsoft.com/office/drawing/2014/main" val="1988733471"/>
                    </a:ext>
                  </a:extLst>
                </a:gridCol>
              </a:tblGrid>
              <a:tr h="168716">
                <a:tc>
                  <a:txBody>
                    <a:bodyPr/>
                    <a:lstStyle/>
                    <a:p>
                      <a:pPr algn="ctr"/>
                      <a:r>
                        <a:rPr lang="en-US" sz="1200" b="1">
                          <a:solidFill>
                            <a:schemeClr val="bg1"/>
                          </a:solidFill>
                        </a:rPr>
                        <a:t>Year</a:t>
                      </a:r>
                    </a:p>
                  </a:txBody>
                  <a:tcPr anchor="ct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a:solidFill>
                            <a:schemeClr val="bg1"/>
                          </a:solidFill>
                        </a:rPr>
                        <a:t>Cost of Capital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a:solidFill>
                            <a:schemeClr val="bg1"/>
                          </a:solidFill>
                        </a:rPr>
                        <a:t>U.S. Energy Production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a:solidFill>
                            <a:schemeClr val="bg1"/>
                          </a:solidFill>
                        </a:rPr>
                        <a:t>Nuclear Capital Costs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a:solidFill>
                            <a:schemeClr val="bg1"/>
                          </a:solidFill>
                        </a:rPr>
                        <a:t>Professional Services Market </a:t>
                      </a:r>
                      <a:r>
                        <a:rPr lang="en-US" sz="1200" b="0">
                          <a:solidFill>
                            <a:schemeClr val="bg1"/>
                          </a:solidFill>
                        </a:rPr>
                        <a:t>(2% - 3%)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a:solidFill>
                            <a:schemeClr val="bg1"/>
                          </a:solidFill>
                        </a:rPr>
                        <a:t>Deloitte Market Capture </a:t>
                      </a:r>
                      <a:r>
                        <a:rPr lang="en-US" sz="1200" b="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354698790"/>
                  </a:ext>
                </a:extLst>
              </a:tr>
              <a:tr h="142682">
                <a:tc>
                  <a:txBody>
                    <a:bodyPr/>
                    <a:lstStyle/>
                    <a:p>
                      <a:pPr algn="ctr"/>
                      <a:r>
                        <a:rPr lang="en-US" sz="1200" b="1">
                          <a:solidFill>
                            <a:schemeClr val="tx1"/>
                          </a:solidFill>
                        </a:rPr>
                        <a:t>2023</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a:solidFill>
                            <a:schemeClr val="tx1"/>
                          </a:solidFill>
                        </a:rPr>
                        <a:t>$6.54 / MWh</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a:solidFill>
                            <a:schemeClr val="tx1"/>
                          </a:solidFill>
                        </a:rPr>
                        <a:t>777M MWh</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a:solidFill>
                            <a:schemeClr val="tx1"/>
                          </a:solidFill>
                        </a:rPr>
                        <a:t>$5.08B</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a:t>$102M - $152M</a:t>
                      </a:r>
                      <a:r>
                        <a:rPr lang="en-US" sz="1200"/>
                        <a:t> </a:t>
                      </a:r>
                      <a:endParaRPr lang="en-US" sz="1200" b="1">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u="none">
                          <a:solidFill>
                            <a:schemeClr val="accent1"/>
                          </a:solidFill>
                        </a:rPr>
                        <a:t>$5.1M - $7.6M</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342053895"/>
                  </a:ext>
                </a:extLst>
              </a:tr>
              <a:tr h="142682">
                <a:tc>
                  <a:txBody>
                    <a:bodyPr/>
                    <a:lstStyle/>
                    <a:p>
                      <a:pPr algn="ctr"/>
                      <a:r>
                        <a:rPr lang="en-US" sz="1200" b="1">
                          <a:solidFill>
                            <a:schemeClr val="tx1"/>
                          </a:solidFill>
                        </a:rPr>
                        <a:t>2035</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a:t>$7.87 / MWh</a:t>
                      </a:r>
                      <a:endParaRPr lang="en-US" sz="120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a:t>995M MWh</a:t>
                      </a:r>
                      <a:endParaRPr lang="en-US" sz="1200">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a:t>$7.83B</a:t>
                      </a:r>
                      <a:endParaRPr lang="en-US" sz="1200">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a:t>$157M - $235M</a:t>
                      </a:r>
                      <a:endParaRPr lang="en-US" sz="1200">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u="none">
                          <a:solidFill>
                            <a:schemeClr val="accent1"/>
                          </a:solidFill>
                        </a:rPr>
                        <a:t>$7.85M - $11.8M</a:t>
                      </a:r>
                      <a:endParaRPr lang="en-US" sz="1200" u="none">
                        <a:solidFill>
                          <a:schemeClr val="accent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123033125"/>
                  </a:ext>
                </a:extLst>
              </a:tr>
            </a:tbl>
          </a:graphicData>
        </a:graphic>
      </p:graphicFrame>
      <p:graphicFrame>
        <p:nvGraphicFramePr>
          <p:cNvPr id="8" name="Table 7">
            <a:extLst>
              <a:ext uri="{FF2B5EF4-FFF2-40B4-BE49-F238E27FC236}">
                <a16:creationId xmlns:a16="http://schemas.microsoft.com/office/drawing/2014/main" id="{BC634A3D-B437-A0DA-556B-91734F51DF9F}"/>
              </a:ext>
            </a:extLst>
          </p:cNvPr>
          <p:cNvGraphicFramePr>
            <a:graphicFrameLocks noGrp="1"/>
          </p:cNvGraphicFramePr>
          <p:nvPr>
            <p:extLst>
              <p:ext uri="{D42A27DB-BD31-4B8C-83A1-F6EECF244321}">
                <p14:modId xmlns:p14="http://schemas.microsoft.com/office/powerpoint/2010/main" val="4004988667"/>
              </p:ext>
            </p:extLst>
          </p:nvPr>
        </p:nvGraphicFramePr>
        <p:xfrm>
          <a:off x="753306" y="3094605"/>
          <a:ext cx="10961435" cy="731520"/>
        </p:xfrm>
        <a:graphic>
          <a:graphicData uri="http://schemas.openxmlformats.org/drawingml/2006/table">
            <a:tbl>
              <a:tblPr>
                <a:tableStyleId>{5C22544A-7EE6-4342-B048-85BDC9FD1C3A}</a:tableStyleId>
              </a:tblPr>
              <a:tblGrid>
                <a:gridCol w="1102695">
                  <a:extLst>
                    <a:ext uri="{9D8B030D-6E8A-4147-A177-3AD203B41FA5}">
                      <a16:colId xmlns:a16="http://schemas.microsoft.com/office/drawing/2014/main" val="1219389213"/>
                    </a:ext>
                  </a:extLst>
                </a:gridCol>
                <a:gridCol w="1971748">
                  <a:extLst>
                    <a:ext uri="{9D8B030D-6E8A-4147-A177-3AD203B41FA5}">
                      <a16:colId xmlns:a16="http://schemas.microsoft.com/office/drawing/2014/main" val="2706689588"/>
                    </a:ext>
                  </a:extLst>
                </a:gridCol>
                <a:gridCol w="1971748">
                  <a:extLst>
                    <a:ext uri="{9D8B030D-6E8A-4147-A177-3AD203B41FA5}">
                      <a16:colId xmlns:a16="http://schemas.microsoft.com/office/drawing/2014/main" val="787811412"/>
                    </a:ext>
                  </a:extLst>
                </a:gridCol>
                <a:gridCol w="1971748">
                  <a:extLst>
                    <a:ext uri="{9D8B030D-6E8A-4147-A177-3AD203B41FA5}">
                      <a16:colId xmlns:a16="http://schemas.microsoft.com/office/drawing/2014/main" val="3784218882"/>
                    </a:ext>
                  </a:extLst>
                </a:gridCol>
                <a:gridCol w="1971748">
                  <a:extLst>
                    <a:ext uri="{9D8B030D-6E8A-4147-A177-3AD203B41FA5}">
                      <a16:colId xmlns:a16="http://schemas.microsoft.com/office/drawing/2014/main" val="1942928498"/>
                    </a:ext>
                  </a:extLst>
                </a:gridCol>
                <a:gridCol w="1971748">
                  <a:extLst>
                    <a:ext uri="{9D8B030D-6E8A-4147-A177-3AD203B41FA5}">
                      <a16:colId xmlns:a16="http://schemas.microsoft.com/office/drawing/2014/main" val="1517551465"/>
                    </a:ext>
                  </a:extLst>
                </a:gridCol>
              </a:tblGrid>
              <a:tr h="204925">
                <a:tc>
                  <a:txBody>
                    <a:bodyPr/>
                    <a:lstStyle/>
                    <a:p>
                      <a:pPr algn="ctr"/>
                      <a:r>
                        <a:rPr lang="en-US" sz="1200" b="1">
                          <a:solidFill>
                            <a:schemeClr val="bg1"/>
                          </a:solidFill>
                        </a:rPr>
                        <a:t>Years</a:t>
                      </a:r>
                    </a:p>
                  </a:txBody>
                  <a:tcPr anchor="ct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a:solidFill>
                            <a:schemeClr val="bg1"/>
                          </a:solidFill>
                        </a:rPr>
                        <a:t>Overnight Capital Costs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a:solidFill>
                            <a:schemeClr val="bg1"/>
                          </a:solidFill>
                        </a:rPr>
                        <a:t>U.S. Energy New Nuclear Development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a:solidFill>
                            <a:schemeClr val="bg1"/>
                          </a:solidFill>
                        </a:rPr>
                        <a:t>Nuclear One-Time Capital Costs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a:solidFill>
                            <a:schemeClr val="bg1"/>
                          </a:solidFill>
                        </a:rPr>
                        <a:t>Professional Services Market </a:t>
                      </a:r>
                      <a:r>
                        <a:rPr lang="en-US" sz="1200" b="0">
                          <a:solidFill>
                            <a:schemeClr val="bg1"/>
                          </a:solidFill>
                        </a:rPr>
                        <a:t>(2% - 3%)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a:solidFill>
                            <a:schemeClr val="bg1"/>
                          </a:solidFill>
                        </a:rPr>
                        <a:t>Deloitte Market Capture </a:t>
                      </a:r>
                      <a:r>
                        <a:rPr lang="en-US" sz="1200" b="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577136262"/>
                  </a:ext>
                </a:extLst>
              </a:tr>
              <a:tr h="147964">
                <a:tc>
                  <a:txBody>
                    <a:bodyPr/>
                    <a:lstStyle/>
                    <a:p>
                      <a:pPr algn="ctr"/>
                      <a:r>
                        <a:rPr lang="en-US" sz="1200" b="1">
                          <a:solidFill>
                            <a:schemeClr val="tx1"/>
                          </a:solidFill>
                        </a:rPr>
                        <a:t>Next 10</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a:t>$8,000 / kW</a:t>
                      </a:r>
                      <a:endParaRPr lang="en-US" sz="120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a:t>35GW</a:t>
                      </a:r>
                      <a:endParaRPr lang="en-US" sz="1200">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a:t>$311B</a:t>
                      </a:r>
                      <a:endParaRPr lang="en-US" sz="1200">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a:t>$6.22B - $9.33B</a:t>
                      </a:r>
                      <a:endParaRPr lang="en-US" sz="1200">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u="none">
                          <a:solidFill>
                            <a:schemeClr val="accent1"/>
                          </a:solidFill>
                        </a:rPr>
                        <a:t>$311M - $467M</a:t>
                      </a:r>
                      <a:endParaRPr lang="en-US" sz="1200" u="none">
                        <a:solidFill>
                          <a:schemeClr val="accent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456682774"/>
                  </a:ext>
                </a:extLst>
              </a:tr>
            </a:tbl>
          </a:graphicData>
        </a:graphic>
      </p:graphicFrame>
      <p:pic>
        <p:nvPicPr>
          <p:cNvPr id="10" name="Picture 9">
            <a:extLst>
              <a:ext uri="{FF2B5EF4-FFF2-40B4-BE49-F238E27FC236}">
                <a16:creationId xmlns:a16="http://schemas.microsoft.com/office/drawing/2014/main" id="{5347FA00-09C0-5323-8701-62775339A131}"/>
              </a:ext>
            </a:extLst>
          </p:cNvPr>
          <p:cNvPicPr>
            <a:picLocks noChangeAspect="1"/>
          </p:cNvPicPr>
          <p:nvPr/>
        </p:nvPicPr>
        <p:blipFill>
          <a:blip r:embed="rId4"/>
          <a:stretch>
            <a:fillRect/>
          </a:stretch>
        </p:blipFill>
        <p:spPr>
          <a:xfrm>
            <a:off x="-8395638" y="4187040"/>
            <a:ext cx="8101131" cy="2158167"/>
          </a:xfrm>
          <a:prstGeom prst="rect">
            <a:avLst/>
          </a:prstGeom>
        </p:spPr>
      </p:pic>
      <p:sp>
        <p:nvSpPr>
          <p:cNvPr id="22" name="Rectangle 21">
            <a:extLst>
              <a:ext uri="{FF2B5EF4-FFF2-40B4-BE49-F238E27FC236}">
                <a16:creationId xmlns:a16="http://schemas.microsoft.com/office/drawing/2014/main" id="{D2171C26-F4CD-E7D6-66A7-0FD8BEA74FF8}"/>
              </a:ext>
            </a:extLst>
          </p:cNvPr>
          <p:cNvSpPr/>
          <p:nvPr/>
        </p:nvSpPr>
        <p:spPr bwMode="gray">
          <a:xfrm rot="16200000">
            <a:off x="-196692" y="2163332"/>
            <a:ext cx="1561990" cy="243520"/>
          </a:xfrm>
          <a:prstGeom prst="rect">
            <a:avLst/>
          </a:prstGeom>
          <a:noFill/>
          <a:ln w="19050" algn="ctr">
            <a:noFill/>
            <a:miter lim="800000"/>
            <a:headEnd/>
            <a:tailEnd/>
          </a:ln>
        </p:spPr>
        <p:txBody>
          <a:bodyPr wrap="square" lIns="274320" tIns="182880" rIns="274320" bIns="182880" rtlCol="0" anchor="ctr"/>
          <a:lstStyle/>
          <a:p>
            <a:pPr algn="ctr">
              <a:lnSpc>
                <a:spcPct val="106000"/>
              </a:lnSpc>
              <a:buFont typeface="Wingdings 2" pitchFamily="18" charset="2"/>
              <a:buNone/>
            </a:pPr>
            <a:r>
              <a:rPr lang="en-US" sz="1000">
                <a:latin typeface="Open Sans Extrabold" panose="020B0906030804020204" pitchFamily="34" charset="0"/>
                <a:ea typeface="Open Sans Extrabold" panose="020B0906030804020204" pitchFamily="34" charset="0"/>
                <a:cs typeface="Open Sans Extrabold" panose="020B0906030804020204" pitchFamily="34" charset="0"/>
              </a:rPr>
              <a:t>OPERATIONS</a:t>
            </a:r>
          </a:p>
        </p:txBody>
      </p:sp>
      <p:sp>
        <p:nvSpPr>
          <p:cNvPr id="24" name="Rectangle 23">
            <a:extLst>
              <a:ext uri="{FF2B5EF4-FFF2-40B4-BE49-F238E27FC236}">
                <a16:creationId xmlns:a16="http://schemas.microsoft.com/office/drawing/2014/main" id="{811E97A5-18B8-7CEF-EF5E-C31B5630A70D}"/>
              </a:ext>
            </a:extLst>
          </p:cNvPr>
          <p:cNvSpPr/>
          <p:nvPr/>
        </p:nvSpPr>
        <p:spPr bwMode="gray">
          <a:xfrm rot="16200000">
            <a:off x="-294153" y="3338605"/>
            <a:ext cx="1756913" cy="243520"/>
          </a:xfrm>
          <a:prstGeom prst="rect">
            <a:avLst/>
          </a:prstGeom>
          <a:noFill/>
          <a:ln w="19050" algn="ctr">
            <a:noFill/>
            <a:miter lim="800000"/>
            <a:headEnd/>
            <a:tailEnd/>
          </a:ln>
        </p:spPr>
        <p:txBody>
          <a:bodyPr wrap="square" lIns="274320" tIns="182880" rIns="274320" bIns="182880" rtlCol="0" anchor="ctr"/>
          <a:lstStyle/>
          <a:p>
            <a:pPr algn="ctr">
              <a:lnSpc>
                <a:spcPct val="106000"/>
              </a:lnSpc>
              <a:buFont typeface="Wingdings 2" pitchFamily="18" charset="2"/>
              <a:buNone/>
            </a:pPr>
            <a:r>
              <a:rPr lang="en-US" sz="1000">
                <a:latin typeface="Open Sans Extrabold" panose="020B0906030804020204" pitchFamily="34" charset="0"/>
                <a:ea typeface="Open Sans Extrabold" panose="020B0906030804020204" pitchFamily="34" charset="0"/>
                <a:cs typeface="Open Sans Extrabold" panose="020B0906030804020204" pitchFamily="34" charset="0"/>
              </a:rPr>
              <a:t>DEVELOPMENT</a:t>
            </a:r>
          </a:p>
        </p:txBody>
      </p:sp>
    </p:spTree>
    <p:extLst>
      <p:ext uri="{BB962C8B-B14F-4D97-AF65-F5344CB8AC3E}">
        <p14:creationId xmlns:p14="http://schemas.microsoft.com/office/powerpoint/2010/main" val="4791699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0A64-A47E-612A-C7C4-A9EB020D42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585238-5BD8-9BF9-5F64-6C4D84CA3F88}"/>
              </a:ext>
            </a:extLst>
          </p:cNvPr>
          <p:cNvSpPr>
            <a:spLocks noGrp="1"/>
          </p:cNvSpPr>
          <p:nvPr>
            <p:ph type="title"/>
          </p:nvPr>
        </p:nvSpPr>
        <p:spPr/>
        <p:txBody>
          <a:bodyPr/>
          <a:lstStyle/>
          <a:p>
            <a:r>
              <a:rPr lang="en-US" sz="2800"/>
              <a:t>Quals: Technology Strategy</a:t>
            </a:r>
          </a:p>
        </p:txBody>
      </p:sp>
      <p:sp>
        <p:nvSpPr>
          <p:cNvPr id="2" name="Rectangle 1">
            <a:extLst>
              <a:ext uri="{FF2B5EF4-FFF2-40B4-BE49-F238E27FC236}">
                <a16:creationId xmlns:a16="http://schemas.microsoft.com/office/drawing/2014/main" id="{AAE6FD18-2366-4F2A-B95E-BC5086DAE867}"/>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Program Management for NYSERDA’s Integrated Energy Data Resource (IEDR)</a:t>
            </a:r>
          </a:p>
        </p:txBody>
      </p:sp>
      <p:sp>
        <p:nvSpPr>
          <p:cNvPr id="4" name="Rectangle 3">
            <a:extLst>
              <a:ext uri="{FF2B5EF4-FFF2-40B4-BE49-F238E27FC236}">
                <a16:creationId xmlns:a16="http://schemas.microsoft.com/office/drawing/2014/main" id="{EC0137FE-36FF-5180-2310-101662C4C7D2}"/>
              </a:ext>
            </a:extLst>
          </p:cNvPr>
          <p:cNvSpPr/>
          <p:nvPr/>
        </p:nvSpPr>
        <p:spPr bwMode="gray">
          <a:xfrm>
            <a:off x="47725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marL="171450" indent="-171450">
              <a:lnSpc>
                <a:spcPct val="106000"/>
              </a:lnSpc>
              <a:buFont typeface="Arial" panose="020B0604020202020204" pitchFamily="34" charset="0"/>
              <a:buChar char="•"/>
            </a:pPr>
            <a:r>
              <a:rPr lang="en-US" sz="1200">
                <a:solidFill>
                  <a:schemeClr val="tx2">
                    <a:lumMod val="50000"/>
                  </a:schemeClr>
                </a:solidFill>
              </a:rPr>
              <a:t>Deliver a statewide energy data platform authorized by the Public Service Commission.</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Program-managed the IEDR from inception through testing, launch, and promotion.</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Led statewide stakeholder engagement to inform platform design and adoption.</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Positioned IEDR for successful launch and broad adoption.</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Built a strong stakeholder base supporting the platform’s use and impact.</a:t>
            </a:r>
          </a:p>
        </p:txBody>
      </p:sp>
    </p:spTree>
    <p:extLst>
      <p:ext uri="{BB962C8B-B14F-4D97-AF65-F5344CB8AC3E}">
        <p14:creationId xmlns:p14="http://schemas.microsoft.com/office/powerpoint/2010/main" val="153221573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B53D2-A388-8EF3-3D88-DE41CA3BDF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CDD767-4CD7-134F-A421-F2CBF308C03F}"/>
              </a:ext>
            </a:extLst>
          </p:cNvPr>
          <p:cNvSpPr>
            <a:spLocks noGrp="1"/>
          </p:cNvSpPr>
          <p:nvPr>
            <p:ph type="title"/>
          </p:nvPr>
        </p:nvSpPr>
        <p:spPr/>
        <p:txBody>
          <a:bodyPr/>
          <a:lstStyle/>
          <a:p>
            <a:r>
              <a:rPr lang="en-US" sz="2800"/>
              <a:t>Quals: Cost Optimization</a:t>
            </a:r>
          </a:p>
        </p:txBody>
      </p:sp>
      <p:grpSp>
        <p:nvGrpSpPr>
          <p:cNvPr id="78" name="Group 77">
            <a:extLst>
              <a:ext uri="{FF2B5EF4-FFF2-40B4-BE49-F238E27FC236}">
                <a16:creationId xmlns:a16="http://schemas.microsoft.com/office/drawing/2014/main" id="{1AF0FE4C-D038-8CEB-E45C-DB6F43D37E1E}"/>
              </a:ext>
            </a:extLst>
          </p:cNvPr>
          <p:cNvGrpSpPr/>
          <p:nvPr/>
        </p:nvGrpSpPr>
        <p:grpSpPr>
          <a:xfrm>
            <a:off x="477257" y="1068996"/>
            <a:ext cx="11237486" cy="5230407"/>
            <a:chOff x="477257" y="1045846"/>
            <a:chExt cx="11237486" cy="5230407"/>
          </a:xfrm>
        </p:grpSpPr>
        <p:sp>
          <p:nvSpPr>
            <p:cNvPr id="39" name="Rectangle 38">
              <a:extLst>
                <a:ext uri="{FF2B5EF4-FFF2-40B4-BE49-F238E27FC236}">
                  <a16:creationId xmlns:a16="http://schemas.microsoft.com/office/drawing/2014/main" id="{46F56E50-441F-F7B1-D04A-6FC314D5B5C8}"/>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Nuclear Megaproject Validation for National Utility Company</a:t>
              </a:r>
            </a:p>
          </p:txBody>
        </p:sp>
        <p:sp>
          <p:nvSpPr>
            <p:cNvPr id="40" name="Rectangle 39">
              <a:extLst>
                <a:ext uri="{FF2B5EF4-FFF2-40B4-BE49-F238E27FC236}">
                  <a16:creationId xmlns:a16="http://schemas.microsoft.com/office/drawing/2014/main" id="{76B685EA-F1E0-D9FB-9120-D478D85507E1}"/>
                </a:ext>
              </a:extLst>
            </p:cNvPr>
            <p:cNvSpPr/>
            <p:nvPr/>
          </p:nvSpPr>
          <p:spPr bwMode="gray">
            <a:xfrm>
              <a:off x="47725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t>Client needed to validate project feasibility, schedule accuracy, and cost alignment for a large-scale nuclear build.</a:t>
              </a:r>
              <a:endParaRPr lang="en-US" sz="1200" b="1">
                <a:solidFill>
                  <a:schemeClr val="tx2">
                    <a:lumMod val="50000"/>
                  </a:schemeClr>
                </a:solidFill>
              </a:endParaRPr>
            </a:p>
            <a:p>
              <a:pPr>
                <a:lnSpc>
                  <a:spcPct val="106000"/>
                </a:lnSpc>
                <a:buFont typeface="Wingdings 2" pitchFamily="18" charset="2"/>
                <a:buNone/>
              </a:pPr>
              <a:endParaRPr lang="en-US" sz="1200" b="1">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altLang="en-US" sz="1200">
                  <a:latin typeface="+mj-lt"/>
                </a:rPr>
                <a:t>Assessed scheduling methodology and compared against industry benchmarks.</a:t>
              </a:r>
            </a:p>
            <a:p>
              <a:pPr marL="171450" indent="-171450">
                <a:lnSpc>
                  <a:spcPct val="106000"/>
                </a:lnSpc>
                <a:spcAft>
                  <a:spcPts val="400"/>
                </a:spcAft>
                <a:buFont typeface="Arial" panose="020B0604020202020204" pitchFamily="34" charset="0"/>
                <a:buChar char="•"/>
              </a:pPr>
              <a:r>
                <a:rPr lang="en-US" altLang="en-US" sz="1200">
                  <a:latin typeface="+mj-lt"/>
                </a:rPr>
                <a:t>Reviewed labor and materials estimates to ensure alignment with contract terms, forecast revenue, and earnings.</a:t>
              </a:r>
              <a:endParaRPr lang="en-US" sz="1200" b="1">
                <a:solidFill>
                  <a:schemeClr val="tx2">
                    <a:lumMod val="50000"/>
                  </a:schemeClr>
                </a:solidFill>
                <a:latin typeface="+mj-lt"/>
              </a:endParaRPr>
            </a:p>
            <a:p>
              <a:pPr>
                <a:lnSpc>
                  <a:spcPct val="106000"/>
                </a:lnSpc>
                <a:buFont typeface="Wingdings 2" pitchFamily="18" charset="2"/>
                <a:buNone/>
              </a:pPr>
              <a:endParaRPr lang="en-US" sz="1200" b="1">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Confirmed the project could be delivered within the stated timeframe.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Verified cost and schedule integrity against contractual and revenue expectations.</a:t>
              </a:r>
            </a:p>
          </p:txBody>
        </p:sp>
        <p:sp>
          <p:nvSpPr>
            <p:cNvPr id="47" name="Rectangle 46">
              <a:extLst>
                <a:ext uri="{FF2B5EF4-FFF2-40B4-BE49-F238E27FC236}">
                  <a16:creationId xmlns:a16="http://schemas.microsoft.com/office/drawing/2014/main" id="{C6F77AC8-5D9C-41FB-F1F2-4542FB9DDF10}"/>
                </a:ext>
              </a:extLst>
            </p:cNvPr>
            <p:cNvSpPr/>
            <p:nvPr/>
          </p:nvSpPr>
          <p:spPr bwMode="gray">
            <a:xfrm>
              <a:off x="4372304"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Cost Estimate Escalation Root Cause Analysis for Small Modular Reactor Demonstration Project</a:t>
              </a:r>
            </a:p>
          </p:txBody>
        </p:sp>
        <p:sp>
          <p:nvSpPr>
            <p:cNvPr id="48" name="Rectangle 47">
              <a:extLst>
                <a:ext uri="{FF2B5EF4-FFF2-40B4-BE49-F238E27FC236}">
                  <a16:creationId xmlns:a16="http://schemas.microsoft.com/office/drawing/2014/main" id="{16ED5D5D-E3C4-E844-97F8-BEEF40A97656}"/>
                </a:ext>
              </a:extLst>
            </p:cNvPr>
            <p:cNvSpPr/>
            <p:nvPr/>
          </p:nvSpPr>
          <p:spPr bwMode="gray">
            <a:xfrm>
              <a:off x="4372304"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solidFill>
                    <a:schemeClr val="tx2">
                      <a:lumMod val="50000"/>
                    </a:schemeClr>
                  </a:solidFill>
                </a:rPr>
                <a:t>Rising cost estimates and lack of clarity on the underlying causes.</a:t>
              </a:r>
            </a:p>
            <a:p>
              <a:pPr>
                <a:lnSpc>
                  <a:spcPct val="106000"/>
                </a:lnSpc>
                <a:buFont typeface="Wingdings 2" pitchFamily="18" charset="2"/>
                <a:buNone/>
              </a:pPr>
              <a:endParaRPr lang="en-US" sz="1200" b="1">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Conducted root cause analysis of cost escalation.</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Identified key actions, process gaps, project team configuration issues, and insufficient subcontractor accountability.</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Reviewed control mechanisms and governance processes.</a:t>
              </a:r>
            </a:p>
            <a:p>
              <a:pPr>
                <a:lnSpc>
                  <a:spcPct val="106000"/>
                </a:lnSpc>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Determined specific drivers of cost increases.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Provided targeted recommendations to mitigate future risks to cost estimates.</a:t>
              </a:r>
            </a:p>
          </p:txBody>
        </p:sp>
        <p:sp>
          <p:nvSpPr>
            <p:cNvPr id="50" name="Rectangle 49">
              <a:extLst>
                <a:ext uri="{FF2B5EF4-FFF2-40B4-BE49-F238E27FC236}">
                  <a16:creationId xmlns:a16="http://schemas.microsoft.com/office/drawing/2014/main" id="{77F6890A-D4CC-965E-FBF3-2A0436A3CA27}"/>
                </a:ext>
              </a:extLst>
            </p:cNvPr>
            <p:cNvSpPr/>
            <p:nvPr/>
          </p:nvSpPr>
          <p:spPr bwMode="gray">
            <a:xfrm>
              <a:off x="8267350"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Project Management, Cost, and Schedule Assessment for Canadian Nuclear Joint Venture</a:t>
              </a:r>
            </a:p>
          </p:txBody>
        </p:sp>
        <p:sp>
          <p:nvSpPr>
            <p:cNvPr id="51" name="Rectangle 50">
              <a:extLst>
                <a:ext uri="{FF2B5EF4-FFF2-40B4-BE49-F238E27FC236}">
                  <a16:creationId xmlns:a16="http://schemas.microsoft.com/office/drawing/2014/main" id="{30F6323E-7F3C-B514-E5D0-43A154CF7FE4}"/>
                </a:ext>
              </a:extLst>
            </p:cNvPr>
            <p:cNvSpPr/>
            <p:nvPr/>
          </p:nvSpPr>
          <p:spPr bwMode="gray">
            <a:xfrm>
              <a:off x="8267350" y="2223005"/>
              <a:ext cx="3447393" cy="405324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solidFill>
                    <a:schemeClr val="tx2">
                      <a:lumMod val="50000"/>
                    </a:schemeClr>
                  </a:solidFill>
                </a:rPr>
                <a:t>Joint venture constructing an Isotope Production System at a Canadian nuclear facility faced cost overruns, schedule risks, and unclear project governance.</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Conducted cost overrun analysis.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Revealed critical path issues and recommending improvements in reporting practices.</a:t>
              </a:r>
            </a:p>
            <a:p>
              <a:pPr>
                <a:lnSpc>
                  <a:spcPct val="106000"/>
                </a:lnSpc>
                <a:spcAft>
                  <a:spcPts val="400"/>
                </a:spcAft>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Provided actionable recommendations to improve cost forecasting, schedule management, and governance processes.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Strengthened project controls and reporting to address identified risks.</a:t>
              </a:r>
            </a:p>
          </p:txBody>
        </p:sp>
        <p:cxnSp>
          <p:nvCxnSpPr>
            <p:cNvPr id="53" name="Straight Connector 52">
              <a:extLst>
                <a:ext uri="{FF2B5EF4-FFF2-40B4-BE49-F238E27FC236}">
                  <a16:creationId xmlns:a16="http://schemas.microsoft.com/office/drawing/2014/main" id="{7404680E-B5C0-F9B0-5B05-E5EFA6F42B23}"/>
                </a:ext>
              </a:extLst>
            </p:cNvPr>
            <p:cNvCxnSpPr>
              <a:cxnSpLocks/>
            </p:cNvCxnSpPr>
            <p:nvPr/>
          </p:nvCxnSpPr>
          <p:spPr>
            <a:xfrm>
              <a:off x="4148477" y="1045846"/>
              <a:ext cx="0" cy="523040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D7B3689-4F3B-34BA-86B7-65CEDD7DA655}"/>
                </a:ext>
              </a:extLst>
            </p:cNvPr>
            <p:cNvCxnSpPr>
              <a:cxnSpLocks/>
            </p:cNvCxnSpPr>
            <p:nvPr/>
          </p:nvCxnSpPr>
          <p:spPr>
            <a:xfrm>
              <a:off x="8043524" y="1045846"/>
              <a:ext cx="0" cy="523040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3951093"/>
      </p:ext>
    </p:extLst>
  </p:cSld>
  <p:clrMapOvr>
    <a:masterClrMapping/>
  </p:clrMapOvr>
  <p:transition>
    <p:fade/>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B53D2-A388-8EF3-3D88-DE41CA3BDF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CDD767-4CD7-134F-A421-F2CBF308C03F}"/>
              </a:ext>
            </a:extLst>
          </p:cNvPr>
          <p:cNvSpPr>
            <a:spLocks noGrp="1"/>
          </p:cNvSpPr>
          <p:nvPr>
            <p:ph type="title"/>
          </p:nvPr>
        </p:nvSpPr>
        <p:spPr/>
        <p:txBody>
          <a:bodyPr/>
          <a:lstStyle/>
          <a:p>
            <a:r>
              <a:rPr lang="en-US" sz="2800"/>
              <a:t>Quals: Cost Optimization</a:t>
            </a:r>
          </a:p>
        </p:txBody>
      </p:sp>
      <p:grpSp>
        <p:nvGrpSpPr>
          <p:cNvPr id="78" name="Group 77">
            <a:extLst>
              <a:ext uri="{FF2B5EF4-FFF2-40B4-BE49-F238E27FC236}">
                <a16:creationId xmlns:a16="http://schemas.microsoft.com/office/drawing/2014/main" id="{1AF0FE4C-D038-8CEB-E45C-DB6F43D37E1E}"/>
              </a:ext>
            </a:extLst>
          </p:cNvPr>
          <p:cNvGrpSpPr/>
          <p:nvPr/>
        </p:nvGrpSpPr>
        <p:grpSpPr>
          <a:xfrm>
            <a:off x="477257" y="1068996"/>
            <a:ext cx="11237486" cy="5230407"/>
            <a:chOff x="477257" y="1045846"/>
            <a:chExt cx="11237486" cy="5230407"/>
          </a:xfrm>
        </p:grpSpPr>
        <p:sp>
          <p:nvSpPr>
            <p:cNvPr id="39" name="Rectangle 38">
              <a:extLst>
                <a:ext uri="{FF2B5EF4-FFF2-40B4-BE49-F238E27FC236}">
                  <a16:creationId xmlns:a16="http://schemas.microsoft.com/office/drawing/2014/main" id="{46F56E50-441F-F7B1-D04A-6FC314D5B5C8}"/>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Nuclear Megaproject Validation for National Utility Company</a:t>
              </a:r>
            </a:p>
          </p:txBody>
        </p:sp>
        <p:sp>
          <p:nvSpPr>
            <p:cNvPr id="40" name="Rectangle 39">
              <a:extLst>
                <a:ext uri="{FF2B5EF4-FFF2-40B4-BE49-F238E27FC236}">
                  <a16:creationId xmlns:a16="http://schemas.microsoft.com/office/drawing/2014/main" id="{76B685EA-F1E0-D9FB-9120-D478D85507E1}"/>
                </a:ext>
              </a:extLst>
            </p:cNvPr>
            <p:cNvSpPr/>
            <p:nvPr/>
          </p:nvSpPr>
          <p:spPr bwMode="gray">
            <a:xfrm>
              <a:off x="47725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t>Client needed to validate project feasibility, schedule accuracy, and cost alignment for a large-scale nuclear build.</a:t>
              </a:r>
              <a:endParaRPr lang="en-US" sz="1200" b="1">
                <a:solidFill>
                  <a:schemeClr val="tx2">
                    <a:lumMod val="50000"/>
                  </a:schemeClr>
                </a:solidFill>
              </a:endParaRPr>
            </a:p>
            <a:p>
              <a:pPr>
                <a:lnSpc>
                  <a:spcPct val="106000"/>
                </a:lnSpc>
                <a:buFont typeface="Wingdings 2" pitchFamily="18" charset="2"/>
                <a:buNone/>
              </a:pPr>
              <a:endParaRPr lang="en-US" sz="1200" b="1">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altLang="en-US" sz="1200">
                  <a:latin typeface="+mj-lt"/>
                </a:rPr>
                <a:t>Assessed scheduling methodology and compared against industry benchmarks.</a:t>
              </a:r>
            </a:p>
            <a:p>
              <a:pPr marL="171450" indent="-171450">
                <a:lnSpc>
                  <a:spcPct val="106000"/>
                </a:lnSpc>
                <a:spcAft>
                  <a:spcPts val="400"/>
                </a:spcAft>
                <a:buFont typeface="Arial" panose="020B0604020202020204" pitchFamily="34" charset="0"/>
                <a:buChar char="•"/>
              </a:pPr>
              <a:r>
                <a:rPr lang="en-US" altLang="en-US" sz="1200">
                  <a:latin typeface="+mj-lt"/>
                </a:rPr>
                <a:t>Reviewed labor and materials estimates to ensure alignment with contract terms, forecast revenue, and earnings.</a:t>
              </a:r>
              <a:endParaRPr lang="en-US" sz="1200" b="1">
                <a:solidFill>
                  <a:schemeClr val="tx2">
                    <a:lumMod val="50000"/>
                  </a:schemeClr>
                </a:solidFill>
                <a:latin typeface="+mj-lt"/>
              </a:endParaRPr>
            </a:p>
            <a:p>
              <a:pPr>
                <a:lnSpc>
                  <a:spcPct val="106000"/>
                </a:lnSpc>
                <a:buFont typeface="Wingdings 2" pitchFamily="18" charset="2"/>
                <a:buNone/>
              </a:pPr>
              <a:endParaRPr lang="en-US" sz="1200" b="1">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Confirmed the project could be delivered within the stated timeframe.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Verified cost and schedule integrity against contractual and revenue expectations.</a:t>
              </a:r>
            </a:p>
          </p:txBody>
        </p:sp>
        <p:sp>
          <p:nvSpPr>
            <p:cNvPr id="47" name="Rectangle 46">
              <a:extLst>
                <a:ext uri="{FF2B5EF4-FFF2-40B4-BE49-F238E27FC236}">
                  <a16:creationId xmlns:a16="http://schemas.microsoft.com/office/drawing/2014/main" id="{C6F77AC8-5D9C-41FB-F1F2-4542FB9DDF10}"/>
                </a:ext>
              </a:extLst>
            </p:cNvPr>
            <p:cNvSpPr/>
            <p:nvPr/>
          </p:nvSpPr>
          <p:spPr bwMode="gray">
            <a:xfrm>
              <a:off x="4372304"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Cost Estimate Escalation Root Cause Analysis for Small Modular Reactor Demonstration Project</a:t>
              </a:r>
            </a:p>
          </p:txBody>
        </p:sp>
        <p:sp>
          <p:nvSpPr>
            <p:cNvPr id="48" name="Rectangle 47">
              <a:extLst>
                <a:ext uri="{FF2B5EF4-FFF2-40B4-BE49-F238E27FC236}">
                  <a16:creationId xmlns:a16="http://schemas.microsoft.com/office/drawing/2014/main" id="{16ED5D5D-E3C4-E844-97F8-BEEF40A97656}"/>
                </a:ext>
              </a:extLst>
            </p:cNvPr>
            <p:cNvSpPr/>
            <p:nvPr/>
          </p:nvSpPr>
          <p:spPr bwMode="gray">
            <a:xfrm>
              <a:off x="4372304"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solidFill>
                    <a:schemeClr val="tx2">
                      <a:lumMod val="50000"/>
                    </a:schemeClr>
                  </a:solidFill>
                </a:rPr>
                <a:t>Rising cost estimates and lack of clarity on the underlying causes.</a:t>
              </a:r>
            </a:p>
            <a:p>
              <a:pPr>
                <a:lnSpc>
                  <a:spcPct val="106000"/>
                </a:lnSpc>
                <a:buFont typeface="Wingdings 2" pitchFamily="18" charset="2"/>
                <a:buNone/>
              </a:pPr>
              <a:endParaRPr lang="en-US" sz="1200" b="1">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Conducted root cause analysis of cost escalation.</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Identified key actions, process gaps, project team configuration issues, and insufficient subcontractor accountability.</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Reviewed control mechanisms and governance processes.</a:t>
              </a:r>
            </a:p>
            <a:p>
              <a:pPr>
                <a:lnSpc>
                  <a:spcPct val="106000"/>
                </a:lnSpc>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Determined specific drivers of cost increases.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Provided targeted recommendations to mitigate future risks to cost estimates.</a:t>
              </a:r>
            </a:p>
          </p:txBody>
        </p:sp>
        <p:sp>
          <p:nvSpPr>
            <p:cNvPr id="50" name="Rectangle 49">
              <a:extLst>
                <a:ext uri="{FF2B5EF4-FFF2-40B4-BE49-F238E27FC236}">
                  <a16:creationId xmlns:a16="http://schemas.microsoft.com/office/drawing/2014/main" id="{77F6890A-D4CC-965E-FBF3-2A0436A3CA27}"/>
                </a:ext>
              </a:extLst>
            </p:cNvPr>
            <p:cNvSpPr/>
            <p:nvPr/>
          </p:nvSpPr>
          <p:spPr bwMode="gray">
            <a:xfrm>
              <a:off x="8267350"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Project Management, Cost, and Schedule Assessment for Canadian Nuclear Joint Venture</a:t>
              </a:r>
            </a:p>
          </p:txBody>
        </p:sp>
        <p:sp>
          <p:nvSpPr>
            <p:cNvPr id="51" name="Rectangle 50">
              <a:extLst>
                <a:ext uri="{FF2B5EF4-FFF2-40B4-BE49-F238E27FC236}">
                  <a16:creationId xmlns:a16="http://schemas.microsoft.com/office/drawing/2014/main" id="{30F6323E-7F3C-B514-E5D0-43A154CF7FE4}"/>
                </a:ext>
              </a:extLst>
            </p:cNvPr>
            <p:cNvSpPr/>
            <p:nvPr/>
          </p:nvSpPr>
          <p:spPr bwMode="gray">
            <a:xfrm>
              <a:off x="8267350" y="2223005"/>
              <a:ext cx="3447393" cy="405324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solidFill>
                    <a:schemeClr val="tx2">
                      <a:lumMod val="50000"/>
                    </a:schemeClr>
                  </a:solidFill>
                </a:rPr>
                <a:t>Joint venture constructing an Isotope Production System at a Canadian nuclear facility faced cost overruns, schedule risks, and unclear project governance.</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Conducted cost overrun analysis.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Revealed critical path issues and recommending improvements in reporting practices.</a:t>
              </a:r>
            </a:p>
            <a:p>
              <a:pPr>
                <a:lnSpc>
                  <a:spcPct val="106000"/>
                </a:lnSpc>
                <a:spcAft>
                  <a:spcPts val="400"/>
                </a:spcAft>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Provided actionable recommendations to improve cost forecasting, schedule management, and governance processes.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Strengthened project controls and reporting to address identified risks.</a:t>
              </a:r>
            </a:p>
          </p:txBody>
        </p:sp>
        <p:cxnSp>
          <p:nvCxnSpPr>
            <p:cNvPr id="53" name="Straight Connector 52">
              <a:extLst>
                <a:ext uri="{FF2B5EF4-FFF2-40B4-BE49-F238E27FC236}">
                  <a16:creationId xmlns:a16="http://schemas.microsoft.com/office/drawing/2014/main" id="{7404680E-B5C0-F9B0-5B05-E5EFA6F42B23}"/>
                </a:ext>
              </a:extLst>
            </p:cNvPr>
            <p:cNvCxnSpPr>
              <a:cxnSpLocks/>
            </p:cNvCxnSpPr>
            <p:nvPr/>
          </p:nvCxnSpPr>
          <p:spPr>
            <a:xfrm>
              <a:off x="4148477" y="1045846"/>
              <a:ext cx="0" cy="523040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D7B3689-4F3B-34BA-86B7-65CEDD7DA655}"/>
                </a:ext>
              </a:extLst>
            </p:cNvPr>
            <p:cNvCxnSpPr>
              <a:cxnSpLocks/>
            </p:cNvCxnSpPr>
            <p:nvPr/>
          </p:nvCxnSpPr>
          <p:spPr>
            <a:xfrm>
              <a:off x="8043524" y="1045846"/>
              <a:ext cx="0" cy="523040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39510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BB828-E258-70FC-A2C2-DF46715069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8E2F66-1A0A-70FA-06DF-3AE6379DE2F7}"/>
              </a:ext>
            </a:extLst>
          </p:cNvPr>
          <p:cNvSpPr>
            <a:spLocks noGrp="1"/>
          </p:cNvSpPr>
          <p:nvPr>
            <p:ph type="title"/>
          </p:nvPr>
        </p:nvSpPr>
        <p:spPr/>
        <p:txBody>
          <a:bodyPr/>
          <a:lstStyle/>
          <a:p>
            <a:r>
              <a:rPr lang="en-US" sz="2800"/>
              <a:t>Quals: Cyber &amp; Physical Security</a:t>
            </a:r>
          </a:p>
        </p:txBody>
      </p:sp>
      <p:sp>
        <p:nvSpPr>
          <p:cNvPr id="39" name="Rectangle 38">
            <a:extLst>
              <a:ext uri="{FF2B5EF4-FFF2-40B4-BE49-F238E27FC236}">
                <a16:creationId xmlns:a16="http://schemas.microsoft.com/office/drawing/2014/main" id="{3494BB6B-80E9-9358-A928-CFFF2DD1E19C}"/>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Xx</a:t>
            </a:r>
          </a:p>
        </p:txBody>
      </p:sp>
      <p:sp>
        <p:nvSpPr>
          <p:cNvPr id="40" name="Rectangle 39">
            <a:extLst>
              <a:ext uri="{FF2B5EF4-FFF2-40B4-BE49-F238E27FC236}">
                <a16:creationId xmlns:a16="http://schemas.microsoft.com/office/drawing/2014/main" id="{E8EA4ED5-7E84-74FB-3878-6E47810B2788}"/>
              </a:ext>
            </a:extLst>
          </p:cNvPr>
          <p:cNvSpPr/>
          <p:nvPr/>
        </p:nvSpPr>
        <p:spPr bwMode="gray">
          <a:xfrm>
            <a:off x="47725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a:lnSpc>
                <a:spcPct val="106000"/>
              </a:lnSpc>
              <a:buFont typeface="Wingdings 2" pitchFamily="18" charset="2"/>
              <a:buNone/>
            </a:pPr>
            <a:r>
              <a:rPr lang="en-US" sz="1200">
                <a:solidFill>
                  <a:schemeClr val="tx2">
                    <a:lumMod val="50000"/>
                  </a:schemeClr>
                </a:solidFill>
              </a:rPr>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a:lnSpc>
                <a:spcPct val="106000"/>
              </a:lnSpc>
              <a:buFont typeface="Wingdings 2" pitchFamily="18" charset="2"/>
              <a:buNone/>
            </a:pPr>
            <a:r>
              <a:rPr lang="en-US" sz="1200">
                <a:solidFill>
                  <a:schemeClr val="tx2">
                    <a:lumMod val="50000"/>
                  </a:schemeClr>
                </a:solidFill>
              </a:rPr>
              <a:t>Xx</a:t>
            </a:r>
          </a:p>
        </p:txBody>
      </p:sp>
    </p:spTree>
    <p:extLst>
      <p:ext uri="{BB962C8B-B14F-4D97-AF65-F5344CB8AC3E}">
        <p14:creationId xmlns:p14="http://schemas.microsoft.com/office/powerpoint/2010/main" val="6158509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88219-3CD9-521E-D4B3-FC183A449B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712F2B-A43C-CE8E-E846-8AD77631D876}"/>
              </a:ext>
            </a:extLst>
          </p:cNvPr>
          <p:cNvSpPr>
            <a:spLocks noGrp="1"/>
          </p:cNvSpPr>
          <p:nvPr>
            <p:ph type="title"/>
          </p:nvPr>
        </p:nvSpPr>
        <p:spPr/>
        <p:txBody>
          <a:bodyPr/>
          <a:lstStyle/>
          <a:p>
            <a:r>
              <a:rPr lang="en-US" sz="2800"/>
              <a:t>Quals: Risk Management</a:t>
            </a:r>
          </a:p>
        </p:txBody>
      </p:sp>
      <p:sp>
        <p:nvSpPr>
          <p:cNvPr id="39" name="Rectangle 38">
            <a:extLst>
              <a:ext uri="{FF2B5EF4-FFF2-40B4-BE49-F238E27FC236}">
                <a16:creationId xmlns:a16="http://schemas.microsoft.com/office/drawing/2014/main" id="{BCE319D0-CAD0-A5FA-93C9-57A4059C8BCB}"/>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Xx</a:t>
            </a:r>
          </a:p>
        </p:txBody>
      </p:sp>
      <p:sp>
        <p:nvSpPr>
          <p:cNvPr id="40" name="Rectangle 39">
            <a:extLst>
              <a:ext uri="{FF2B5EF4-FFF2-40B4-BE49-F238E27FC236}">
                <a16:creationId xmlns:a16="http://schemas.microsoft.com/office/drawing/2014/main" id="{F2C6AE7B-E687-923C-2F79-331C4155582E}"/>
              </a:ext>
            </a:extLst>
          </p:cNvPr>
          <p:cNvSpPr/>
          <p:nvPr/>
        </p:nvSpPr>
        <p:spPr bwMode="gray">
          <a:xfrm>
            <a:off x="47725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a:lnSpc>
                <a:spcPct val="106000"/>
              </a:lnSpc>
              <a:buFont typeface="Wingdings 2" pitchFamily="18" charset="2"/>
              <a:buNone/>
            </a:pPr>
            <a:r>
              <a:rPr lang="en-US" sz="1200">
                <a:solidFill>
                  <a:schemeClr val="tx2">
                    <a:lumMod val="50000"/>
                  </a:schemeClr>
                </a:solidFill>
              </a:rPr>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a:lnSpc>
                <a:spcPct val="106000"/>
              </a:lnSpc>
              <a:buFont typeface="Wingdings 2" pitchFamily="18" charset="2"/>
              <a:buNone/>
            </a:pPr>
            <a:r>
              <a:rPr lang="en-US" sz="1200">
                <a:solidFill>
                  <a:schemeClr val="tx2">
                    <a:lumMod val="50000"/>
                  </a:schemeClr>
                </a:solidFill>
              </a:rPr>
              <a:t>Xx</a:t>
            </a:r>
          </a:p>
        </p:txBody>
      </p:sp>
    </p:spTree>
    <p:extLst>
      <p:ext uri="{BB962C8B-B14F-4D97-AF65-F5344CB8AC3E}">
        <p14:creationId xmlns:p14="http://schemas.microsoft.com/office/powerpoint/2010/main" val="13406421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8D3D6-4CD1-193F-52BD-033A21469B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28601B-EBBA-D90A-B774-69370F086322}"/>
              </a:ext>
            </a:extLst>
          </p:cNvPr>
          <p:cNvSpPr>
            <a:spLocks noGrp="1"/>
          </p:cNvSpPr>
          <p:nvPr>
            <p:ph type="title"/>
          </p:nvPr>
        </p:nvSpPr>
        <p:spPr/>
        <p:txBody>
          <a:bodyPr/>
          <a:lstStyle/>
          <a:p>
            <a:r>
              <a:rPr lang="en-US" sz="2800"/>
              <a:t>Quals: Supply Chain &amp; Sourcing</a:t>
            </a:r>
          </a:p>
        </p:txBody>
      </p:sp>
      <p:sp>
        <p:nvSpPr>
          <p:cNvPr id="39" name="Rectangle 38">
            <a:extLst>
              <a:ext uri="{FF2B5EF4-FFF2-40B4-BE49-F238E27FC236}">
                <a16:creationId xmlns:a16="http://schemas.microsoft.com/office/drawing/2014/main" id="{F717B928-3D42-5162-CBC9-C53F4EF92E9A}"/>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Xx</a:t>
            </a:r>
          </a:p>
        </p:txBody>
      </p:sp>
      <p:sp>
        <p:nvSpPr>
          <p:cNvPr id="40" name="Rectangle 39">
            <a:extLst>
              <a:ext uri="{FF2B5EF4-FFF2-40B4-BE49-F238E27FC236}">
                <a16:creationId xmlns:a16="http://schemas.microsoft.com/office/drawing/2014/main" id="{8FAC8D8D-2B90-3C20-5EA6-D7EC24A4999F}"/>
              </a:ext>
            </a:extLst>
          </p:cNvPr>
          <p:cNvSpPr/>
          <p:nvPr/>
        </p:nvSpPr>
        <p:spPr bwMode="gray">
          <a:xfrm>
            <a:off x="47725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a:lnSpc>
                <a:spcPct val="106000"/>
              </a:lnSpc>
              <a:buFont typeface="Wingdings 2" pitchFamily="18" charset="2"/>
              <a:buNone/>
            </a:pPr>
            <a:r>
              <a:rPr lang="en-US" sz="1200">
                <a:solidFill>
                  <a:schemeClr val="tx2">
                    <a:lumMod val="50000"/>
                  </a:schemeClr>
                </a:solidFill>
              </a:rPr>
              <a:t>Xx</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a:lnSpc>
                <a:spcPct val="106000"/>
              </a:lnSpc>
              <a:buFont typeface="Wingdings 2" pitchFamily="18" charset="2"/>
              <a:buNone/>
            </a:pPr>
            <a:r>
              <a:rPr lang="en-US" sz="1200">
                <a:solidFill>
                  <a:schemeClr val="tx2">
                    <a:lumMod val="50000"/>
                  </a:schemeClr>
                </a:solidFill>
              </a:rPr>
              <a:t>Xx</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C57EDB8B-E549-A529-F311-05E3E08B682B}"/>
                  </a:ext>
                </a:extLst>
              </p:cNvPr>
              <p:cNvGraphicFramePr>
                <a:graphicFrameLocks noChangeAspect="1"/>
              </p:cNvGraphicFramePr>
              <p:nvPr>
                <p:extLst>
                  <p:ext uri="{D42A27DB-BD31-4B8C-83A1-F6EECF244321}">
                    <p14:modId xmlns:p14="http://schemas.microsoft.com/office/powerpoint/2010/main" val="3263971489"/>
                  </p:ext>
                </p:extLst>
              </p:nvPr>
            </p:nvGraphicFramePr>
            <p:xfrm>
              <a:off x="-1182580" y="5637485"/>
              <a:ext cx="3048000" cy="1714500"/>
            </p:xfrm>
            <a:graphic>
              <a:graphicData uri="http://schemas.microsoft.com/office/powerpoint/2016/slidezoom">
                <pslz:sldZm>
                  <pslz:sldZmObj sldId="2147483540" cId="3193951093">
                    <pslz:zmPr id="{01F44F53-9317-4A88-9EA5-5062EAF362AA}"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hlinkClick r:id="rId4" action="ppaction://hlinksldjump"/>
                <a:extLst>
                  <a:ext uri="{FF2B5EF4-FFF2-40B4-BE49-F238E27FC236}">
                    <a16:creationId xmlns:a16="http://schemas.microsoft.com/office/drawing/2014/main" id="{C57EDB8B-E549-A529-F311-05E3E08B682B}"/>
                  </a:ext>
                </a:extLst>
              </p:cNvPr>
              <p:cNvPicPr>
                <a:picLocks noGrp="1" noRot="1" noChangeAspect="1" noMove="1" noResize="1" noEditPoints="1" noAdjustHandles="1" noChangeArrowheads="1" noChangeShapeType="1"/>
              </p:cNvPicPr>
              <p:nvPr/>
            </p:nvPicPr>
            <p:blipFill>
              <a:blip r:embed="rId5"/>
              <a:stretch>
                <a:fillRect/>
              </a:stretch>
            </p:blipFill>
            <p:spPr>
              <a:xfrm>
                <a:off x="-1182580" y="5637485"/>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1487443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B892E-F5A0-52C5-33DE-D1BA21F00D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890A7E-4FD7-A58F-E7DE-798F85031ACF}"/>
              </a:ext>
            </a:extLst>
          </p:cNvPr>
          <p:cNvSpPr>
            <a:spLocks noGrp="1"/>
          </p:cNvSpPr>
          <p:nvPr>
            <p:ph type="title"/>
          </p:nvPr>
        </p:nvSpPr>
        <p:spPr/>
        <p:txBody>
          <a:bodyPr/>
          <a:lstStyle/>
          <a:p>
            <a:r>
              <a:rPr lang="en-US" sz="2800"/>
              <a:t>Quals: Regulatory</a:t>
            </a:r>
          </a:p>
        </p:txBody>
      </p:sp>
      <p:sp>
        <p:nvSpPr>
          <p:cNvPr id="39" name="Rectangle 38">
            <a:extLst>
              <a:ext uri="{FF2B5EF4-FFF2-40B4-BE49-F238E27FC236}">
                <a16:creationId xmlns:a16="http://schemas.microsoft.com/office/drawing/2014/main" id="{9CA93D73-CD17-03AF-6E5B-9A381CBF6FB6}"/>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Department of Energy (DOE) Loan Program Office (LPO) </a:t>
            </a:r>
          </a:p>
        </p:txBody>
      </p:sp>
      <p:sp>
        <p:nvSpPr>
          <p:cNvPr id="40" name="Rectangle 39">
            <a:extLst>
              <a:ext uri="{FF2B5EF4-FFF2-40B4-BE49-F238E27FC236}">
                <a16:creationId xmlns:a16="http://schemas.microsoft.com/office/drawing/2014/main" id="{50BED3A3-A4AA-D91D-22AB-4DE4EE5EF1AA}"/>
              </a:ext>
            </a:extLst>
          </p:cNvPr>
          <p:cNvSpPr/>
          <p:nvPr/>
        </p:nvSpPr>
        <p:spPr bwMode="gray">
          <a:xfrm>
            <a:off x="477257" y="2223005"/>
            <a:ext cx="3447393" cy="4053247"/>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Support DOE’s underwriting of $17B+ in energy projects, including modular nuclear.</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Ensure each project meets financial viability and risk management standards.</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Performed independent financial viability assessments and risk analyses.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Applied lending industry norms, assessed creditworthiness, and advised on loan negotiations and documentation.</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Enabled DOE to make informed lending decisions.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Maintained portfolio integrity through rigorous, ongoing oversight.</a:t>
            </a:r>
          </a:p>
        </p:txBody>
      </p:sp>
      <p:grpSp>
        <p:nvGrpSpPr>
          <p:cNvPr id="2" name="Group 1">
            <a:extLst>
              <a:ext uri="{FF2B5EF4-FFF2-40B4-BE49-F238E27FC236}">
                <a16:creationId xmlns:a16="http://schemas.microsoft.com/office/drawing/2014/main" id="{2BDB285D-9990-516C-4C6C-568A448D7E6B}"/>
              </a:ext>
            </a:extLst>
          </p:cNvPr>
          <p:cNvGrpSpPr/>
          <p:nvPr/>
        </p:nvGrpSpPr>
        <p:grpSpPr>
          <a:xfrm>
            <a:off x="4372304" y="1045846"/>
            <a:ext cx="3447393" cy="4991397"/>
            <a:chOff x="4372304" y="1045846"/>
            <a:chExt cx="3447393" cy="4991397"/>
          </a:xfrm>
        </p:grpSpPr>
        <p:sp>
          <p:nvSpPr>
            <p:cNvPr id="47" name="Rectangle 46">
              <a:extLst>
                <a:ext uri="{FF2B5EF4-FFF2-40B4-BE49-F238E27FC236}">
                  <a16:creationId xmlns:a16="http://schemas.microsoft.com/office/drawing/2014/main" id="{C7A8547E-F907-D624-47A8-D006D0B81E27}"/>
                </a:ext>
              </a:extLst>
            </p:cNvPr>
            <p:cNvSpPr/>
            <p:nvPr/>
          </p:nvSpPr>
          <p:spPr bwMode="gray">
            <a:xfrm>
              <a:off x="4372304"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Public Utility Commission of Texas (PUCT) Texas Energy Fund</a:t>
              </a:r>
            </a:p>
          </p:txBody>
        </p:sp>
        <p:sp>
          <p:nvSpPr>
            <p:cNvPr id="48" name="Rectangle 47">
              <a:extLst>
                <a:ext uri="{FF2B5EF4-FFF2-40B4-BE49-F238E27FC236}">
                  <a16:creationId xmlns:a16="http://schemas.microsoft.com/office/drawing/2014/main" id="{B63E258B-2E68-41DB-62A3-6A6F2DE8CC23}"/>
                </a:ext>
              </a:extLst>
            </p:cNvPr>
            <p:cNvSpPr/>
            <p:nvPr/>
          </p:nvSpPr>
          <p:spPr bwMode="gray">
            <a:xfrm>
              <a:off x="4372304"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marL="171450" indent="-171450">
                <a:lnSpc>
                  <a:spcPct val="106000"/>
                </a:lnSpc>
                <a:buFont typeface="Arial" panose="020B0604020202020204" pitchFamily="34" charset="0"/>
                <a:buChar char="•"/>
              </a:pPr>
              <a:r>
                <a:rPr lang="en-US" sz="1200">
                  <a:solidFill>
                    <a:schemeClr val="tx2">
                      <a:lumMod val="50000"/>
                    </a:schemeClr>
                  </a:solidFill>
                </a:rPr>
                <a:t>Stand up and operationalize the TEF to intake, review, award, and monitor loans and grants for Texas energy projects.</a:t>
              </a:r>
            </a:p>
            <a:p>
              <a:pPr marL="171450" indent="-171450">
                <a:lnSpc>
                  <a:spcPct val="106000"/>
                </a:lnSpc>
                <a:buFont typeface="Arial" panose="020B0604020202020204" pitchFamily="34" charset="0"/>
                <a:buChar char="•"/>
              </a:pPr>
              <a:r>
                <a:rPr lang="en-US" sz="1200">
                  <a:solidFill>
                    <a:schemeClr val="tx2">
                      <a:lumMod val="50000"/>
                    </a:schemeClr>
                  </a:solidFill>
                </a:rPr>
                <a:t>Ensure transparency, efficiency, and compliance in program execution.</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buFont typeface="Arial" panose="020B0604020202020204" pitchFamily="34" charset="0"/>
                <a:buChar char="•"/>
              </a:pPr>
              <a:r>
                <a:rPr lang="en-US" sz="1200">
                  <a:solidFill>
                    <a:schemeClr val="tx2">
                      <a:lumMod val="50000"/>
                    </a:schemeClr>
                  </a:solidFill>
                </a:rPr>
                <a:t>Designed, deployed, and operationalized full loan/grant lifecycle systems.</a:t>
              </a:r>
            </a:p>
            <a:p>
              <a:pPr marL="171450" indent="-171450">
                <a:lnSpc>
                  <a:spcPct val="106000"/>
                </a:lnSpc>
                <a:buFont typeface="Arial" panose="020B0604020202020204" pitchFamily="34" charset="0"/>
                <a:buChar char="•"/>
              </a:pPr>
              <a:r>
                <a:rPr lang="en-US" sz="1200">
                  <a:solidFill>
                    <a:schemeClr val="tx2">
                      <a:lumMod val="50000"/>
                    </a:schemeClr>
                  </a:solidFill>
                </a:rPr>
                <a:t>Conducted market and credit analysis, supported loan negotiations, and provided public rulemaking support.</a:t>
              </a:r>
            </a:p>
            <a:p>
              <a:pPr marL="171450" indent="-171450">
                <a:lnSpc>
                  <a:spcPct val="106000"/>
                </a:lnSpc>
                <a:buFont typeface="Arial" panose="020B0604020202020204" pitchFamily="34" charset="0"/>
                <a:buChar char="•"/>
              </a:pPr>
              <a:r>
                <a:rPr lang="en-US" sz="1200">
                  <a:solidFill>
                    <a:schemeClr val="tx2">
                      <a:lumMod val="50000"/>
                    </a:schemeClr>
                  </a:solidFill>
                </a:rPr>
                <a:t>Managed funds, compliance monitoring, stakeholder engagement, and post-close transaction oversight.</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buFont typeface="Arial" panose="020B0604020202020204" pitchFamily="34" charset="0"/>
                <a:buChar char="•"/>
              </a:pPr>
              <a:r>
                <a:rPr lang="en-US" sz="1200">
                  <a:solidFill>
                    <a:schemeClr val="tx2">
                      <a:lumMod val="50000"/>
                    </a:schemeClr>
                  </a:solidFill>
                </a:rPr>
                <a:t>Delivered a fully functioning TEF program with clear governance and reporting.</a:t>
              </a:r>
            </a:p>
            <a:p>
              <a:pPr marL="171450" indent="-171450">
                <a:lnSpc>
                  <a:spcPct val="106000"/>
                </a:lnSpc>
                <a:buFont typeface="Arial" panose="020B0604020202020204" pitchFamily="34" charset="0"/>
                <a:buChar char="•"/>
              </a:pPr>
              <a:r>
                <a:rPr lang="en-US" sz="1200">
                  <a:solidFill>
                    <a:schemeClr val="tx2">
                      <a:lumMod val="50000"/>
                    </a:schemeClr>
                  </a:solidFill>
                </a:rPr>
                <a:t>Enabled streamlined, compliant funding decisions across the Texas energy sector.</a:t>
              </a:r>
            </a:p>
          </p:txBody>
        </p:sp>
      </p:grpSp>
      <p:sp>
        <p:nvSpPr>
          <p:cNvPr id="50" name="Rectangle 49">
            <a:extLst>
              <a:ext uri="{FF2B5EF4-FFF2-40B4-BE49-F238E27FC236}">
                <a16:creationId xmlns:a16="http://schemas.microsoft.com/office/drawing/2014/main" id="{1C79452D-D8D2-A3D0-9524-8FA2EED0D979}"/>
              </a:ext>
            </a:extLst>
          </p:cNvPr>
          <p:cNvSpPr/>
          <p:nvPr/>
        </p:nvSpPr>
        <p:spPr bwMode="gray">
          <a:xfrm>
            <a:off x="8267350"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U.S. NRC Scenario and Strategic Planning Support</a:t>
            </a:r>
          </a:p>
        </p:txBody>
      </p:sp>
      <p:sp>
        <p:nvSpPr>
          <p:cNvPr id="51" name="Rectangle 50">
            <a:extLst>
              <a:ext uri="{FF2B5EF4-FFF2-40B4-BE49-F238E27FC236}">
                <a16:creationId xmlns:a16="http://schemas.microsoft.com/office/drawing/2014/main" id="{A3427392-65CB-2D51-EBD4-1B0560A2524F}"/>
              </a:ext>
            </a:extLst>
          </p:cNvPr>
          <p:cNvSpPr/>
          <p:nvPr/>
        </p:nvSpPr>
        <p:spPr bwMode="gray">
          <a:xfrm>
            <a:off x="8267350"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marL="171450" indent="-171450">
              <a:lnSpc>
                <a:spcPct val="106000"/>
              </a:lnSpc>
              <a:buFont typeface="Arial" panose="020B0604020202020204" pitchFamily="34" charset="0"/>
              <a:buChar char="•"/>
            </a:pPr>
            <a:r>
              <a:rPr lang="en-US" sz="1200">
                <a:solidFill>
                  <a:schemeClr val="tx2">
                    <a:lumMod val="50000"/>
                  </a:schemeClr>
                </a:solidFill>
              </a:rPr>
              <a:t>Help NRC prepare for multiple possible futures of the U.S. nuclear industry.</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Conducted scenario research and facilitated workshops with NRC leadership.</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Interviewed Commissioners, 20+ NRC staff, and 30+ global nuclear stakeholders.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Analyzed scenario impacts across NRC business lines and recommended actions.</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Delivered an actionable scenario outlook with strategic recommendations.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Supported NRC in aligning operations with evolving industry dynamics.</a:t>
            </a:r>
          </a:p>
        </p:txBody>
      </p:sp>
      <p:cxnSp>
        <p:nvCxnSpPr>
          <p:cNvPr id="53" name="Straight Connector 52">
            <a:extLst>
              <a:ext uri="{FF2B5EF4-FFF2-40B4-BE49-F238E27FC236}">
                <a16:creationId xmlns:a16="http://schemas.microsoft.com/office/drawing/2014/main" id="{C2284593-6E90-7F8B-F326-3E1F759D6DB9}"/>
              </a:ext>
            </a:extLst>
          </p:cNvPr>
          <p:cNvCxnSpPr>
            <a:cxnSpLocks/>
          </p:cNvCxnSpPr>
          <p:nvPr/>
        </p:nvCxnSpPr>
        <p:spPr>
          <a:xfrm>
            <a:off x="4148477" y="1045846"/>
            <a:ext cx="0" cy="523040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71B236D-2601-6CA8-9C60-FC05A2B79109}"/>
              </a:ext>
            </a:extLst>
          </p:cNvPr>
          <p:cNvCxnSpPr>
            <a:cxnSpLocks/>
          </p:cNvCxnSpPr>
          <p:nvPr/>
        </p:nvCxnSpPr>
        <p:spPr>
          <a:xfrm>
            <a:off x="8043524" y="1045846"/>
            <a:ext cx="0" cy="523040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5074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F82F6-82FC-6281-3059-D4889AD8C1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CBC6F0-146D-EE59-6027-428C31ACF6C3}"/>
              </a:ext>
            </a:extLst>
          </p:cNvPr>
          <p:cNvSpPr>
            <a:spLocks noGrp="1"/>
          </p:cNvSpPr>
          <p:nvPr>
            <p:ph type="title"/>
          </p:nvPr>
        </p:nvSpPr>
        <p:spPr/>
        <p:txBody>
          <a:bodyPr/>
          <a:lstStyle/>
          <a:p>
            <a:r>
              <a:rPr lang="en-US" sz="2800"/>
              <a:t>Quals: Other</a:t>
            </a:r>
          </a:p>
        </p:txBody>
      </p:sp>
      <p:sp>
        <p:nvSpPr>
          <p:cNvPr id="50" name="Rectangle 49">
            <a:extLst>
              <a:ext uri="{FF2B5EF4-FFF2-40B4-BE49-F238E27FC236}">
                <a16:creationId xmlns:a16="http://schemas.microsoft.com/office/drawing/2014/main" id="{635D6016-C541-A3B0-8FCA-88806F3BCF74}"/>
              </a:ext>
            </a:extLst>
          </p:cNvPr>
          <p:cNvSpPr/>
          <p:nvPr/>
        </p:nvSpPr>
        <p:spPr bwMode="gray">
          <a:xfrm>
            <a:off x="477257" y="106899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Project Management, Cost, and Schedule Assessment for Canadian Nuclear Joint Venture</a:t>
            </a:r>
          </a:p>
        </p:txBody>
      </p:sp>
      <p:sp>
        <p:nvSpPr>
          <p:cNvPr id="51" name="Rectangle 50">
            <a:extLst>
              <a:ext uri="{FF2B5EF4-FFF2-40B4-BE49-F238E27FC236}">
                <a16:creationId xmlns:a16="http://schemas.microsoft.com/office/drawing/2014/main" id="{4A132213-F69E-94AF-7C4B-F1CBA25155B4}"/>
              </a:ext>
            </a:extLst>
          </p:cNvPr>
          <p:cNvSpPr/>
          <p:nvPr/>
        </p:nvSpPr>
        <p:spPr bwMode="gray">
          <a:xfrm>
            <a:off x="477257" y="2246155"/>
            <a:ext cx="3447393" cy="405324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a:lnSpc>
                <a:spcPct val="106000"/>
              </a:lnSpc>
              <a:buFont typeface="Wingdings 2" pitchFamily="18" charset="2"/>
              <a:buNone/>
            </a:pPr>
            <a:r>
              <a:rPr lang="en-US" sz="1200">
                <a:solidFill>
                  <a:schemeClr val="tx2">
                    <a:lumMod val="50000"/>
                  </a:schemeClr>
                </a:solidFill>
              </a:rPr>
              <a:t>Joint venture constructing an Isotope Production System at a Canadian nuclear facility faced cost overruns, schedule risks, and unclear project governance.</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Conducted cost overrun analysis.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Revealed critical path issues and recommending improvements in reporting practices.</a:t>
            </a:r>
          </a:p>
          <a:p>
            <a:pPr>
              <a:lnSpc>
                <a:spcPct val="106000"/>
              </a:lnSpc>
              <a:spcAft>
                <a:spcPts val="400"/>
              </a:spcAft>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Provided actionable recommendations to improve cost forecasting, schedule management, and governance processes.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Strengthened project controls and reporting to address identified risks.</a:t>
            </a:r>
          </a:p>
        </p:txBody>
      </p:sp>
    </p:spTree>
    <p:extLst>
      <p:ext uri="{BB962C8B-B14F-4D97-AF65-F5344CB8AC3E}">
        <p14:creationId xmlns:p14="http://schemas.microsoft.com/office/powerpoint/2010/main" val="39295345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6C632-2A66-ED3B-72AD-041CDFC71B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2AC047-BA02-D290-F4EB-F32A3F846563}"/>
              </a:ext>
            </a:extLst>
          </p:cNvPr>
          <p:cNvSpPr>
            <a:spLocks noGrp="1"/>
          </p:cNvSpPr>
          <p:nvPr>
            <p:ph type="title"/>
          </p:nvPr>
        </p:nvSpPr>
        <p:spPr/>
        <p:txBody>
          <a:bodyPr/>
          <a:lstStyle/>
          <a:p>
            <a:r>
              <a:rPr lang="en-US" sz="2800"/>
              <a:t>Quals: Stakeholder Engagement</a:t>
            </a:r>
          </a:p>
        </p:txBody>
      </p:sp>
      <p:sp>
        <p:nvSpPr>
          <p:cNvPr id="39" name="Rectangle 38">
            <a:extLst>
              <a:ext uri="{FF2B5EF4-FFF2-40B4-BE49-F238E27FC236}">
                <a16:creationId xmlns:a16="http://schemas.microsoft.com/office/drawing/2014/main" id="{6A106B8D-F645-89FD-A1B7-9A8E13365029}"/>
              </a:ext>
            </a:extLst>
          </p:cNvPr>
          <p:cNvSpPr/>
          <p:nvPr/>
        </p:nvSpPr>
        <p:spPr bwMode="gray">
          <a:xfrm>
            <a:off x="47725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Stakeholder Outreach &amp; Integration for Nuclear Generation Company</a:t>
            </a:r>
          </a:p>
        </p:txBody>
      </p:sp>
      <p:sp>
        <p:nvSpPr>
          <p:cNvPr id="40" name="Rectangle 39">
            <a:extLst>
              <a:ext uri="{FF2B5EF4-FFF2-40B4-BE49-F238E27FC236}">
                <a16:creationId xmlns:a16="http://schemas.microsoft.com/office/drawing/2014/main" id="{B487EC91-52E6-9CE5-AA95-C994E79453A9}"/>
              </a:ext>
            </a:extLst>
          </p:cNvPr>
          <p:cNvSpPr/>
          <p:nvPr/>
        </p:nvSpPr>
        <p:spPr bwMode="gray">
          <a:xfrm>
            <a:off x="47725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a:t>
            </a:r>
          </a:p>
          <a:p>
            <a:pPr marL="171450" indent="-171450">
              <a:lnSpc>
                <a:spcPct val="106000"/>
              </a:lnSpc>
              <a:buFont typeface="Arial" panose="020B0604020202020204" pitchFamily="34" charset="0"/>
              <a:buChar char="•"/>
            </a:pPr>
            <a:r>
              <a:rPr lang="en-US" sz="1200">
                <a:solidFill>
                  <a:schemeClr val="tx2">
                    <a:lumMod val="50000"/>
                  </a:schemeClr>
                </a:solidFill>
              </a:rPr>
              <a:t>Support integration planning for the company’s second major M&amp;A transformation in four years.</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Developed a fit-for-purpose stakeholder identification and outreach strategy.</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Accounted for employee readiness, cultural norms, ways of working, and process/control needs.</a:t>
            </a:r>
          </a:p>
          <a:p>
            <a:pPr>
              <a:lnSpc>
                <a:spcPct val="106000"/>
              </a:lnSpc>
              <a:buFont typeface="Wingdings 2" pitchFamily="18" charset="2"/>
              <a:buNone/>
            </a:pPr>
            <a:endParaRPr lang="en-US" sz="1200">
              <a:solidFill>
                <a:schemeClr val="tx2">
                  <a:lumMod val="50000"/>
                </a:schemeClr>
              </a:solidFill>
            </a:endParaRPr>
          </a:p>
          <a:p>
            <a:pPr>
              <a:lnSpc>
                <a:spcPct val="106000"/>
              </a:lnSpc>
              <a:spcAft>
                <a:spcPts val="400"/>
              </a:spcAft>
              <a:buFont typeface="Wingdings 2" pitchFamily="18" charset="2"/>
              <a:buNone/>
            </a:pPr>
            <a:r>
              <a:rPr lang="en-US" sz="1200" b="1">
                <a:solidFill>
                  <a:schemeClr val="tx2">
                    <a:lumMod val="50000"/>
                  </a:schemeClr>
                </a:solidFill>
              </a:rPr>
              <a:t>Outcome</a:t>
            </a:r>
          </a:p>
          <a:p>
            <a:pPr marL="171450" indent="-171450">
              <a:lnSpc>
                <a:spcPct val="106000"/>
              </a:lnSpc>
              <a:buFont typeface="Arial" panose="020B0604020202020204" pitchFamily="34" charset="0"/>
              <a:buChar char="•"/>
            </a:pPr>
            <a:r>
              <a:rPr lang="en-US" sz="1200">
                <a:solidFill>
                  <a:schemeClr val="tx2">
                    <a:lumMod val="50000"/>
                  </a:schemeClr>
                </a:solidFill>
              </a:rPr>
              <a:t>Increased transparency and employee engagement throughout the M&amp;A process.</a:t>
            </a:r>
          </a:p>
        </p:txBody>
      </p:sp>
      <p:grpSp>
        <p:nvGrpSpPr>
          <p:cNvPr id="2" name="Group 1">
            <a:extLst>
              <a:ext uri="{FF2B5EF4-FFF2-40B4-BE49-F238E27FC236}">
                <a16:creationId xmlns:a16="http://schemas.microsoft.com/office/drawing/2014/main" id="{401326A9-4114-5B52-2993-9E5821DCF702}"/>
              </a:ext>
            </a:extLst>
          </p:cNvPr>
          <p:cNvGrpSpPr/>
          <p:nvPr/>
        </p:nvGrpSpPr>
        <p:grpSpPr>
          <a:xfrm>
            <a:off x="4372304" y="1045846"/>
            <a:ext cx="3447393" cy="4991397"/>
            <a:chOff x="4444497" y="1045846"/>
            <a:chExt cx="3447393" cy="4991397"/>
          </a:xfrm>
        </p:grpSpPr>
        <p:sp>
          <p:nvSpPr>
            <p:cNvPr id="50" name="Rectangle 49">
              <a:extLst>
                <a:ext uri="{FF2B5EF4-FFF2-40B4-BE49-F238E27FC236}">
                  <a16:creationId xmlns:a16="http://schemas.microsoft.com/office/drawing/2014/main" id="{E70CD5BD-FF2E-93BC-883C-A67445DEA68D}"/>
                </a:ext>
              </a:extLst>
            </p:cNvPr>
            <p:cNvSpPr/>
            <p:nvPr/>
          </p:nvSpPr>
          <p:spPr bwMode="gray">
            <a:xfrm>
              <a:off x="4444497" y="1045846"/>
              <a:ext cx="3447393" cy="1082566"/>
            </a:xfrm>
            <a:prstGeom prst="rect">
              <a:avLst/>
            </a:prstGeom>
            <a:solidFill>
              <a:schemeClr val="accent1">
                <a:lumMod val="60000"/>
                <a:lumOff val="40000"/>
              </a:schemeClr>
            </a:solidFill>
            <a:ln w="19050" algn="ctr">
              <a:noFill/>
              <a:miter lim="800000"/>
              <a:headEnd/>
              <a:tailEnd/>
            </a:ln>
          </p:spPr>
          <p:txBody>
            <a:bodyPr wrap="square" lIns="182880" tIns="182880" rIns="182880" bIns="182880" rtlCol="0" anchor="ctr"/>
            <a:lstStyle/>
            <a:p>
              <a:pPr>
                <a:lnSpc>
                  <a:spcPct val="106000"/>
                </a:lnSpc>
                <a:buFont typeface="Wingdings 2" pitchFamily="18" charset="2"/>
                <a:buNone/>
              </a:pPr>
              <a:r>
                <a:rPr lang="en-US" sz="1400" b="1">
                  <a:solidFill>
                    <a:schemeClr val="tx2">
                      <a:lumMod val="50000"/>
                    </a:schemeClr>
                  </a:solidFill>
                </a:rPr>
                <a:t>Stakeholder Engagement and Adoption Support for NERC’s Risk, Monitoring, and Enforcement Group</a:t>
              </a:r>
            </a:p>
          </p:txBody>
        </p:sp>
        <p:sp>
          <p:nvSpPr>
            <p:cNvPr id="51" name="Rectangle 50">
              <a:extLst>
                <a:ext uri="{FF2B5EF4-FFF2-40B4-BE49-F238E27FC236}">
                  <a16:creationId xmlns:a16="http://schemas.microsoft.com/office/drawing/2014/main" id="{42EAFA6A-6BD1-C32D-BF4A-0CD80D6C4A89}"/>
                </a:ext>
              </a:extLst>
            </p:cNvPr>
            <p:cNvSpPr/>
            <p:nvPr/>
          </p:nvSpPr>
          <p:spPr bwMode="gray">
            <a:xfrm>
              <a:off x="4444497" y="2223005"/>
              <a:ext cx="3447393" cy="3814238"/>
            </a:xfrm>
            <a:prstGeom prst="rect">
              <a:avLst/>
            </a:prstGeom>
            <a:noFill/>
            <a:ln w="19050" algn="ctr">
              <a:noFill/>
              <a:miter lim="800000"/>
              <a:headEnd/>
              <a:tailEnd/>
            </a:ln>
          </p:spPr>
          <p:txBody>
            <a:bodyPr wrap="square" lIns="88900" tIns="88900" rIns="88900" bIns="88900" rtlCol="0" anchor="t"/>
            <a:lstStyle/>
            <a:p>
              <a:pPr>
                <a:lnSpc>
                  <a:spcPct val="106000"/>
                </a:lnSpc>
                <a:spcAft>
                  <a:spcPts val="400"/>
                </a:spcAft>
                <a:buFont typeface="Wingdings 2" pitchFamily="18" charset="2"/>
                <a:buNone/>
              </a:pPr>
              <a:r>
                <a:rPr lang="en-US" sz="1200" b="1">
                  <a:solidFill>
                    <a:schemeClr val="tx2">
                      <a:lumMod val="50000"/>
                    </a:schemeClr>
                  </a:solidFill>
                </a:rPr>
                <a:t>Challenges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Modernize compliance monitoring and enforcement processes affecting 1,500+ regulated energy companies.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Improve operational maturity while maintaining regulatory effectiveness.</a:t>
              </a:r>
            </a:p>
            <a:p>
              <a:pPr marL="171450" indent="-171450">
                <a:lnSpc>
                  <a:spcPct val="106000"/>
                </a:lnSpc>
                <a:buFont typeface="Arial" panose="020B0604020202020204" pitchFamily="34" charset="0"/>
                <a:buChar char="•"/>
              </a:pPr>
              <a:endParaRPr lang="en-US" sz="1200">
                <a:solidFill>
                  <a:schemeClr val="tx2">
                    <a:lumMod val="50000"/>
                  </a:schemeClr>
                </a:solidFill>
              </a:endParaRPr>
            </a:p>
            <a:p>
              <a:pPr>
                <a:lnSpc>
                  <a:spcPct val="106000"/>
                </a:lnSpc>
                <a:spcAft>
                  <a:spcPts val="400"/>
                </a:spcAft>
              </a:pPr>
              <a:r>
                <a:rPr lang="en-US" sz="1200" b="1">
                  <a:solidFill>
                    <a:schemeClr val="tx2">
                      <a:lumMod val="50000"/>
                    </a:schemeClr>
                  </a:solidFill>
                </a:rPr>
                <a:t>Approach</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Led process transformation and technology implementation for NERC’s Compliance Monitoring and Enforcement Program.</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Spearheaded stakeholder identification, engagement, and adoption initiatives.</a:t>
              </a:r>
            </a:p>
            <a:p>
              <a:pPr>
                <a:lnSpc>
                  <a:spcPct val="106000"/>
                </a:lnSpc>
                <a:spcAft>
                  <a:spcPts val="400"/>
                </a:spcAft>
              </a:pPr>
              <a:endParaRPr lang="en-US" sz="1200">
                <a:solidFill>
                  <a:schemeClr val="tx2">
                    <a:lumMod val="50000"/>
                  </a:schemeClr>
                </a:solidFill>
              </a:endParaRPr>
            </a:p>
            <a:p>
              <a:pPr>
                <a:lnSpc>
                  <a:spcPct val="106000"/>
                </a:lnSpc>
                <a:spcAft>
                  <a:spcPts val="400"/>
                </a:spcAft>
              </a:pPr>
              <a:r>
                <a:rPr lang="en-US" sz="1200" b="1">
                  <a:solidFill>
                    <a:schemeClr val="tx2">
                      <a:lumMod val="50000"/>
                    </a:schemeClr>
                  </a:solidFill>
                </a:rPr>
                <a:t>Outcome</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Increased operational maturity and adoption of new processes and tools.</a:t>
              </a:r>
            </a:p>
            <a:p>
              <a:pPr marL="171450" indent="-171450">
                <a:lnSpc>
                  <a:spcPct val="106000"/>
                </a:lnSpc>
                <a:spcAft>
                  <a:spcPts val="400"/>
                </a:spcAft>
                <a:buFont typeface="Arial" panose="020B0604020202020204" pitchFamily="34" charset="0"/>
                <a:buChar char="•"/>
              </a:pPr>
              <a:r>
                <a:rPr lang="en-US" sz="1200">
                  <a:solidFill>
                    <a:schemeClr val="tx2">
                      <a:lumMod val="50000"/>
                    </a:schemeClr>
                  </a:solidFill>
                </a:rPr>
                <a:t>Enhanced efficiency and effectiveness across compliance operations.</a:t>
              </a:r>
            </a:p>
          </p:txBody>
        </p:sp>
      </p:grpSp>
      <p:cxnSp>
        <p:nvCxnSpPr>
          <p:cNvPr id="53" name="Straight Connector 52">
            <a:extLst>
              <a:ext uri="{FF2B5EF4-FFF2-40B4-BE49-F238E27FC236}">
                <a16:creationId xmlns:a16="http://schemas.microsoft.com/office/drawing/2014/main" id="{AA85533E-DEF1-7D5E-7009-50436741E0F0}"/>
              </a:ext>
            </a:extLst>
          </p:cNvPr>
          <p:cNvCxnSpPr>
            <a:cxnSpLocks/>
          </p:cNvCxnSpPr>
          <p:nvPr/>
        </p:nvCxnSpPr>
        <p:spPr>
          <a:xfrm>
            <a:off x="4148477" y="1045846"/>
            <a:ext cx="0" cy="523040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177177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B9147-D979-F52F-367E-1C914B33E2F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389ECA5-06BE-B9B8-2E7F-A67133269653}"/>
              </a:ext>
            </a:extLst>
          </p:cNvPr>
          <p:cNvSpPr>
            <a:spLocks noGrp="1"/>
          </p:cNvSpPr>
          <p:nvPr>
            <p:ph type="title"/>
          </p:nvPr>
        </p:nvSpPr>
        <p:spPr>
          <a:xfrm>
            <a:off x="469901" y="3123687"/>
            <a:ext cx="6165075" cy="610627"/>
          </a:xfrm>
        </p:spPr>
        <p:txBody>
          <a:bodyPr/>
          <a:lstStyle/>
          <a:p>
            <a:r>
              <a:rPr lang="en-US"/>
              <a:t>Appendix</a:t>
            </a:r>
          </a:p>
        </p:txBody>
      </p:sp>
    </p:spTree>
    <p:extLst>
      <p:ext uri="{BB962C8B-B14F-4D97-AF65-F5344CB8AC3E}">
        <p14:creationId xmlns:p14="http://schemas.microsoft.com/office/powerpoint/2010/main" val="208426234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3A7D310-A206-CA15-1CE1-4E5872C28952}"/>
              </a:ext>
            </a:extLst>
          </p:cNvPr>
          <p:cNvSpPr>
            <a:spLocks noGrp="1"/>
          </p:cNvSpPr>
          <p:nvPr>
            <p:ph type="body" sz="quarter" idx="13"/>
          </p:nvPr>
        </p:nvSpPr>
        <p:spPr/>
        <p:txBody>
          <a:bodyPr/>
          <a:lstStyle/>
          <a:p>
            <a:r>
              <a:rPr lang="en-US" sz="1400"/>
              <a:t>The buyers outlined below are all c-level executives who we will target for our Nuclear Value chain. This list is not exhaustive, and buyers and their titles will vary across most organizations, regardless of industry / sector.</a:t>
            </a:r>
          </a:p>
        </p:txBody>
      </p:sp>
      <p:sp>
        <p:nvSpPr>
          <p:cNvPr id="3" name="Title 2">
            <a:extLst>
              <a:ext uri="{FF2B5EF4-FFF2-40B4-BE49-F238E27FC236}">
                <a16:creationId xmlns:a16="http://schemas.microsoft.com/office/drawing/2014/main" id="{7AABC1B4-5F5B-4B68-8BCD-D40E2C2524B6}"/>
              </a:ext>
            </a:extLst>
          </p:cNvPr>
          <p:cNvSpPr>
            <a:spLocks noGrp="1"/>
          </p:cNvSpPr>
          <p:nvPr>
            <p:ph type="title"/>
          </p:nvPr>
        </p:nvSpPr>
        <p:spPr/>
        <p:txBody>
          <a:bodyPr/>
          <a:lstStyle/>
          <a:p>
            <a:r>
              <a:rPr lang="en-US" sz="2800"/>
              <a:t>Buyer Types</a:t>
            </a:r>
          </a:p>
        </p:txBody>
      </p:sp>
      <p:sp>
        <p:nvSpPr>
          <p:cNvPr id="4" name="Rectangle: Rounded Corners 3">
            <a:extLst>
              <a:ext uri="{FF2B5EF4-FFF2-40B4-BE49-F238E27FC236}">
                <a16:creationId xmlns:a16="http://schemas.microsoft.com/office/drawing/2014/main" id="{552ACAE3-B7BD-4FBE-B573-EAC28A558F22}"/>
              </a:ext>
            </a:extLst>
          </p:cNvPr>
          <p:cNvSpPr/>
          <p:nvPr/>
        </p:nvSpPr>
        <p:spPr>
          <a:xfrm>
            <a:off x="3510347" y="1344798"/>
            <a:ext cx="2631184" cy="640080"/>
          </a:xfrm>
          <a:prstGeom prst="roundRect">
            <a:avLst/>
          </a:prstGeom>
          <a:solidFill>
            <a:srgbClr val="6FC2B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COO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Chief Operations Officer</a:t>
            </a:r>
          </a:p>
        </p:txBody>
      </p:sp>
      <p:sp>
        <p:nvSpPr>
          <p:cNvPr id="7" name="Rectangle: Rounded Corners 6">
            <a:extLst>
              <a:ext uri="{FF2B5EF4-FFF2-40B4-BE49-F238E27FC236}">
                <a16:creationId xmlns:a16="http://schemas.microsoft.com/office/drawing/2014/main" id="{798F8917-7329-44BB-84CC-3FF578FE6EF1}"/>
              </a:ext>
            </a:extLst>
          </p:cNvPr>
          <p:cNvSpPr/>
          <p:nvPr/>
        </p:nvSpPr>
        <p:spPr>
          <a:xfrm>
            <a:off x="729808" y="1344798"/>
            <a:ext cx="2631184" cy="640080"/>
          </a:xfrm>
          <a:prstGeom prst="roundRect">
            <a:avLst/>
          </a:prstGeom>
          <a:solidFill>
            <a:srgbClr val="6FC2B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CEO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Chief Executive Officer</a:t>
            </a:r>
          </a:p>
        </p:txBody>
      </p:sp>
      <p:sp>
        <p:nvSpPr>
          <p:cNvPr id="8" name="Rectangle: Rounded Corners 7">
            <a:extLst>
              <a:ext uri="{FF2B5EF4-FFF2-40B4-BE49-F238E27FC236}">
                <a16:creationId xmlns:a16="http://schemas.microsoft.com/office/drawing/2014/main" id="{7A59D95C-989A-40C4-B92B-E87EB725102C}"/>
              </a:ext>
            </a:extLst>
          </p:cNvPr>
          <p:cNvSpPr/>
          <p:nvPr/>
        </p:nvSpPr>
        <p:spPr>
          <a:xfrm>
            <a:off x="9071425" y="1344798"/>
            <a:ext cx="2631184" cy="640080"/>
          </a:xfrm>
          <a:prstGeom prst="roundRect">
            <a:avLst/>
          </a:prstGeom>
          <a:solidFill>
            <a:srgbClr val="6FC2B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CIO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Chief Information Officer</a:t>
            </a:r>
          </a:p>
        </p:txBody>
      </p:sp>
      <p:sp>
        <p:nvSpPr>
          <p:cNvPr id="9" name="Rectangle: Rounded Corners 8">
            <a:extLst>
              <a:ext uri="{FF2B5EF4-FFF2-40B4-BE49-F238E27FC236}">
                <a16:creationId xmlns:a16="http://schemas.microsoft.com/office/drawing/2014/main" id="{8DFBF0A2-C190-4921-8052-EB7070C92A95}"/>
              </a:ext>
            </a:extLst>
          </p:cNvPr>
          <p:cNvSpPr/>
          <p:nvPr/>
        </p:nvSpPr>
        <p:spPr>
          <a:xfrm>
            <a:off x="6290886" y="1344798"/>
            <a:ext cx="2631184" cy="640080"/>
          </a:xfrm>
          <a:prstGeom prst="roundRect">
            <a:avLst/>
          </a:prstGeom>
          <a:solidFill>
            <a:srgbClr val="6FC2B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CFO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Chief Financial Officer</a:t>
            </a:r>
          </a:p>
        </p:txBody>
      </p:sp>
      <p:cxnSp>
        <p:nvCxnSpPr>
          <p:cNvPr id="12" name="Straight Connector 11">
            <a:extLst>
              <a:ext uri="{FF2B5EF4-FFF2-40B4-BE49-F238E27FC236}">
                <a16:creationId xmlns:a16="http://schemas.microsoft.com/office/drawing/2014/main" id="{77B7692D-5BEE-4B30-966C-EAB16BC4C804}"/>
              </a:ext>
            </a:extLst>
          </p:cNvPr>
          <p:cNvCxnSpPr>
            <a:cxnSpLocks/>
          </p:cNvCxnSpPr>
          <p:nvPr/>
        </p:nvCxnSpPr>
        <p:spPr>
          <a:xfrm>
            <a:off x="3435497" y="1754985"/>
            <a:ext cx="0" cy="4389120"/>
          </a:xfrm>
          <a:prstGeom prst="line">
            <a:avLst/>
          </a:prstGeom>
          <a:noFill/>
          <a:ln w="12700" cap="flat">
            <a:solidFill>
              <a:schemeClr val="bg2">
                <a:lumMod val="20000"/>
                <a:lumOff val="80000"/>
              </a:schemeClr>
            </a:solidFill>
            <a:prstDash val="solid"/>
            <a:round/>
            <a:tailEnd type="none"/>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D283FA75-9F9F-4D91-B8CE-86AD03023CE8}"/>
              </a:ext>
            </a:extLst>
          </p:cNvPr>
          <p:cNvCxnSpPr>
            <a:cxnSpLocks/>
          </p:cNvCxnSpPr>
          <p:nvPr/>
        </p:nvCxnSpPr>
        <p:spPr>
          <a:xfrm>
            <a:off x="6215691" y="1754985"/>
            <a:ext cx="0" cy="4389120"/>
          </a:xfrm>
          <a:prstGeom prst="line">
            <a:avLst/>
          </a:prstGeom>
          <a:noFill/>
          <a:ln w="12700" cap="flat">
            <a:solidFill>
              <a:schemeClr val="bg2">
                <a:lumMod val="20000"/>
                <a:lumOff val="80000"/>
              </a:schemeClr>
            </a:solidFill>
            <a:prstDash val="solid"/>
            <a:round/>
            <a:tailEnd type="none"/>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E86D2C2F-2306-4A19-BB2F-FC3AA9ECF2C1}"/>
              </a:ext>
            </a:extLst>
          </p:cNvPr>
          <p:cNvCxnSpPr>
            <a:cxnSpLocks/>
          </p:cNvCxnSpPr>
          <p:nvPr/>
        </p:nvCxnSpPr>
        <p:spPr>
          <a:xfrm>
            <a:off x="8995884" y="1754985"/>
            <a:ext cx="0" cy="4389120"/>
          </a:xfrm>
          <a:prstGeom prst="line">
            <a:avLst/>
          </a:prstGeom>
          <a:noFill/>
          <a:ln w="12700" cap="flat">
            <a:solidFill>
              <a:schemeClr val="bg2">
                <a:lumMod val="20000"/>
                <a:lumOff val="80000"/>
              </a:schemeClr>
            </a:solidFill>
            <a:prstDash val="solid"/>
            <a:round/>
            <a:tailEnd type="none"/>
          </a:ln>
          <a:effectLst/>
          <a:sp3d/>
        </p:spPr>
        <p:style>
          <a:lnRef idx="0">
            <a:scrgbClr r="0" g="0" b="0"/>
          </a:lnRef>
          <a:fillRef idx="0">
            <a:scrgbClr r="0" g="0" b="0"/>
          </a:fillRef>
          <a:effectRef idx="0">
            <a:scrgbClr r="0" g="0" b="0"/>
          </a:effectRef>
          <a:fontRef idx="none"/>
        </p:style>
      </p:cxnSp>
      <p:sp>
        <p:nvSpPr>
          <p:cNvPr id="31" name="Rectangle 30">
            <a:extLst>
              <a:ext uri="{FF2B5EF4-FFF2-40B4-BE49-F238E27FC236}">
                <a16:creationId xmlns:a16="http://schemas.microsoft.com/office/drawing/2014/main" id="{B007EBEB-4C83-4C35-9404-473DFBC32EAA}"/>
              </a:ext>
            </a:extLst>
          </p:cNvPr>
          <p:cNvSpPr/>
          <p:nvPr/>
        </p:nvSpPr>
        <p:spPr>
          <a:xfrm>
            <a:off x="9182647" y="3496872"/>
            <a:ext cx="2402386" cy="155448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35" name="Rectangle 34">
            <a:extLst>
              <a:ext uri="{FF2B5EF4-FFF2-40B4-BE49-F238E27FC236}">
                <a16:creationId xmlns:a16="http://schemas.microsoft.com/office/drawing/2014/main" id="{A957A731-E080-4AF9-A7EB-A8F172A86647}"/>
              </a:ext>
            </a:extLst>
          </p:cNvPr>
          <p:cNvSpPr/>
          <p:nvPr/>
        </p:nvSpPr>
        <p:spPr>
          <a:xfrm>
            <a:off x="6402108" y="3496872"/>
            <a:ext cx="2402386" cy="155448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46" name="Rectangle 45">
            <a:extLst>
              <a:ext uri="{FF2B5EF4-FFF2-40B4-BE49-F238E27FC236}">
                <a16:creationId xmlns:a16="http://schemas.microsoft.com/office/drawing/2014/main" id="{80863CE1-2F65-4250-8314-26D4D12BE38D}"/>
              </a:ext>
            </a:extLst>
          </p:cNvPr>
          <p:cNvSpPr/>
          <p:nvPr/>
        </p:nvSpPr>
        <p:spPr>
          <a:xfrm>
            <a:off x="6473924" y="2500955"/>
            <a:ext cx="2287986" cy="82296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91440" rIns="0" bIns="91440" numCol="1" spcCol="38100" rtlCol="0" anchor="t">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47" name="Rectangle 46">
            <a:extLst>
              <a:ext uri="{FF2B5EF4-FFF2-40B4-BE49-F238E27FC236}">
                <a16:creationId xmlns:a16="http://schemas.microsoft.com/office/drawing/2014/main" id="{81B1005F-884E-4ACE-80A5-6BBE199E9C0E}"/>
              </a:ext>
            </a:extLst>
          </p:cNvPr>
          <p:cNvSpPr/>
          <p:nvPr/>
        </p:nvSpPr>
        <p:spPr>
          <a:xfrm>
            <a:off x="9254117" y="2501870"/>
            <a:ext cx="2287986" cy="82296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91440" rIns="0" bIns="91440" numCol="1" spcCol="38100" rtlCol="0" anchor="t">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grpSp>
        <p:nvGrpSpPr>
          <p:cNvPr id="20" name="Group 19">
            <a:extLst>
              <a:ext uri="{FF2B5EF4-FFF2-40B4-BE49-F238E27FC236}">
                <a16:creationId xmlns:a16="http://schemas.microsoft.com/office/drawing/2014/main" id="{26E71CF2-0FA7-D75F-DBC1-E4EE8007F2B8}"/>
              </a:ext>
            </a:extLst>
          </p:cNvPr>
          <p:cNvGrpSpPr/>
          <p:nvPr/>
        </p:nvGrpSpPr>
        <p:grpSpPr>
          <a:xfrm>
            <a:off x="510688" y="4998887"/>
            <a:ext cx="11076486" cy="1186012"/>
            <a:chOff x="510688" y="4713673"/>
            <a:chExt cx="11076486" cy="1186012"/>
          </a:xfrm>
        </p:grpSpPr>
        <p:sp>
          <p:nvSpPr>
            <p:cNvPr id="60" name="Rectangle 59">
              <a:extLst>
                <a:ext uri="{FF2B5EF4-FFF2-40B4-BE49-F238E27FC236}">
                  <a16:creationId xmlns:a16="http://schemas.microsoft.com/office/drawing/2014/main" id="{429B80B6-55F7-43E6-9CD7-BBD5F8E2790B}"/>
                </a:ext>
              </a:extLst>
            </p:cNvPr>
            <p:cNvSpPr/>
            <p:nvPr/>
          </p:nvSpPr>
          <p:spPr>
            <a:xfrm rot="16200000">
              <a:off x="144928" y="5215239"/>
              <a:ext cx="914400" cy="18288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Key Qual</a:t>
              </a:r>
              <a:endParaRPr kumimoji="0" lang="en-US" sz="70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grpSp>
          <p:nvGrpSpPr>
            <p:cNvPr id="2" name="Group 1">
              <a:extLst>
                <a:ext uri="{FF2B5EF4-FFF2-40B4-BE49-F238E27FC236}">
                  <a16:creationId xmlns:a16="http://schemas.microsoft.com/office/drawing/2014/main" id="{558B0E37-AAE4-B121-D688-8F8E3418A9A1}"/>
                </a:ext>
              </a:extLst>
            </p:cNvPr>
            <p:cNvGrpSpPr/>
            <p:nvPr/>
          </p:nvGrpSpPr>
          <p:grpSpPr>
            <a:xfrm>
              <a:off x="844207" y="4713673"/>
              <a:ext cx="10742967" cy="1186012"/>
              <a:chOff x="844207" y="5121911"/>
              <a:chExt cx="10742967" cy="732987"/>
            </a:xfrm>
          </p:grpSpPr>
          <p:sp>
            <p:nvSpPr>
              <p:cNvPr id="51" name="Rectangle: Rounded Corners 50">
                <a:extLst>
                  <a:ext uri="{FF2B5EF4-FFF2-40B4-BE49-F238E27FC236}">
                    <a16:creationId xmlns:a16="http://schemas.microsoft.com/office/drawing/2014/main" id="{E150E84B-1D89-4CD0-9054-593A15E3BCAA}"/>
                  </a:ext>
                </a:extLst>
              </p:cNvPr>
              <p:cNvSpPr/>
              <p:nvPr/>
            </p:nvSpPr>
            <p:spPr>
              <a:xfrm>
                <a:off x="6404595" y="5121911"/>
                <a:ext cx="2402386" cy="320040"/>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Capital Structure and Funding</a:t>
                </a:r>
              </a:p>
            </p:txBody>
          </p:sp>
          <p:sp>
            <p:nvSpPr>
              <p:cNvPr id="55" name="Rectangle: Rounded Corners 54">
                <a:extLst>
                  <a:ext uri="{FF2B5EF4-FFF2-40B4-BE49-F238E27FC236}">
                    <a16:creationId xmlns:a16="http://schemas.microsoft.com/office/drawing/2014/main" id="{5E6B12C2-874A-4286-A044-FB58292230E8}"/>
                  </a:ext>
                </a:extLst>
              </p:cNvPr>
              <p:cNvSpPr/>
              <p:nvPr/>
            </p:nvSpPr>
            <p:spPr>
              <a:xfrm>
                <a:off x="844207" y="5121911"/>
                <a:ext cx="2402386" cy="320040"/>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Supply Chain Management</a:t>
                </a:r>
              </a:p>
            </p:txBody>
          </p:sp>
          <p:sp>
            <p:nvSpPr>
              <p:cNvPr id="58" name="Rectangle: Rounded Corners 57">
                <a:extLst>
                  <a:ext uri="{FF2B5EF4-FFF2-40B4-BE49-F238E27FC236}">
                    <a16:creationId xmlns:a16="http://schemas.microsoft.com/office/drawing/2014/main" id="{3BC24C07-9217-4479-A855-858315FD06F1}"/>
                  </a:ext>
                </a:extLst>
              </p:cNvPr>
              <p:cNvSpPr/>
              <p:nvPr/>
            </p:nvSpPr>
            <p:spPr>
              <a:xfrm>
                <a:off x="9184788" y="5121911"/>
                <a:ext cx="2402386" cy="320040"/>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Cybersecurity and Risk Management</a:t>
                </a:r>
              </a:p>
            </p:txBody>
          </p:sp>
          <p:sp>
            <p:nvSpPr>
              <p:cNvPr id="59" name="Rectangle: Rounded Corners 58">
                <a:extLst>
                  <a:ext uri="{FF2B5EF4-FFF2-40B4-BE49-F238E27FC236}">
                    <a16:creationId xmlns:a16="http://schemas.microsoft.com/office/drawing/2014/main" id="{003C0F4A-BDD2-479A-8126-3DC75D2EEF65}"/>
                  </a:ext>
                </a:extLst>
              </p:cNvPr>
              <p:cNvSpPr/>
              <p:nvPr/>
            </p:nvSpPr>
            <p:spPr>
              <a:xfrm>
                <a:off x="3624401" y="5121911"/>
                <a:ext cx="2402386" cy="320040"/>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Operational Costs &amp; Efficiency</a:t>
                </a:r>
              </a:p>
            </p:txBody>
          </p:sp>
          <p:sp>
            <p:nvSpPr>
              <p:cNvPr id="61" name="Rectangle: Rounded Corners 60">
                <a:extLst>
                  <a:ext uri="{FF2B5EF4-FFF2-40B4-BE49-F238E27FC236}">
                    <a16:creationId xmlns:a16="http://schemas.microsoft.com/office/drawing/2014/main" id="{B4AF7818-7465-4A75-AB6F-47E2BE6D8645}"/>
                  </a:ext>
                </a:extLst>
              </p:cNvPr>
              <p:cNvSpPr/>
              <p:nvPr/>
            </p:nvSpPr>
            <p:spPr>
              <a:xfrm>
                <a:off x="6404595" y="5534858"/>
                <a:ext cx="2402386" cy="320040"/>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Cost Management and Efficiency</a:t>
                </a:r>
              </a:p>
            </p:txBody>
          </p:sp>
          <p:sp>
            <p:nvSpPr>
              <p:cNvPr id="62" name="Rectangle: Rounded Corners 61">
                <a:extLst>
                  <a:ext uri="{FF2B5EF4-FFF2-40B4-BE49-F238E27FC236}">
                    <a16:creationId xmlns:a16="http://schemas.microsoft.com/office/drawing/2014/main" id="{0422FC8B-0B76-4633-A274-6B88B6145BA9}"/>
                  </a:ext>
                </a:extLst>
              </p:cNvPr>
              <p:cNvSpPr/>
              <p:nvPr/>
            </p:nvSpPr>
            <p:spPr>
              <a:xfrm>
                <a:off x="844207" y="5534858"/>
                <a:ext cx="2402386" cy="320040"/>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Market and Policy Navigation</a:t>
                </a:r>
              </a:p>
            </p:txBody>
          </p:sp>
          <p:sp>
            <p:nvSpPr>
              <p:cNvPr id="64" name="Rectangle: Rounded Corners 63">
                <a:extLst>
                  <a:ext uri="{FF2B5EF4-FFF2-40B4-BE49-F238E27FC236}">
                    <a16:creationId xmlns:a16="http://schemas.microsoft.com/office/drawing/2014/main" id="{CDDFF7AA-8BF5-42B2-A456-9B11FCA0F89C}"/>
                  </a:ext>
                </a:extLst>
              </p:cNvPr>
              <p:cNvSpPr/>
              <p:nvPr/>
            </p:nvSpPr>
            <p:spPr>
              <a:xfrm>
                <a:off x="9184788" y="5534858"/>
                <a:ext cx="2402386" cy="320040"/>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Compliance and Regulatory Reporting</a:t>
                </a:r>
              </a:p>
            </p:txBody>
          </p:sp>
          <p:sp>
            <p:nvSpPr>
              <p:cNvPr id="65" name="Rectangle: Rounded Corners 64">
                <a:extLst>
                  <a:ext uri="{FF2B5EF4-FFF2-40B4-BE49-F238E27FC236}">
                    <a16:creationId xmlns:a16="http://schemas.microsoft.com/office/drawing/2014/main" id="{054127C6-BB65-4CE9-8329-DB1AE20E0D17}"/>
                  </a:ext>
                </a:extLst>
              </p:cNvPr>
              <p:cNvSpPr/>
              <p:nvPr/>
            </p:nvSpPr>
            <p:spPr>
              <a:xfrm>
                <a:off x="3624401" y="5534858"/>
                <a:ext cx="2402386" cy="320040"/>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Supply Chain Management</a:t>
                </a:r>
              </a:p>
            </p:txBody>
          </p:sp>
        </p:grpSp>
      </p:grpSp>
      <p:grpSp>
        <p:nvGrpSpPr>
          <p:cNvPr id="19" name="Group 18">
            <a:extLst>
              <a:ext uri="{FF2B5EF4-FFF2-40B4-BE49-F238E27FC236}">
                <a16:creationId xmlns:a16="http://schemas.microsoft.com/office/drawing/2014/main" id="{7FF1CCAC-2A2B-D8AE-93A3-DD6726ED0315}"/>
              </a:ext>
            </a:extLst>
          </p:cNvPr>
          <p:cNvGrpSpPr/>
          <p:nvPr/>
        </p:nvGrpSpPr>
        <p:grpSpPr>
          <a:xfrm>
            <a:off x="510688" y="3377037"/>
            <a:ext cx="11035900" cy="1332908"/>
            <a:chOff x="510688" y="3138713"/>
            <a:chExt cx="11035900" cy="1332908"/>
          </a:xfrm>
        </p:grpSpPr>
        <p:sp>
          <p:nvSpPr>
            <p:cNvPr id="13" name="Rectangle 12">
              <a:extLst>
                <a:ext uri="{FF2B5EF4-FFF2-40B4-BE49-F238E27FC236}">
                  <a16:creationId xmlns:a16="http://schemas.microsoft.com/office/drawing/2014/main" id="{AD9FE152-2B53-47C4-9B2C-AF9657572D7C}"/>
                </a:ext>
              </a:extLst>
            </p:cNvPr>
            <p:cNvSpPr/>
            <p:nvPr/>
          </p:nvSpPr>
          <p:spPr>
            <a:xfrm rot="16200000">
              <a:off x="-28024" y="3713727"/>
              <a:ext cx="1260304" cy="18288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Questions Asked</a:t>
              </a:r>
              <a:endParaRPr kumimoji="0" lang="en-US" sz="70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grpSp>
          <p:nvGrpSpPr>
            <p:cNvPr id="14" name="Group 13">
              <a:extLst>
                <a:ext uri="{FF2B5EF4-FFF2-40B4-BE49-F238E27FC236}">
                  <a16:creationId xmlns:a16="http://schemas.microsoft.com/office/drawing/2014/main" id="{2C2329D0-65EF-A7AF-005B-D7A9F726CCF1}"/>
                </a:ext>
              </a:extLst>
            </p:cNvPr>
            <p:cNvGrpSpPr/>
            <p:nvPr/>
          </p:nvGrpSpPr>
          <p:grpSpPr>
            <a:xfrm>
              <a:off x="830520" y="3138713"/>
              <a:ext cx="10716068" cy="1332908"/>
              <a:chOff x="830520" y="3159193"/>
              <a:chExt cx="10716068" cy="1332908"/>
            </a:xfrm>
          </p:grpSpPr>
          <p:sp>
            <p:nvSpPr>
              <p:cNvPr id="10" name="Rectangle 9">
                <a:extLst>
                  <a:ext uri="{FF2B5EF4-FFF2-40B4-BE49-F238E27FC236}">
                    <a16:creationId xmlns:a16="http://schemas.microsoft.com/office/drawing/2014/main" id="{BAB4EEF2-05E9-4F73-B70F-D8F30762B299}"/>
                  </a:ext>
                </a:extLst>
              </p:cNvPr>
              <p:cNvSpPr/>
              <p:nvPr/>
            </p:nvSpPr>
            <p:spPr>
              <a:xfrm>
                <a:off x="3621569" y="3159193"/>
                <a:ext cx="2402386" cy="133290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noAutofit/>
              </a:bodyPr>
              <a:lstStyle/>
              <a:p>
                <a:pPr marL="171450" marR="0" lvl="0" indent="-171450" algn="l" defTabSz="914400" rtl="0" eaLnBrk="1" fontAlgn="auto" latinLnBrk="0" hangingPunct="0">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Do we have the right talent and skills in place to achieve our operational goals? </a:t>
                </a:r>
              </a:p>
              <a:p>
                <a:pPr marL="171450" marR="0" lvl="0" indent="-171450" algn="l" defTabSz="914400" rtl="0" eaLnBrk="1" fontAlgn="auto" latinLnBrk="0" hangingPunct="0">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Are we fully compliant with all industry regulations and safety standards?</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7" name="Rectangle 26">
                <a:extLst>
                  <a:ext uri="{FF2B5EF4-FFF2-40B4-BE49-F238E27FC236}">
                    <a16:creationId xmlns:a16="http://schemas.microsoft.com/office/drawing/2014/main" id="{9CF9E9E0-7C19-4DAC-BFA4-4EBF66380012}"/>
                  </a:ext>
                </a:extLst>
              </p:cNvPr>
              <p:cNvSpPr/>
              <p:nvPr/>
            </p:nvSpPr>
            <p:spPr>
              <a:xfrm>
                <a:off x="830520" y="3159193"/>
                <a:ext cx="2402386" cy="133290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noAutofit/>
              </a:bodyPr>
              <a:lstStyle/>
              <a:p>
                <a:pPr marL="171450" marR="0" lvl="0" indent="-171450" algn="l" defTabSz="914400" rtl="0" eaLnBrk="1" fontAlgn="auto" latinLnBrk="0" hangingPunct="0">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How can we increase productivity and efficiency? </a:t>
                </a:r>
              </a:p>
              <a:p>
                <a:pPr marL="171450" marR="0" lvl="0" indent="-171450" algn="l" defTabSz="914400" rtl="0" eaLnBrk="1" fontAlgn="auto" latinLnBrk="0" hangingPunct="0">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How can we reduce costs and drive revenue?</a:t>
                </a:r>
                <a:endPar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40" name="Rectangle 39">
                <a:extLst>
                  <a:ext uri="{FF2B5EF4-FFF2-40B4-BE49-F238E27FC236}">
                    <a16:creationId xmlns:a16="http://schemas.microsoft.com/office/drawing/2014/main" id="{C53AE67F-8FB0-6BCB-29AC-E53853E022FF}"/>
                  </a:ext>
                </a:extLst>
              </p:cNvPr>
              <p:cNvSpPr/>
              <p:nvPr/>
            </p:nvSpPr>
            <p:spPr>
              <a:xfrm>
                <a:off x="6358961" y="3159193"/>
                <a:ext cx="2402386" cy="133290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noAutofit/>
              </a:bodyPr>
              <a:lstStyle/>
              <a:p>
                <a:pPr marL="171450" marR="0" lvl="0" indent="-171450" algn="l" defTabSz="914400" rtl="0" eaLnBrk="1" fontAlgn="auto" latinLnBrk="0" hangingPunct="0">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What is our current capital structure, and how does it support our growth objectives?</a:t>
                </a:r>
              </a:p>
              <a:p>
                <a:pPr marL="171450" marR="0" lvl="0" indent="-171450" algn="l" defTabSz="914400" rtl="0" eaLnBrk="1" fontAlgn="auto" latinLnBrk="0" hangingPunct="0">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How can we optimize our capital expenditures to ensure maximum return on investment?</a:t>
                </a:r>
              </a:p>
            </p:txBody>
          </p:sp>
          <p:sp>
            <p:nvSpPr>
              <p:cNvPr id="42" name="Rectangle 41">
                <a:extLst>
                  <a:ext uri="{FF2B5EF4-FFF2-40B4-BE49-F238E27FC236}">
                    <a16:creationId xmlns:a16="http://schemas.microsoft.com/office/drawing/2014/main" id="{2DC70102-8EFA-BAD5-3093-58ACBC52BEB0}"/>
                  </a:ext>
                </a:extLst>
              </p:cNvPr>
              <p:cNvSpPr/>
              <p:nvPr/>
            </p:nvSpPr>
            <p:spPr>
              <a:xfrm>
                <a:off x="9144202" y="3159193"/>
                <a:ext cx="2402386" cy="133290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noAutofit/>
              </a:bodyPr>
              <a:lstStyle/>
              <a:p>
                <a:pPr marL="171450" marR="0" lvl="0" indent="-171450" algn="l" defTabSz="914400" rtl="0" eaLnBrk="1" fontAlgn="auto" latinLnBrk="0" hangingPunct="0">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How can we increase productivity and efficiency? </a:t>
                </a:r>
              </a:p>
              <a:p>
                <a:pPr marL="171450" marR="0" lvl="0" indent="-171450" algn="l" defTabSz="914400" rtl="0" eaLnBrk="1" fontAlgn="auto" latinLnBrk="0" hangingPunct="0">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How can we reduce costs and drive revenue?</a:t>
                </a:r>
                <a:endPar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grpSp>
      </p:grpSp>
      <p:grpSp>
        <p:nvGrpSpPr>
          <p:cNvPr id="21" name="Group 20">
            <a:extLst>
              <a:ext uri="{FF2B5EF4-FFF2-40B4-BE49-F238E27FC236}">
                <a16:creationId xmlns:a16="http://schemas.microsoft.com/office/drawing/2014/main" id="{4D947A20-02A7-0C30-1AE5-574D5BC1F676}"/>
              </a:ext>
            </a:extLst>
          </p:cNvPr>
          <p:cNvGrpSpPr/>
          <p:nvPr/>
        </p:nvGrpSpPr>
        <p:grpSpPr>
          <a:xfrm>
            <a:off x="510688" y="2241864"/>
            <a:ext cx="11020322" cy="846231"/>
            <a:chOff x="510688" y="2091390"/>
            <a:chExt cx="11020322" cy="846231"/>
          </a:xfrm>
        </p:grpSpPr>
        <p:sp>
          <p:nvSpPr>
            <p:cNvPr id="49" name="Rectangle 48">
              <a:extLst>
                <a:ext uri="{FF2B5EF4-FFF2-40B4-BE49-F238E27FC236}">
                  <a16:creationId xmlns:a16="http://schemas.microsoft.com/office/drawing/2014/main" id="{85DA6B61-FA04-43F3-889D-8772B011C2E0}"/>
                </a:ext>
              </a:extLst>
            </p:cNvPr>
            <p:cNvSpPr/>
            <p:nvPr/>
          </p:nvSpPr>
          <p:spPr>
            <a:xfrm rot="16200000">
              <a:off x="367647" y="2423065"/>
              <a:ext cx="468962" cy="18288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Role</a:t>
              </a:r>
              <a:endParaRPr kumimoji="0" lang="en-US" sz="70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grpSp>
          <p:nvGrpSpPr>
            <p:cNvPr id="18" name="Group 17">
              <a:extLst>
                <a:ext uri="{FF2B5EF4-FFF2-40B4-BE49-F238E27FC236}">
                  <a16:creationId xmlns:a16="http://schemas.microsoft.com/office/drawing/2014/main" id="{D82C1BF4-8C7D-5D7C-7F31-A39F072B527E}"/>
                </a:ext>
              </a:extLst>
            </p:cNvPr>
            <p:cNvGrpSpPr/>
            <p:nvPr/>
          </p:nvGrpSpPr>
          <p:grpSpPr>
            <a:xfrm>
              <a:off x="901407" y="2091390"/>
              <a:ext cx="10629603" cy="846231"/>
              <a:chOff x="901407" y="2091390"/>
              <a:chExt cx="10629603" cy="846231"/>
            </a:xfrm>
          </p:grpSpPr>
          <p:sp>
            <p:nvSpPr>
              <p:cNvPr id="43" name="Rectangle 42">
                <a:extLst>
                  <a:ext uri="{FF2B5EF4-FFF2-40B4-BE49-F238E27FC236}">
                    <a16:creationId xmlns:a16="http://schemas.microsoft.com/office/drawing/2014/main" id="{CEA2323F-112F-4827-86D4-825CCA733362}"/>
                  </a:ext>
                </a:extLst>
              </p:cNvPr>
              <p:cNvSpPr/>
              <p:nvPr/>
            </p:nvSpPr>
            <p:spPr>
              <a:xfrm>
                <a:off x="901407" y="2091390"/>
                <a:ext cx="2287986" cy="846231"/>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defTabSz="914400" rtl="0" eaLnBrk="1" fontAlgn="auto" latinLnBrk="0" hangingPunct="0">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Executes the organization’s overall operations and develops both short and long-term vision and strategy</a:t>
                </a:r>
                <a:endParaRPr kumimoji="0" lang="en-US" sz="8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45" name="Rectangle 44">
                <a:extLst>
                  <a:ext uri="{FF2B5EF4-FFF2-40B4-BE49-F238E27FC236}">
                    <a16:creationId xmlns:a16="http://schemas.microsoft.com/office/drawing/2014/main" id="{06938D5E-FF18-4785-B7CC-D933E2418ADC}"/>
                  </a:ext>
                </a:extLst>
              </p:cNvPr>
              <p:cNvSpPr/>
              <p:nvPr/>
            </p:nvSpPr>
            <p:spPr>
              <a:xfrm>
                <a:off x="3681946" y="2091390"/>
                <a:ext cx="2287986" cy="846231"/>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defTabSz="914400" rtl="0" eaLnBrk="1" fontAlgn="auto" latinLnBrk="0" hangingPunct="0">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Responsible for overseeing the companies daily operations, optimizing processes, managing operational efficiencies and ensuring compliance</a:t>
                </a:r>
                <a:endParaRPr kumimoji="0" lang="en-US" sz="8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41" name="Rectangle 40">
                <a:extLst>
                  <a:ext uri="{FF2B5EF4-FFF2-40B4-BE49-F238E27FC236}">
                    <a16:creationId xmlns:a16="http://schemas.microsoft.com/office/drawing/2014/main" id="{9529B636-AE9D-1B44-4280-2165D0A7ECC2}"/>
                  </a:ext>
                </a:extLst>
              </p:cNvPr>
              <p:cNvSpPr/>
              <p:nvPr/>
            </p:nvSpPr>
            <p:spPr>
              <a:xfrm>
                <a:off x="6462485" y="2091390"/>
                <a:ext cx="2287986" cy="846231"/>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defTabSz="914400" rtl="0" eaLnBrk="1" fontAlgn="auto" latinLnBrk="0" hangingPunct="0">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Ensures adequate liquidity and effective working capital management. Manages financial risks and ensuring compliance with regulations.</a:t>
                </a:r>
                <a:endParaRPr kumimoji="0" lang="en-US" sz="8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44" name="Rectangle 43">
                <a:extLst>
                  <a:ext uri="{FF2B5EF4-FFF2-40B4-BE49-F238E27FC236}">
                    <a16:creationId xmlns:a16="http://schemas.microsoft.com/office/drawing/2014/main" id="{83351F56-0F4D-3F13-B777-1C80BF2D7988}"/>
                  </a:ext>
                </a:extLst>
              </p:cNvPr>
              <p:cNvSpPr/>
              <p:nvPr/>
            </p:nvSpPr>
            <p:spPr>
              <a:xfrm>
                <a:off x="9243024" y="2091390"/>
                <a:ext cx="2287986" cy="846231"/>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defTabSz="914400" rtl="0" eaLnBrk="1" fontAlgn="auto" latinLnBrk="0" hangingPunct="0">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Oversees the IT Strategy, infrastructure and services that support the utilities operations. This involves ensuring the security, reliability and efficiency of systems</a:t>
                </a:r>
                <a:endParaRPr kumimoji="0" lang="en-US" sz="8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grpSp>
      </p:grpSp>
      <p:sp>
        <p:nvSpPr>
          <p:cNvPr id="6" name="TextBox 5">
            <a:extLst>
              <a:ext uri="{FF2B5EF4-FFF2-40B4-BE49-F238E27FC236}">
                <a16:creationId xmlns:a16="http://schemas.microsoft.com/office/drawing/2014/main" id="{7DDB4B90-1A37-426B-50A9-AF2D32ADF531}"/>
              </a:ext>
            </a:extLst>
          </p:cNvPr>
          <p:cNvSpPr txBox="1"/>
          <p:nvPr/>
        </p:nvSpPr>
        <p:spPr>
          <a:xfrm>
            <a:off x="11056883" y="181071"/>
            <a:ext cx="98797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DRAFT</a:t>
            </a:r>
          </a:p>
        </p:txBody>
      </p:sp>
    </p:spTree>
    <p:extLst>
      <p:ext uri="{BB962C8B-B14F-4D97-AF65-F5344CB8AC3E}">
        <p14:creationId xmlns:p14="http://schemas.microsoft.com/office/powerpoint/2010/main" val="17020069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A038E5-CA85-50E7-19D0-BC16A3F933E7}"/>
              </a:ext>
            </a:extLst>
          </p:cNvPr>
          <p:cNvSpPr>
            <a:spLocks noGrp="1"/>
          </p:cNvSpPr>
          <p:nvPr>
            <p:ph type="title"/>
          </p:nvPr>
        </p:nvSpPr>
        <p:spPr>
          <a:xfrm>
            <a:off x="469901" y="3123687"/>
            <a:ext cx="6165075" cy="610627"/>
          </a:xfrm>
        </p:spPr>
        <p:txBody>
          <a:bodyPr/>
          <a:lstStyle/>
          <a:p>
            <a:r>
              <a:rPr lang="en-US"/>
              <a:t>Nuclear Energy Overview</a:t>
            </a:r>
          </a:p>
        </p:txBody>
      </p:sp>
    </p:spTree>
    <p:extLst>
      <p:ext uri="{BB962C8B-B14F-4D97-AF65-F5344CB8AC3E}">
        <p14:creationId xmlns:p14="http://schemas.microsoft.com/office/powerpoint/2010/main" val="42589158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FC71A-2BC5-9F15-5814-2B49D3222265}"/>
            </a:ext>
          </a:extLst>
        </p:cNvPr>
        <p:cNvGrpSpPr/>
        <p:nvPr/>
      </p:nvGrpSpPr>
      <p:grpSpPr>
        <a:xfrm>
          <a:off x="0" y="0"/>
          <a:ext cx="0" cy="0"/>
          <a:chOff x="0" y="0"/>
          <a:chExt cx="0" cy="0"/>
        </a:xfrm>
      </p:grpSpPr>
      <p:sp>
        <p:nvSpPr>
          <p:cNvPr id="11" name="Text Placeholder 10">
            <a:extLst>
              <a:ext uri="{FF2B5EF4-FFF2-40B4-BE49-F238E27FC236}">
                <a16:creationId xmlns:a16="http://schemas.microsoft.com/office/drawing/2014/main" id="{5A52F545-2BBB-CFCA-C928-3C685E076AAB}"/>
              </a:ext>
            </a:extLst>
          </p:cNvPr>
          <p:cNvSpPr>
            <a:spLocks noGrp="1"/>
          </p:cNvSpPr>
          <p:nvPr>
            <p:ph type="body" sz="quarter" idx="13"/>
          </p:nvPr>
        </p:nvSpPr>
        <p:spPr/>
        <p:txBody>
          <a:bodyPr/>
          <a:lstStyle/>
          <a:p>
            <a:r>
              <a:rPr lang="en-US" sz="1400"/>
              <a:t>The buyers outlined below are all c-level executives who we will target for our Nuclear Value chain. This list is not exhaustive, and buyers and their titles will vary across most organizations, regardless of industry / sector.</a:t>
            </a:r>
          </a:p>
        </p:txBody>
      </p:sp>
      <p:sp>
        <p:nvSpPr>
          <p:cNvPr id="3" name="Title 2">
            <a:extLst>
              <a:ext uri="{FF2B5EF4-FFF2-40B4-BE49-F238E27FC236}">
                <a16:creationId xmlns:a16="http://schemas.microsoft.com/office/drawing/2014/main" id="{12765736-5FBD-EE6C-47AF-57AFE3560A4C}"/>
              </a:ext>
            </a:extLst>
          </p:cNvPr>
          <p:cNvSpPr>
            <a:spLocks noGrp="1"/>
          </p:cNvSpPr>
          <p:nvPr>
            <p:ph type="title"/>
          </p:nvPr>
        </p:nvSpPr>
        <p:spPr/>
        <p:txBody>
          <a:bodyPr/>
          <a:lstStyle/>
          <a:p>
            <a:r>
              <a:rPr lang="en-US" sz="2800"/>
              <a:t>Buyer Types</a:t>
            </a:r>
          </a:p>
        </p:txBody>
      </p:sp>
      <p:sp>
        <p:nvSpPr>
          <p:cNvPr id="4" name="Rectangle: Rounded Corners 3">
            <a:extLst>
              <a:ext uri="{FF2B5EF4-FFF2-40B4-BE49-F238E27FC236}">
                <a16:creationId xmlns:a16="http://schemas.microsoft.com/office/drawing/2014/main" id="{F640B5C3-32B2-1949-71F6-73F72EAA79EE}"/>
              </a:ext>
            </a:extLst>
          </p:cNvPr>
          <p:cNvSpPr/>
          <p:nvPr/>
        </p:nvSpPr>
        <p:spPr>
          <a:xfrm>
            <a:off x="3510347" y="1344798"/>
            <a:ext cx="2631184" cy="640080"/>
          </a:xfrm>
          <a:prstGeom prst="roundRect">
            <a:avLst/>
          </a:prstGeom>
          <a:solidFill>
            <a:srgbClr val="6FC2B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CINO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Chief Innovation Officer</a:t>
            </a:r>
          </a:p>
        </p:txBody>
      </p:sp>
      <p:sp>
        <p:nvSpPr>
          <p:cNvPr id="7" name="Rectangle: Rounded Corners 6">
            <a:extLst>
              <a:ext uri="{FF2B5EF4-FFF2-40B4-BE49-F238E27FC236}">
                <a16:creationId xmlns:a16="http://schemas.microsoft.com/office/drawing/2014/main" id="{B5E8B2CE-54A6-6131-7E56-B27F5A0A1808}"/>
              </a:ext>
            </a:extLst>
          </p:cNvPr>
          <p:cNvSpPr/>
          <p:nvPr/>
        </p:nvSpPr>
        <p:spPr>
          <a:xfrm>
            <a:off x="729808" y="1344798"/>
            <a:ext cx="2631184" cy="640080"/>
          </a:xfrm>
          <a:prstGeom prst="roundRect">
            <a:avLst/>
          </a:prstGeom>
          <a:solidFill>
            <a:srgbClr val="6FC2B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CTO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Chief Technology Officer</a:t>
            </a:r>
          </a:p>
        </p:txBody>
      </p:sp>
      <p:sp>
        <p:nvSpPr>
          <p:cNvPr id="9" name="Rectangle: Rounded Corners 8">
            <a:extLst>
              <a:ext uri="{FF2B5EF4-FFF2-40B4-BE49-F238E27FC236}">
                <a16:creationId xmlns:a16="http://schemas.microsoft.com/office/drawing/2014/main" id="{893BE2FF-BC81-AA88-17A5-7AB123EEA32C}"/>
              </a:ext>
            </a:extLst>
          </p:cNvPr>
          <p:cNvSpPr/>
          <p:nvPr/>
        </p:nvSpPr>
        <p:spPr>
          <a:xfrm>
            <a:off x="6290886" y="1344798"/>
            <a:ext cx="2631184" cy="640080"/>
          </a:xfrm>
          <a:prstGeom prst="roundRect">
            <a:avLst/>
          </a:prstGeom>
          <a:solidFill>
            <a:srgbClr val="6FC2B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Chief Risk Officer</a:t>
            </a:r>
          </a:p>
        </p:txBody>
      </p:sp>
      <p:cxnSp>
        <p:nvCxnSpPr>
          <p:cNvPr id="12" name="Straight Connector 11">
            <a:extLst>
              <a:ext uri="{FF2B5EF4-FFF2-40B4-BE49-F238E27FC236}">
                <a16:creationId xmlns:a16="http://schemas.microsoft.com/office/drawing/2014/main" id="{FEE6DE03-CF0D-F364-984B-A4245D887E74}"/>
              </a:ext>
            </a:extLst>
          </p:cNvPr>
          <p:cNvCxnSpPr>
            <a:cxnSpLocks/>
          </p:cNvCxnSpPr>
          <p:nvPr/>
        </p:nvCxnSpPr>
        <p:spPr>
          <a:xfrm>
            <a:off x="3435497" y="1754985"/>
            <a:ext cx="0" cy="4389120"/>
          </a:xfrm>
          <a:prstGeom prst="line">
            <a:avLst/>
          </a:prstGeom>
          <a:noFill/>
          <a:ln w="12700" cap="flat">
            <a:solidFill>
              <a:schemeClr val="bg2">
                <a:lumMod val="20000"/>
                <a:lumOff val="80000"/>
              </a:schemeClr>
            </a:solidFill>
            <a:prstDash val="solid"/>
            <a:round/>
            <a:tailEnd type="none"/>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C4484E3C-1231-2A6A-0791-815A0B7A277B}"/>
              </a:ext>
            </a:extLst>
          </p:cNvPr>
          <p:cNvCxnSpPr>
            <a:cxnSpLocks/>
          </p:cNvCxnSpPr>
          <p:nvPr/>
        </p:nvCxnSpPr>
        <p:spPr>
          <a:xfrm>
            <a:off x="6215691" y="1754985"/>
            <a:ext cx="0" cy="4389120"/>
          </a:xfrm>
          <a:prstGeom prst="line">
            <a:avLst/>
          </a:prstGeom>
          <a:noFill/>
          <a:ln w="12700" cap="flat">
            <a:solidFill>
              <a:schemeClr val="bg2">
                <a:lumMod val="20000"/>
                <a:lumOff val="80000"/>
              </a:schemeClr>
            </a:solidFill>
            <a:prstDash val="solid"/>
            <a:round/>
            <a:tailEnd type="none"/>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E3BF7CEF-2B3F-31AF-719B-0D18D3E05D1C}"/>
              </a:ext>
            </a:extLst>
          </p:cNvPr>
          <p:cNvSpPr/>
          <p:nvPr/>
        </p:nvSpPr>
        <p:spPr>
          <a:xfrm>
            <a:off x="6402108" y="3496872"/>
            <a:ext cx="2402386" cy="155448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46" name="Rectangle 45">
            <a:extLst>
              <a:ext uri="{FF2B5EF4-FFF2-40B4-BE49-F238E27FC236}">
                <a16:creationId xmlns:a16="http://schemas.microsoft.com/office/drawing/2014/main" id="{B2E50197-EDD5-6866-95D7-2C7D61B998EE}"/>
              </a:ext>
            </a:extLst>
          </p:cNvPr>
          <p:cNvSpPr/>
          <p:nvPr/>
        </p:nvSpPr>
        <p:spPr>
          <a:xfrm>
            <a:off x="6473924" y="2500955"/>
            <a:ext cx="2287986" cy="82296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91440" rIns="0" bIns="91440" numCol="1" spcCol="38100" rtlCol="0" anchor="t">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0" name="Rectangle 59">
            <a:extLst>
              <a:ext uri="{FF2B5EF4-FFF2-40B4-BE49-F238E27FC236}">
                <a16:creationId xmlns:a16="http://schemas.microsoft.com/office/drawing/2014/main" id="{BC357FCF-8749-6B56-5CF4-9F1434F874B2}"/>
              </a:ext>
            </a:extLst>
          </p:cNvPr>
          <p:cNvSpPr/>
          <p:nvPr/>
        </p:nvSpPr>
        <p:spPr>
          <a:xfrm rot="16200000">
            <a:off x="144928" y="5500453"/>
            <a:ext cx="914400" cy="18288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Key Qual</a:t>
            </a:r>
            <a:endParaRPr kumimoji="0" lang="en-US" sz="70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51" name="Rectangle: Rounded Corners 50">
            <a:extLst>
              <a:ext uri="{FF2B5EF4-FFF2-40B4-BE49-F238E27FC236}">
                <a16:creationId xmlns:a16="http://schemas.microsoft.com/office/drawing/2014/main" id="{AA9F2558-254A-F40B-33C4-D4A91EE04559}"/>
              </a:ext>
            </a:extLst>
          </p:cNvPr>
          <p:cNvSpPr/>
          <p:nvPr/>
        </p:nvSpPr>
        <p:spPr>
          <a:xfrm>
            <a:off x="6404595" y="4998887"/>
            <a:ext cx="2402386" cy="517842"/>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Energy Policy</a:t>
            </a:r>
          </a:p>
        </p:txBody>
      </p:sp>
      <p:sp>
        <p:nvSpPr>
          <p:cNvPr id="55" name="Rectangle: Rounded Corners 54">
            <a:extLst>
              <a:ext uri="{FF2B5EF4-FFF2-40B4-BE49-F238E27FC236}">
                <a16:creationId xmlns:a16="http://schemas.microsoft.com/office/drawing/2014/main" id="{0EC07D7A-6319-74E1-3E8B-DA7A4F7B5A1F}"/>
              </a:ext>
            </a:extLst>
          </p:cNvPr>
          <p:cNvSpPr/>
          <p:nvPr/>
        </p:nvSpPr>
        <p:spPr>
          <a:xfrm>
            <a:off x="844207" y="4998887"/>
            <a:ext cx="2402386" cy="517842"/>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Asset Efficiency</a:t>
            </a:r>
          </a:p>
        </p:txBody>
      </p:sp>
      <p:sp>
        <p:nvSpPr>
          <p:cNvPr id="59" name="Rectangle: Rounded Corners 58">
            <a:extLst>
              <a:ext uri="{FF2B5EF4-FFF2-40B4-BE49-F238E27FC236}">
                <a16:creationId xmlns:a16="http://schemas.microsoft.com/office/drawing/2014/main" id="{A694AB6F-FFB5-F1AC-BB8A-844A133D94B4}"/>
              </a:ext>
            </a:extLst>
          </p:cNvPr>
          <p:cNvSpPr/>
          <p:nvPr/>
        </p:nvSpPr>
        <p:spPr>
          <a:xfrm>
            <a:off x="3624401" y="4998887"/>
            <a:ext cx="2402386" cy="517842"/>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New Products / Services</a:t>
            </a:r>
          </a:p>
        </p:txBody>
      </p:sp>
      <p:sp>
        <p:nvSpPr>
          <p:cNvPr id="61" name="Rectangle: Rounded Corners 60">
            <a:extLst>
              <a:ext uri="{FF2B5EF4-FFF2-40B4-BE49-F238E27FC236}">
                <a16:creationId xmlns:a16="http://schemas.microsoft.com/office/drawing/2014/main" id="{7E963E87-3441-FD29-7D6F-4A38CD81B678}"/>
              </a:ext>
            </a:extLst>
          </p:cNvPr>
          <p:cNvSpPr/>
          <p:nvPr/>
        </p:nvSpPr>
        <p:spPr>
          <a:xfrm>
            <a:off x="6404595" y="5667057"/>
            <a:ext cx="2402386" cy="517842"/>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Risk &amp; Compliance</a:t>
            </a:r>
          </a:p>
        </p:txBody>
      </p:sp>
      <p:sp>
        <p:nvSpPr>
          <p:cNvPr id="62" name="Rectangle: Rounded Corners 61">
            <a:extLst>
              <a:ext uri="{FF2B5EF4-FFF2-40B4-BE49-F238E27FC236}">
                <a16:creationId xmlns:a16="http://schemas.microsoft.com/office/drawing/2014/main" id="{2E30027A-6EBB-444F-5BD0-30CB44E1C7B3}"/>
              </a:ext>
            </a:extLst>
          </p:cNvPr>
          <p:cNvSpPr/>
          <p:nvPr/>
        </p:nvSpPr>
        <p:spPr>
          <a:xfrm>
            <a:off x="844207" y="5667057"/>
            <a:ext cx="2402386" cy="517842"/>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Product / Defect Metrics</a:t>
            </a:r>
          </a:p>
        </p:txBody>
      </p:sp>
      <p:sp>
        <p:nvSpPr>
          <p:cNvPr id="65" name="Rectangle: Rounded Corners 64">
            <a:extLst>
              <a:ext uri="{FF2B5EF4-FFF2-40B4-BE49-F238E27FC236}">
                <a16:creationId xmlns:a16="http://schemas.microsoft.com/office/drawing/2014/main" id="{79CE4ED4-FC0E-DBF8-3A86-727B25D7187A}"/>
              </a:ext>
            </a:extLst>
          </p:cNvPr>
          <p:cNvSpPr/>
          <p:nvPr/>
        </p:nvSpPr>
        <p:spPr>
          <a:xfrm>
            <a:off x="3624401" y="5667057"/>
            <a:ext cx="2402386" cy="517842"/>
          </a:xfrm>
          <a:prstGeom prst="roundRect">
            <a:avLst/>
          </a:prstGeom>
          <a:solidFill>
            <a:schemeClr val="accent3">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Innovation ROI</a:t>
            </a:r>
          </a:p>
        </p:txBody>
      </p:sp>
      <p:sp>
        <p:nvSpPr>
          <p:cNvPr id="13" name="Rectangle 12">
            <a:extLst>
              <a:ext uri="{FF2B5EF4-FFF2-40B4-BE49-F238E27FC236}">
                <a16:creationId xmlns:a16="http://schemas.microsoft.com/office/drawing/2014/main" id="{48573576-C30A-9DAC-0C7B-92DECC8CFBCB}"/>
              </a:ext>
            </a:extLst>
          </p:cNvPr>
          <p:cNvSpPr/>
          <p:nvPr/>
        </p:nvSpPr>
        <p:spPr>
          <a:xfrm rot="16200000">
            <a:off x="-28024" y="3952051"/>
            <a:ext cx="1260304" cy="18288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Questions Asked</a:t>
            </a:r>
            <a:endParaRPr kumimoji="0" lang="en-US" sz="70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10" name="Rectangle 9">
            <a:extLst>
              <a:ext uri="{FF2B5EF4-FFF2-40B4-BE49-F238E27FC236}">
                <a16:creationId xmlns:a16="http://schemas.microsoft.com/office/drawing/2014/main" id="{70D29078-B5D1-9346-B1D7-250C66EA91AA}"/>
              </a:ext>
            </a:extLst>
          </p:cNvPr>
          <p:cNvSpPr/>
          <p:nvPr/>
        </p:nvSpPr>
        <p:spPr>
          <a:xfrm>
            <a:off x="3621569" y="3377037"/>
            <a:ext cx="2402386" cy="133290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noAutofit/>
          </a:bodyPr>
          <a:lstStyle/>
          <a:p>
            <a:pPr marL="171450" marR="0" lvl="0" indent="-171450" algn="l" defTabSz="914400" rtl="0" eaLnBrk="1" fontAlgn="auto" latinLnBrk="0" hangingPunct="0">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How can we leverage enterprise simulation technologies within our organization to develop new capabilities and new business models?</a:t>
            </a:r>
          </a:p>
        </p:txBody>
      </p:sp>
      <p:sp>
        <p:nvSpPr>
          <p:cNvPr id="27" name="Rectangle 26">
            <a:extLst>
              <a:ext uri="{FF2B5EF4-FFF2-40B4-BE49-F238E27FC236}">
                <a16:creationId xmlns:a16="http://schemas.microsoft.com/office/drawing/2014/main" id="{9F9BEB94-76E1-9F49-3EAE-5D4106DD8E9E}"/>
              </a:ext>
            </a:extLst>
          </p:cNvPr>
          <p:cNvSpPr/>
          <p:nvPr/>
        </p:nvSpPr>
        <p:spPr>
          <a:xfrm>
            <a:off x="830520" y="3377037"/>
            <a:ext cx="2402386" cy="133290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noAutofit/>
          </a:bodyPr>
          <a:lstStyle/>
          <a:p>
            <a:pPr marL="171450" lvl="0" indent="-171450" hangingPunct="0">
              <a:spcAft>
                <a:spcPts val="300"/>
              </a:spcAft>
              <a:buFont typeface="Arial" panose="020B0604020202020204" pitchFamily="34" charset="0"/>
              <a:buChar char="•"/>
              <a:defRPr/>
            </a:pP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How can we leverage emerging technologies </a:t>
            </a:r>
            <a:r>
              <a:rPr lang="en-US" sz="1100" i="1">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(i.e., digital twins) </a:t>
            </a: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to advance business strategy and optimize operations? </a:t>
            </a:r>
          </a:p>
          <a:p>
            <a:pPr marL="171450" lvl="0" indent="-171450" hangingPunct="0">
              <a:spcAft>
                <a:spcPts val="300"/>
              </a:spcAft>
              <a:buFont typeface="Arial" panose="020B0604020202020204" pitchFamily="34" charset="0"/>
              <a:buChar char="•"/>
              <a:defRPr/>
            </a:pP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What technology investments are necessary to achieve our long-term vision?</a:t>
            </a:r>
            <a:endPar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40" name="Rectangle 39">
            <a:extLst>
              <a:ext uri="{FF2B5EF4-FFF2-40B4-BE49-F238E27FC236}">
                <a16:creationId xmlns:a16="http://schemas.microsoft.com/office/drawing/2014/main" id="{F5903C82-276E-21C6-55E7-D419EDD456D7}"/>
              </a:ext>
            </a:extLst>
          </p:cNvPr>
          <p:cNvSpPr/>
          <p:nvPr/>
        </p:nvSpPr>
        <p:spPr>
          <a:xfrm>
            <a:off x="6358961" y="3377037"/>
            <a:ext cx="2402386" cy="133290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noAutofit/>
          </a:bodyPr>
          <a:lstStyle/>
          <a:p>
            <a:pPr marL="171450" marR="0" lvl="0" indent="-171450" algn="l" defTabSz="914400" rtl="0" eaLnBrk="1" fontAlgn="auto" latinLnBrk="0" hangingPunct="0">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How do we ensure our waste management practices comply with industry standards and regulations? </a:t>
            </a:r>
          </a:p>
          <a:p>
            <a:pPr marL="171450" marR="0" lvl="0" indent="-171450" algn="l" defTabSz="914400" rtl="0" eaLnBrk="1" fontAlgn="auto" latinLnBrk="0" hangingPunct="0">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What are the findings from recent audits, and how are we addressing any identified issues?</a:t>
            </a:r>
          </a:p>
        </p:txBody>
      </p:sp>
      <p:sp>
        <p:nvSpPr>
          <p:cNvPr id="49" name="Rectangle 48">
            <a:extLst>
              <a:ext uri="{FF2B5EF4-FFF2-40B4-BE49-F238E27FC236}">
                <a16:creationId xmlns:a16="http://schemas.microsoft.com/office/drawing/2014/main" id="{C9A0833D-644F-2ED6-85C7-53FA2B22EC8E}"/>
              </a:ext>
            </a:extLst>
          </p:cNvPr>
          <p:cNvSpPr/>
          <p:nvPr/>
        </p:nvSpPr>
        <p:spPr>
          <a:xfrm rot="16200000">
            <a:off x="367647" y="2573539"/>
            <a:ext cx="468962" cy="18288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Role</a:t>
            </a:r>
            <a:endParaRPr kumimoji="0" lang="en-US" sz="700" b="1"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43" name="Rectangle 42">
            <a:extLst>
              <a:ext uri="{FF2B5EF4-FFF2-40B4-BE49-F238E27FC236}">
                <a16:creationId xmlns:a16="http://schemas.microsoft.com/office/drawing/2014/main" id="{12DB6C3F-B975-CBAB-58BB-2161699E420B}"/>
              </a:ext>
            </a:extLst>
          </p:cNvPr>
          <p:cNvSpPr/>
          <p:nvPr/>
        </p:nvSpPr>
        <p:spPr>
          <a:xfrm>
            <a:off x="901407" y="2241864"/>
            <a:ext cx="2287986" cy="846231"/>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defTabSz="914400" rtl="0" eaLnBrk="1" fontAlgn="auto" latinLnBrk="0" hangingPunct="0">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Executes the organization’s overall operations and develops both short and long-term vision and strategy</a:t>
            </a:r>
          </a:p>
        </p:txBody>
      </p:sp>
      <p:sp>
        <p:nvSpPr>
          <p:cNvPr id="45" name="Rectangle 44">
            <a:extLst>
              <a:ext uri="{FF2B5EF4-FFF2-40B4-BE49-F238E27FC236}">
                <a16:creationId xmlns:a16="http://schemas.microsoft.com/office/drawing/2014/main" id="{87F388AB-917D-E75B-4CA0-2C358FB5FE38}"/>
              </a:ext>
            </a:extLst>
          </p:cNvPr>
          <p:cNvSpPr/>
          <p:nvPr/>
        </p:nvSpPr>
        <p:spPr>
          <a:xfrm>
            <a:off x="3681946" y="2241864"/>
            <a:ext cx="2287986" cy="846231"/>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defTabSz="914400" rtl="0" eaLnBrk="1" fontAlgn="auto" latinLnBrk="0" hangingPunct="0">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Manages the process of innovation, identifying new business opportunities and technologies</a:t>
            </a:r>
          </a:p>
        </p:txBody>
      </p:sp>
      <p:sp>
        <p:nvSpPr>
          <p:cNvPr id="41" name="Rectangle 40">
            <a:extLst>
              <a:ext uri="{FF2B5EF4-FFF2-40B4-BE49-F238E27FC236}">
                <a16:creationId xmlns:a16="http://schemas.microsoft.com/office/drawing/2014/main" id="{0B8B2E14-8E78-82C5-6C99-B6EF1CEFCC3F}"/>
              </a:ext>
            </a:extLst>
          </p:cNvPr>
          <p:cNvSpPr/>
          <p:nvPr/>
        </p:nvSpPr>
        <p:spPr>
          <a:xfrm>
            <a:off x="6462485" y="2241864"/>
            <a:ext cx="2287986" cy="846231"/>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defTabSz="914400" rtl="0" eaLnBrk="1" fontAlgn="auto" latinLnBrk="0" hangingPunct="0">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Responsible for identifying, assessing and mitigating risks that may impact the company’s operations, financial performance and strategic objectives</a:t>
            </a:r>
          </a:p>
        </p:txBody>
      </p:sp>
      <p:sp>
        <p:nvSpPr>
          <p:cNvPr id="6" name="TextBox 5">
            <a:extLst>
              <a:ext uri="{FF2B5EF4-FFF2-40B4-BE49-F238E27FC236}">
                <a16:creationId xmlns:a16="http://schemas.microsoft.com/office/drawing/2014/main" id="{CC630320-807B-DEA2-9508-CF2FAE2CBE9C}"/>
              </a:ext>
            </a:extLst>
          </p:cNvPr>
          <p:cNvSpPr txBox="1"/>
          <p:nvPr/>
        </p:nvSpPr>
        <p:spPr>
          <a:xfrm>
            <a:off x="11056883" y="181071"/>
            <a:ext cx="98797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DRAFT</a:t>
            </a:r>
          </a:p>
        </p:txBody>
      </p:sp>
    </p:spTree>
    <p:extLst>
      <p:ext uri="{BB962C8B-B14F-4D97-AF65-F5344CB8AC3E}">
        <p14:creationId xmlns:p14="http://schemas.microsoft.com/office/powerpoint/2010/main" val="9995417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8986B9-FF27-5B76-F367-1A91F6BEC20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FBCB2AE-AA39-F8D1-5E8C-4688DD84764E}"/>
              </a:ext>
            </a:extLst>
          </p:cNvPr>
          <p:cNvSpPr/>
          <p:nvPr/>
        </p:nvSpPr>
        <p:spPr bwMode="gray">
          <a:xfrm>
            <a:off x="47581" y="0"/>
            <a:ext cx="5839460" cy="6858000"/>
          </a:xfrm>
          <a:prstGeom prst="rect">
            <a:avLst/>
          </a:prstGeom>
          <a:solidFill>
            <a:srgbClr val="9ED4D0">
              <a:alpha val="35718"/>
            </a:srgb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5" name="Text Placeholder 4">
            <a:extLst>
              <a:ext uri="{FF2B5EF4-FFF2-40B4-BE49-F238E27FC236}">
                <a16:creationId xmlns:a16="http://schemas.microsoft.com/office/drawing/2014/main" id="{55B18503-9AC6-1719-C470-38ED76BD608F}"/>
              </a:ext>
            </a:extLst>
          </p:cNvPr>
          <p:cNvSpPr>
            <a:spLocks noGrp="1"/>
          </p:cNvSpPr>
          <p:nvPr>
            <p:ph type="body" sz="quarter" idx="13"/>
          </p:nvPr>
        </p:nvSpPr>
        <p:spPr>
          <a:xfrm>
            <a:off x="477258" y="684903"/>
            <a:ext cx="5327246" cy="454080"/>
          </a:xfrm>
        </p:spPr>
        <p:txBody>
          <a:bodyPr/>
          <a:lstStyle/>
          <a:p>
            <a:r>
              <a:rPr lang="en-US"/>
              <a:t>An exploration of the primary obstacles and issues faced by the nuclear industry today.</a:t>
            </a:r>
          </a:p>
          <a:p>
            <a:endParaRPr lang="en-US"/>
          </a:p>
        </p:txBody>
      </p:sp>
      <p:sp>
        <p:nvSpPr>
          <p:cNvPr id="2" name="Title 1">
            <a:extLst>
              <a:ext uri="{FF2B5EF4-FFF2-40B4-BE49-F238E27FC236}">
                <a16:creationId xmlns:a16="http://schemas.microsoft.com/office/drawing/2014/main" id="{896686AB-A3E8-A4C8-15F0-A985A77BC7B5}"/>
              </a:ext>
            </a:extLst>
          </p:cNvPr>
          <p:cNvSpPr>
            <a:spLocks noGrp="1"/>
          </p:cNvSpPr>
          <p:nvPr>
            <p:ph type="title"/>
          </p:nvPr>
        </p:nvSpPr>
        <p:spPr/>
        <p:txBody>
          <a:bodyPr/>
          <a:lstStyle/>
          <a:p>
            <a:r>
              <a:rPr lang="en-US" sz="2800"/>
              <a:t>Challenges to Nuclear</a:t>
            </a:r>
          </a:p>
        </p:txBody>
      </p:sp>
      <p:sp>
        <p:nvSpPr>
          <p:cNvPr id="17" name="Text Placeholder 5">
            <a:extLst>
              <a:ext uri="{FF2B5EF4-FFF2-40B4-BE49-F238E27FC236}">
                <a16:creationId xmlns:a16="http://schemas.microsoft.com/office/drawing/2014/main" id="{F60F2870-9A1F-3A92-69B7-ED8B750DD896}"/>
              </a:ext>
            </a:extLst>
          </p:cNvPr>
          <p:cNvSpPr txBox="1">
            <a:spLocks/>
          </p:cNvSpPr>
          <p:nvPr/>
        </p:nvSpPr>
        <p:spPr>
          <a:xfrm>
            <a:off x="507910" y="1561714"/>
            <a:ext cx="1998013" cy="11303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97A9"/>
              </a:buClr>
              <a:buSzPct val="75000"/>
              <a:buFont typeface="Arial" panose="020B0604020202020204" pitchFamily="34" charset="0"/>
              <a:buNone/>
              <a:tabLst/>
              <a:defRPr/>
            </a:pPr>
            <a:r>
              <a:rPr kumimoji="0" lang="en-US" sz="3000" b="0" i="0" u="none" strike="noStrike" kern="1200" cap="none" spc="-30" normalizeH="0" baseline="0" noProof="0">
                <a:ln>
                  <a:noFill/>
                </a:ln>
                <a:solidFill>
                  <a:srgbClr val="046A38"/>
                </a:solidFill>
                <a:effectLst/>
                <a:uLnTx/>
                <a:uFillTx/>
                <a:latin typeface="Open Sans"/>
                <a:ea typeface="Open Sans Extrabold" panose="020B0606030504020204" pitchFamily="34" charset="0"/>
                <a:cs typeface="Open Sans Extrabold" panose="020B0606030504020204" pitchFamily="34" charset="0"/>
              </a:rPr>
              <a:t>63% </a:t>
            </a:r>
            <a:br>
              <a:rPr kumimoji="0" lang="en-US" sz="2400" b="0" i="0" u="none" strike="noStrike" kern="1200" cap="none" spc="-30" normalizeH="0" baseline="0" noProof="0">
                <a:ln>
                  <a:noFill/>
                </a:ln>
                <a:solidFill>
                  <a:srgbClr val="53565A"/>
                </a:solidFill>
                <a:effectLst/>
                <a:uLnTx/>
                <a:uFillTx/>
                <a:latin typeface="Open Sans" panose="020B0606030504020204" pitchFamily="34" charset="0"/>
                <a:ea typeface="Chronicle Display Black" charset="0"/>
                <a:cs typeface="Chronicle Display Black" charset="0"/>
              </a:rPr>
            </a:br>
            <a:r>
              <a:rPr kumimoji="0" lang="en-US" sz="1500" b="0" i="0" u="none" strike="noStrike" kern="1200" cap="none" spc="-30" normalizeH="0" baseline="0" noProof="0">
                <a:ln>
                  <a:noFill/>
                </a:ln>
                <a:solidFill>
                  <a:srgbClr val="53565A"/>
                </a:solidFill>
                <a:effectLst/>
                <a:uLnTx/>
                <a:uFillTx/>
                <a:latin typeface="Open Sans" panose="020B0606030504020204" pitchFamily="34" charset="0"/>
                <a:ea typeface="Open Sans" charset="0"/>
                <a:cs typeface="Open Sans" charset="0"/>
              </a:rPr>
              <a:t>Have waste management and disposal concerns</a:t>
            </a:r>
          </a:p>
        </p:txBody>
      </p:sp>
      <p:sp>
        <p:nvSpPr>
          <p:cNvPr id="18" name="Text Placeholder 5">
            <a:extLst>
              <a:ext uri="{FF2B5EF4-FFF2-40B4-BE49-F238E27FC236}">
                <a16:creationId xmlns:a16="http://schemas.microsoft.com/office/drawing/2014/main" id="{FF3D2023-6898-B286-6CB9-D900A8C91E46}"/>
              </a:ext>
            </a:extLst>
          </p:cNvPr>
          <p:cNvSpPr txBox="1">
            <a:spLocks/>
          </p:cNvSpPr>
          <p:nvPr/>
        </p:nvSpPr>
        <p:spPr>
          <a:xfrm>
            <a:off x="2884772" y="1561714"/>
            <a:ext cx="1923470" cy="11303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97A9"/>
              </a:buClr>
              <a:buSzPct val="75000"/>
              <a:buFont typeface="Arial" panose="020B0604020202020204" pitchFamily="34" charset="0"/>
              <a:buNone/>
              <a:tabLst/>
              <a:defRPr/>
            </a:pPr>
            <a:r>
              <a:rPr kumimoji="0" lang="en-US" sz="3000" b="0" i="0" u="none" strike="noStrike" kern="1200" cap="none" spc="-30" normalizeH="0" baseline="0" noProof="0">
                <a:ln>
                  <a:noFill/>
                </a:ln>
                <a:solidFill>
                  <a:srgbClr val="86BC25"/>
                </a:solidFill>
                <a:effectLst/>
                <a:uLnTx/>
                <a:uFillTx/>
                <a:latin typeface="Open Sans"/>
                <a:ea typeface="Open Sans Extrabold" panose="020B0606030504020204" pitchFamily="34" charset="0"/>
                <a:cs typeface="Open Sans Extrabold" panose="020B0606030504020204" pitchFamily="34" charset="0"/>
              </a:rPr>
              <a:t>62% </a:t>
            </a:r>
            <a:br>
              <a:rPr kumimoji="0" lang="en-US" sz="2400" b="0" i="0" u="none" strike="noStrike" kern="1200" cap="none" spc="-30" normalizeH="0" baseline="0" noProof="0">
                <a:ln>
                  <a:noFill/>
                </a:ln>
                <a:solidFill>
                  <a:srgbClr val="53565A"/>
                </a:solidFill>
                <a:effectLst/>
                <a:uLnTx/>
                <a:uFillTx/>
                <a:latin typeface="Open Sans" panose="020B0606030504020204" pitchFamily="34" charset="0"/>
                <a:ea typeface="Chronicle Display Black" charset="0"/>
                <a:cs typeface="Chronicle Display Black" charset="0"/>
              </a:rPr>
            </a:br>
            <a:r>
              <a:rPr kumimoji="0" lang="en-US" sz="1500" b="0" i="0" u="none" strike="noStrike" kern="1200" cap="none" spc="-30" normalizeH="0" baseline="0" noProof="0">
                <a:ln>
                  <a:noFill/>
                </a:ln>
                <a:solidFill>
                  <a:srgbClr val="53565A"/>
                </a:solidFill>
                <a:effectLst/>
                <a:uLnTx/>
                <a:uFillTx/>
                <a:latin typeface="Open Sans" panose="020B0606030504020204" pitchFamily="34" charset="0"/>
                <a:ea typeface="Open Sans" charset="0"/>
                <a:cs typeface="Open Sans" charset="0"/>
              </a:rPr>
              <a:t>High initial capital costs</a:t>
            </a:r>
          </a:p>
        </p:txBody>
      </p:sp>
      <p:sp>
        <p:nvSpPr>
          <p:cNvPr id="19" name="Text Placeholder 5">
            <a:extLst>
              <a:ext uri="{FF2B5EF4-FFF2-40B4-BE49-F238E27FC236}">
                <a16:creationId xmlns:a16="http://schemas.microsoft.com/office/drawing/2014/main" id="{55BBE369-424E-E517-314A-EC45927547ED}"/>
              </a:ext>
            </a:extLst>
          </p:cNvPr>
          <p:cNvSpPr txBox="1">
            <a:spLocks/>
          </p:cNvSpPr>
          <p:nvPr/>
        </p:nvSpPr>
        <p:spPr>
          <a:xfrm>
            <a:off x="507910" y="3021388"/>
            <a:ext cx="1923470" cy="11303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97A9"/>
              </a:buClr>
              <a:buSzPct val="75000"/>
              <a:buFont typeface="Arial" panose="020B0604020202020204" pitchFamily="34" charset="0"/>
              <a:buNone/>
              <a:tabLst/>
              <a:defRPr/>
            </a:pPr>
            <a:r>
              <a:rPr kumimoji="0" lang="en-US" sz="3000" b="0" i="0" u="none" strike="noStrike" kern="1200" cap="none" spc="-30" normalizeH="0" baseline="0" noProof="0">
                <a:ln>
                  <a:noFill/>
                </a:ln>
                <a:solidFill>
                  <a:srgbClr val="62B5E5"/>
                </a:solidFill>
                <a:effectLst/>
                <a:uLnTx/>
                <a:uFillTx/>
                <a:latin typeface="Open Sans"/>
                <a:ea typeface="Open Sans Extrabold" panose="020B0606030504020204" pitchFamily="34" charset="0"/>
                <a:cs typeface="Open Sans Extrabold" panose="020B0606030504020204" pitchFamily="34" charset="0"/>
              </a:rPr>
              <a:t>47% </a:t>
            </a:r>
            <a:br>
              <a:rPr kumimoji="0" lang="en-US" sz="2400" b="0" i="0" u="none" strike="noStrike" kern="1200" cap="none" spc="-30" normalizeH="0" baseline="0" noProof="0">
                <a:ln>
                  <a:noFill/>
                </a:ln>
                <a:solidFill>
                  <a:srgbClr val="53565A"/>
                </a:solidFill>
                <a:effectLst/>
                <a:uLnTx/>
                <a:uFillTx/>
                <a:latin typeface="Open Sans" panose="020B0606030504020204" pitchFamily="34" charset="0"/>
                <a:ea typeface="Chronicle Display Black" charset="0"/>
                <a:cs typeface="Chronicle Display Black" charset="0"/>
              </a:rPr>
            </a:br>
            <a:r>
              <a:rPr kumimoji="0" lang="en-US" sz="1500" b="0" i="0" u="none" strike="noStrike" kern="1200" cap="none" spc="-30" normalizeH="0" baseline="0" noProof="0">
                <a:ln>
                  <a:noFill/>
                </a:ln>
                <a:solidFill>
                  <a:srgbClr val="53565A"/>
                </a:solidFill>
                <a:effectLst/>
                <a:uLnTx/>
                <a:uFillTx/>
                <a:latin typeface="Open Sans" panose="020B0606030504020204" pitchFamily="34" charset="0"/>
                <a:ea typeface="Open Sans" charset="0"/>
                <a:cs typeface="Open Sans" charset="0"/>
              </a:rPr>
              <a:t>Regulatory and licensing challenges</a:t>
            </a:r>
          </a:p>
        </p:txBody>
      </p:sp>
      <p:sp>
        <p:nvSpPr>
          <p:cNvPr id="26" name="Text Placeholder 5">
            <a:extLst>
              <a:ext uri="{FF2B5EF4-FFF2-40B4-BE49-F238E27FC236}">
                <a16:creationId xmlns:a16="http://schemas.microsoft.com/office/drawing/2014/main" id="{B39F0427-7464-6239-60F9-04E3491E77BB}"/>
              </a:ext>
            </a:extLst>
          </p:cNvPr>
          <p:cNvSpPr txBox="1">
            <a:spLocks/>
          </p:cNvSpPr>
          <p:nvPr/>
        </p:nvSpPr>
        <p:spPr>
          <a:xfrm>
            <a:off x="2884772" y="3021388"/>
            <a:ext cx="1998013" cy="11161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97A9"/>
              </a:buClr>
              <a:buSzPct val="75000"/>
              <a:buFont typeface="Arial" panose="020B0604020202020204" pitchFamily="34" charset="0"/>
              <a:buNone/>
              <a:tabLst/>
              <a:defRPr/>
            </a:pPr>
            <a:r>
              <a:rPr kumimoji="0" lang="en-US" sz="3000" b="0" i="0" u="none" strike="noStrike" kern="1200" cap="none" spc="-30" normalizeH="0" baseline="0" noProof="0">
                <a:ln>
                  <a:noFill/>
                </a:ln>
                <a:solidFill>
                  <a:srgbClr val="0097A9"/>
                </a:solidFill>
                <a:effectLst/>
                <a:uLnTx/>
                <a:uFillTx/>
                <a:latin typeface="Open Sans"/>
                <a:ea typeface="Open Sans Extrabold" panose="020B0606030504020204" pitchFamily="34" charset="0"/>
                <a:cs typeface="Open Sans Extrabold" panose="020B0606030504020204" pitchFamily="34" charset="0"/>
              </a:rPr>
              <a:t>47% </a:t>
            </a:r>
            <a:br>
              <a:rPr kumimoji="0" lang="en-US" sz="2400" b="0" i="0" u="none" strike="noStrike" kern="1200" cap="none" spc="-30" normalizeH="0" baseline="0" noProof="0">
                <a:ln>
                  <a:noFill/>
                </a:ln>
                <a:solidFill>
                  <a:srgbClr val="53565A"/>
                </a:solidFill>
                <a:effectLst/>
                <a:uLnTx/>
                <a:uFillTx/>
                <a:latin typeface="Open Sans" panose="020B0606030504020204" pitchFamily="34" charset="0"/>
                <a:ea typeface="Chronicle Display Black" charset="0"/>
                <a:cs typeface="Chronicle Display Black" charset="0"/>
              </a:rPr>
            </a:br>
            <a:r>
              <a:rPr kumimoji="0" lang="en-US" sz="1500" b="0" i="0" u="none" strike="noStrike" kern="1200" cap="none" spc="-30" normalizeH="0" baseline="0" noProof="0">
                <a:ln>
                  <a:noFill/>
                </a:ln>
                <a:solidFill>
                  <a:srgbClr val="53565A"/>
                </a:solidFill>
                <a:effectLst/>
                <a:uLnTx/>
                <a:uFillTx/>
                <a:latin typeface="Open Sans" panose="020B0606030504020204" pitchFamily="34" charset="0"/>
                <a:ea typeface="Open Sans" charset="0"/>
                <a:cs typeface="Open Sans" charset="0"/>
              </a:rPr>
              <a:t>public perception and acceptance</a:t>
            </a:r>
          </a:p>
        </p:txBody>
      </p:sp>
      <p:sp>
        <p:nvSpPr>
          <p:cNvPr id="27" name="Text Placeholder 5">
            <a:extLst>
              <a:ext uri="{FF2B5EF4-FFF2-40B4-BE49-F238E27FC236}">
                <a16:creationId xmlns:a16="http://schemas.microsoft.com/office/drawing/2014/main" id="{43507F4B-05A3-238C-0450-CC244C2E0554}"/>
              </a:ext>
            </a:extLst>
          </p:cNvPr>
          <p:cNvSpPr txBox="1">
            <a:spLocks/>
          </p:cNvSpPr>
          <p:nvPr/>
        </p:nvSpPr>
        <p:spPr>
          <a:xfrm>
            <a:off x="507910" y="4464419"/>
            <a:ext cx="1923469" cy="11303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97A9"/>
              </a:buClr>
              <a:buSzPct val="75000"/>
              <a:buFont typeface="Arial" panose="020B0604020202020204" pitchFamily="34" charset="0"/>
              <a:buNone/>
              <a:tabLst/>
              <a:defRPr/>
            </a:pPr>
            <a:r>
              <a:rPr kumimoji="0" lang="en-US" sz="3000" b="0" i="0" u="none" strike="noStrike" kern="1200" cap="none" spc="-30" normalizeH="0" baseline="0" noProof="0">
                <a:ln>
                  <a:noFill/>
                </a:ln>
                <a:solidFill>
                  <a:srgbClr val="0097A9"/>
                </a:solidFill>
                <a:effectLst/>
                <a:uLnTx/>
                <a:uFillTx/>
                <a:latin typeface="Open Sans"/>
                <a:ea typeface="Open Sans Extrabold" panose="020B0606030504020204" pitchFamily="34" charset="0"/>
                <a:cs typeface="Open Sans Extrabold" panose="020B0606030504020204" pitchFamily="34" charset="0"/>
              </a:rPr>
              <a:t>38% </a:t>
            </a:r>
            <a:br>
              <a:rPr kumimoji="0" lang="en-US" sz="2400" b="0" i="0" u="none" strike="noStrike" kern="1200" cap="none" spc="-30" normalizeH="0" baseline="0" noProof="0">
                <a:ln>
                  <a:noFill/>
                </a:ln>
                <a:solidFill>
                  <a:srgbClr val="53565A"/>
                </a:solidFill>
                <a:effectLst/>
                <a:uLnTx/>
                <a:uFillTx/>
                <a:latin typeface="Open Sans" panose="020B0606030504020204" pitchFamily="34" charset="0"/>
                <a:ea typeface="Chronicle Display Black" charset="0"/>
                <a:cs typeface="Chronicle Display Black" charset="0"/>
              </a:rPr>
            </a:br>
            <a:r>
              <a:rPr kumimoji="0" lang="en-US" sz="1500" b="0" i="0" u="none" strike="noStrike" kern="1200" cap="none" spc="-30" normalizeH="0" baseline="0" noProof="0">
                <a:ln>
                  <a:noFill/>
                </a:ln>
                <a:solidFill>
                  <a:srgbClr val="53565A"/>
                </a:solidFill>
                <a:effectLst/>
                <a:uLnTx/>
                <a:uFillTx/>
                <a:latin typeface="Open Sans" panose="020B0606030504020204" pitchFamily="34" charset="0"/>
                <a:ea typeface="Open Sans" charset="0"/>
                <a:cs typeface="Open Sans" charset="0"/>
              </a:rPr>
              <a:t>Technological maturity and reliability</a:t>
            </a:r>
          </a:p>
        </p:txBody>
      </p:sp>
      <p:sp>
        <p:nvSpPr>
          <p:cNvPr id="28" name="Text Placeholder 5">
            <a:extLst>
              <a:ext uri="{FF2B5EF4-FFF2-40B4-BE49-F238E27FC236}">
                <a16:creationId xmlns:a16="http://schemas.microsoft.com/office/drawing/2014/main" id="{5CC4F57D-D71B-919D-B781-D6FBAA0D1212}"/>
              </a:ext>
            </a:extLst>
          </p:cNvPr>
          <p:cNvSpPr txBox="1">
            <a:spLocks/>
          </p:cNvSpPr>
          <p:nvPr/>
        </p:nvSpPr>
        <p:spPr>
          <a:xfrm>
            <a:off x="2884772" y="4464419"/>
            <a:ext cx="1923470" cy="11303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97A9"/>
              </a:buClr>
              <a:buSzPct val="75000"/>
              <a:buFont typeface="Arial" panose="020B0604020202020204" pitchFamily="34" charset="0"/>
              <a:buNone/>
              <a:tabLst/>
              <a:defRPr/>
            </a:pPr>
            <a:r>
              <a:rPr kumimoji="0" lang="en-US" sz="3000" b="0" i="0" u="none" strike="noStrike" kern="1200" cap="none" spc="-30" normalizeH="0" baseline="0" noProof="0">
                <a:ln>
                  <a:noFill/>
                </a:ln>
                <a:solidFill>
                  <a:srgbClr val="009A44"/>
                </a:solidFill>
                <a:effectLst/>
                <a:uLnTx/>
                <a:uFillTx/>
                <a:latin typeface="Open Sans"/>
                <a:ea typeface="Open Sans Extrabold" panose="020B0606030504020204" pitchFamily="34" charset="0"/>
                <a:cs typeface="Open Sans Extrabold" panose="020B0606030504020204" pitchFamily="34" charset="0"/>
              </a:rPr>
              <a:t>30% </a:t>
            </a:r>
            <a:br>
              <a:rPr kumimoji="0" lang="en-US" sz="2400" b="0" i="0" u="none" strike="noStrike" kern="1200" cap="none" spc="-30" normalizeH="0" baseline="0" noProof="0">
                <a:ln>
                  <a:noFill/>
                </a:ln>
                <a:solidFill>
                  <a:srgbClr val="53565A"/>
                </a:solidFill>
                <a:effectLst/>
                <a:uLnTx/>
                <a:uFillTx/>
                <a:latin typeface="Open Sans" panose="020B0606030504020204" pitchFamily="34" charset="0"/>
                <a:ea typeface="Chronicle Display Black" charset="0"/>
                <a:cs typeface="Chronicle Display Black" charset="0"/>
              </a:rPr>
            </a:br>
            <a:r>
              <a:rPr kumimoji="0" lang="en-US" sz="1500" b="0" i="0" u="none" strike="noStrike" kern="1200" cap="none" spc="-30" normalizeH="0" baseline="0" noProof="0">
                <a:ln>
                  <a:noFill/>
                </a:ln>
                <a:solidFill>
                  <a:srgbClr val="53565A"/>
                </a:solidFill>
                <a:effectLst/>
                <a:uLnTx/>
                <a:uFillTx/>
                <a:latin typeface="Open Sans" panose="020B0606030504020204" pitchFamily="34" charset="0"/>
                <a:ea typeface="Chronicle Display Black" charset="0"/>
                <a:cs typeface="Chronicle Display Black" charset="0"/>
              </a:rPr>
              <a:t>Long development and construction timelines</a:t>
            </a:r>
          </a:p>
        </p:txBody>
      </p:sp>
      <p:sp>
        <p:nvSpPr>
          <p:cNvPr id="33" name="Text Placeholder 2">
            <a:extLst>
              <a:ext uri="{FF2B5EF4-FFF2-40B4-BE49-F238E27FC236}">
                <a16:creationId xmlns:a16="http://schemas.microsoft.com/office/drawing/2014/main" id="{9D72B349-D0B0-A026-758A-E7B9D40AE519}"/>
              </a:ext>
            </a:extLst>
          </p:cNvPr>
          <p:cNvSpPr txBox="1">
            <a:spLocks/>
          </p:cNvSpPr>
          <p:nvPr/>
        </p:nvSpPr>
        <p:spPr>
          <a:xfrm>
            <a:off x="480532" y="6251944"/>
            <a:ext cx="5330987" cy="203470"/>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1000" b="0" i="1"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rPr>
              <a:t>*Deloitte’s 2024 power and utilities industry survey. Percentage of respondents</a:t>
            </a:r>
          </a:p>
        </p:txBody>
      </p:sp>
      <p:grpSp>
        <p:nvGrpSpPr>
          <p:cNvPr id="15" name="Group 14">
            <a:extLst>
              <a:ext uri="{FF2B5EF4-FFF2-40B4-BE49-F238E27FC236}">
                <a16:creationId xmlns:a16="http://schemas.microsoft.com/office/drawing/2014/main" id="{248268E5-4081-186C-56BA-426E0C664903}"/>
              </a:ext>
            </a:extLst>
          </p:cNvPr>
          <p:cNvGrpSpPr/>
          <p:nvPr/>
        </p:nvGrpSpPr>
        <p:grpSpPr>
          <a:xfrm>
            <a:off x="6493371" y="2110154"/>
            <a:ext cx="5153427" cy="2865976"/>
            <a:chOff x="3194083" y="2128550"/>
            <a:chExt cx="13440554" cy="7474696"/>
          </a:xfrm>
        </p:grpSpPr>
        <p:grpSp>
          <p:nvGrpSpPr>
            <p:cNvPr id="16" name="object 2">
              <a:extLst>
                <a:ext uri="{FF2B5EF4-FFF2-40B4-BE49-F238E27FC236}">
                  <a16:creationId xmlns:a16="http://schemas.microsoft.com/office/drawing/2014/main" id="{B12D11CD-EE78-C936-6CF5-579FD6440110}"/>
                </a:ext>
              </a:extLst>
            </p:cNvPr>
            <p:cNvGrpSpPr/>
            <p:nvPr/>
          </p:nvGrpSpPr>
          <p:grpSpPr>
            <a:xfrm>
              <a:off x="3194083" y="4246785"/>
              <a:ext cx="10991850" cy="2194560"/>
              <a:chOff x="3194083" y="4246785"/>
              <a:chExt cx="10991850" cy="2194560"/>
            </a:xfrm>
          </p:grpSpPr>
          <p:sp>
            <p:nvSpPr>
              <p:cNvPr id="189" name="object 3">
                <a:extLst>
                  <a:ext uri="{FF2B5EF4-FFF2-40B4-BE49-F238E27FC236}">
                    <a16:creationId xmlns:a16="http://schemas.microsoft.com/office/drawing/2014/main" id="{E8FDD0F7-6356-2553-5F41-860D31F34D36}"/>
                  </a:ext>
                </a:extLst>
              </p:cNvPr>
              <p:cNvSpPr/>
              <p:nvPr/>
            </p:nvSpPr>
            <p:spPr>
              <a:xfrm>
                <a:off x="3194083" y="4246785"/>
                <a:ext cx="6178550" cy="1797685"/>
              </a:xfrm>
              <a:custGeom>
                <a:avLst/>
                <a:gdLst/>
                <a:ahLst/>
                <a:cxnLst/>
                <a:rect l="l" t="t" r="r" b="b"/>
                <a:pathLst>
                  <a:path w="6178550" h="1797685">
                    <a:moveTo>
                      <a:pt x="3358026" y="0"/>
                    </a:moveTo>
                    <a:lnTo>
                      <a:pt x="3067185" y="12631"/>
                    </a:lnTo>
                    <a:lnTo>
                      <a:pt x="2564302" y="152174"/>
                    </a:lnTo>
                    <a:lnTo>
                      <a:pt x="2499560" y="175187"/>
                    </a:lnTo>
                    <a:lnTo>
                      <a:pt x="2431431" y="208203"/>
                    </a:lnTo>
                    <a:lnTo>
                      <a:pt x="2397177" y="228925"/>
                    </a:lnTo>
                    <a:lnTo>
                      <a:pt x="2363375" y="252704"/>
                    </a:lnTo>
                    <a:lnTo>
                      <a:pt x="2330456" y="279725"/>
                    </a:lnTo>
                    <a:lnTo>
                      <a:pt x="2298852" y="310173"/>
                    </a:lnTo>
                    <a:lnTo>
                      <a:pt x="2268998" y="344235"/>
                    </a:lnTo>
                    <a:lnTo>
                      <a:pt x="2241324" y="382094"/>
                    </a:lnTo>
                    <a:lnTo>
                      <a:pt x="2216264" y="423937"/>
                    </a:lnTo>
                    <a:lnTo>
                      <a:pt x="2194250" y="469949"/>
                    </a:lnTo>
                    <a:lnTo>
                      <a:pt x="2175716" y="520315"/>
                    </a:lnTo>
                    <a:lnTo>
                      <a:pt x="2161092" y="575221"/>
                    </a:lnTo>
                    <a:lnTo>
                      <a:pt x="2150813" y="634852"/>
                    </a:lnTo>
                    <a:lnTo>
                      <a:pt x="2145310" y="699393"/>
                    </a:lnTo>
                    <a:lnTo>
                      <a:pt x="1850282" y="393214"/>
                    </a:lnTo>
                    <a:lnTo>
                      <a:pt x="1659242" y="304306"/>
                    </a:lnTo>
                    <a:lnTo>
                      <a:pt x="1488764" y="444506"/>
                    </a:lnTo>
                    <a:lnTo>
                      <a:pt x="1255421" y="825651"/>
                    </a:lnTo>
                    <a:lnTo>
                      <a:pt x="675887" y="705262"/>
                    </a:lnTo>
                    <a:lnTo>
                      <a:pt x="375161" y="718531"/>
                    </a:lnTo>
                    <a:lnTo>
                      <a:pt x="256450" y="913519"/>
                    </a:lnTo>
                    <a:lnTo>
                      <a:pt x="222960" y="1338285"/>
                    </a:lnTo>
                    <a:lnTo>
                      <a:pt x="54788" y="1493600"/>
                    </a:lnTo>
                    <a:lnTo>
                      <a:pt x="0" y="1593192"/>
                    </a:lnTo>
                    <a:lnTo>
                      <a:pt x="59735" y="1680099"/>
                    </a:lnTo>
                    <a:lnTo>
                      <a:pt x="235138" y="1797360"/>
                    </a:lnTo>
                    <a:lnTo>
                      <a:pt x="6178454" y="1675562"/>
                    </a:lnTo>
                    <a:lnTo>
                      <a:pt x="5986637" y="1136919"/>
                    </a:lnTo>
                    <a:lnTo>
                      <a:pt x="5822360" y="884276"/>
                    </a:lnTo>
                    <a:lnTo>
                      <a:pt x="5595321" y="851850"/>
                    </a:lnTo>
                    <a:lnTo>
                      <a:pt x="5215216" y="973856"/>
                    </a:lnTo>
                    <a:lnTo>
                      <a:pt x="5204097" y="974618"/>
                    </a:lnTo>
                    <a:lnTo>
                      <a:pt x="5165472" y="944892"/>
                    </a:lnTo>
                    <a:lnTo>
                      <a:pt x="5114507" y="882903"/>
                    </a:lnTo>
                    <a:lnTo>
                      <a:pt x="5093792" y="858572"/>
                    </a:lnTo>
                    <a:lnTo>
                      <a:pt x="5045501" y="808907"/>
                    </a:lnTo>
                    <a:lnTo>
                      <a:pt x="4986656" y="762907"/>
                    </a:lnTo>
                    <a:lnTo>
                      <a:pt x="4952748" y="743157"/>
                    </a:lnTo>
                    <a:lnTo>
                      <a:pt x="4915568" y="726575"/>
                    </a:lnTo>
                    <a:lnTo>
                      <a:pt x="4874904" y="713909"/>
                    </a:lnTo>
                    <a:lnTo>
                      <a:pt x="4830545" y="705911"/>
                    </a:lnTo>
                    <a:lnTo>
                      <a:pt x="4782281" y="703330"/>
                    </a:lnTo>
                    <a:lnTo>
                      <a:pt x="4729899" y="706917"/>
                    </a:lnTo>
                    <a:lnTo>
                      <a:pt x="4673189" y="717422"/>
                    </a:lnTo>
                    <a:lnTo>
                      <a:pt x="4611939" y="735596"/>
                    </a:lnTo>
                    <a:lnTo>
                      <a:pt x="4545938" y="762187"/>
                    </a:lnTo>
                    <a:lnTo>
                      <a:pt x="4424518" y="444809"/>
                    </a:lnTo>
                    <a:lnTo>
                      <a:pt x="4300837" y="309357"/>
                    </a:lnTo>
                    <a:lnTo>
                      <a:pt x="4100009" y="329136"/>
                    </a:lnTo>
                    <a:lnTo>
                      <a:pt x="3747146" y="477452"/>
                    </a:lnTo>
                    <a:lnTo>
                      <a:pt x="3547715" y="144775"/>
                    </a:lnTo>
                    <a:lnTo>
                      <a:pt x="3358026" y="0"/>
                    </a:lnTo>
                    <a:close/>
                  </a:path>
                </a:pathLst>
              </a:custGeom>
              <a:solidFill>
                <a:srgbClr val="CDE3A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90" name="object 4">
                <a:extLst>
                  <a:ext uri="{FF2B5EF4-FFF2-40B4-BE49-F238E27FC236}">
                    <a16:creationId xmlns:a16="http://schemas.microsoft.com/office/drawing/2014/main" id="{96A71D5F-38E0-CEB1-4DD0-8B0A45500F18}"/>
                  </a:ext>
                </a:extLst>
              </p:cNvPr>
              <p:cNvSpPr/>
              <p:nvPr/>
            </p:nvSpPr>
            <p:spPr>
              <a:xfrm>
                <a:off x="3194556" y="4385362"/>
                <a:ext cx="6178550" cy="1659255"/>
              </a:xfrm>
              <a:custGeom>
                <a:avLst/>
                <a:gdLst/>
                <a:ahLst/>
                <a:cxnLst/>
                <a:rect l="l" t="t" r="r" b="b"/>
                <a:pathLst>
                  <a:path w="6178550" h="1659254">
                    <a:moveTo>
                      <a:pt x="3361303" y="0"/>
                    </a:moveTo>
                    <a:lnTo>
                      <a:pt x="3070445" y="12250"/>
                    </a:lnTo>
                    <a:lnTo>
                      <a:pt x="2567273" y="141614"/>
                    </a:lnTo>
                    <a:lnTo>
                      <a:pt x="2497993" y="164628"/>
                    </a:lnTo>
                    <a:lnTo>
                      <a:pt x="2461735" y="179999"/>
                    </a:lnTo>
                    <a:lnTo>
                      <a:pt x="2425099" y="198219"/>
                    </a:lnTo>
                    <a:lnTo>
                      <a:pt x="2388607" y="219495"/>
                    </a:lnTo>
                    <a:lnTo>
                      <a:pt x="2352785" y="244032"/>
                    </a:lnTo>
                    <a:lnTo>
                      <a:pt x="2318157" y="272037"/>
                    </a:lnTo>
                    <a:lnTo>
                      <a:pt x="2285247" y="303713"/>
                    </a:lnTo>
                    <a:lnTo>
                      <a:pt x="2254579" y="339268"/>
                    </a:lnTo>
                    <a:lnTo>
                      <a:pt x="2226678" y="378907"/>
                    </a:lnTo>
                    <a:lnTo>
                      <a:pt x="2202068" y="422835"/>
                    </a:lnTo>
                    <a:lnTo>
                      <a:pt x="2181273" y="471259"/>
                    </a:lnTo>
                    <a:lnTo>
                      <a:pt x="2164818" y="524383"/>
                    </a:lnTo>
                    <a:lnTo>
                      <a:pt x="2153227" y="582414"/>
                    </a:lnTo>
                    <a:lnTo>
                      <a:pt x="2147024" y="645557"/>
                    </a:lnTo>
                    <a:lnTo>
                      <a:pt x="1852783" y="364713"/>
                    </a:lnTo>
                    <a:lnTo>
                      <a:pt x="1661991" y="283370"/>
                    </a:lnTo>
                    <a:lnTo>
                      <a:pt x="1491206" y="412573"/>
                    </a:lnTo>
                    <a:lnTo>
                      <a:pt x="1256989" y="763365"/>
                    </a:lnTo>
                    <a:lnTo>
                      <a:pt x="677808" y="654003"/>
                    </a:lnTo>
                    <a:lnTo>
                      <a:pt x="377081" y="666873"/>
                    </a:lnTo>
                    <a:lnTo>
                      <a:pt x="257907" y="846368"/>
                    </a:lnTo>
                    <a:lnTo>
                      <a:pt x="223387" y="1236879"/>
                    </a:lnTo>
                    <a:lnTo>
                      <a:pt x="54965" y="1380017"/>
                    </a:lnTo>
                    <a:lnTo>
                      <a:pt x="0" y="1471677"/>
                    </a:lnTo>
                    <a:lnTo>
                      <a:pt x="59547" y="1551415"/>
                    </a:lnTo>
                    <a:lnTo>
                      <a:pt x="234664" y="1658783"/>
                    </a:lnTo>
                    <a:lnTo>
                      <a:pt x="6177980" y="1536985"/>
                    </a:lnTo>
                    <a:lnTo>
                      <a:pt x="5987318" y="1040510"/>
                    </a:lnTo>
                    <a:lnTo>
                      <a:pt x="5823588" y="807716"/>
                    </a:lnTo>
                    <a:lnTo>
                      <a:pt x="5596632" y="778030"/>
                    </a:lnTo>
                    <a:lnTo>
                      <a:pt x="5216292" y="890879"/>
                    </a:lnTo>
                    <a:lnTo>
                      <a:pt x="5204595" y="891512"/>
                    </a:lnTo>
                    <a:lnTo>
                      <a:pt x="5163654" y="861361"/>
                    </a:lnTo>
                    <a:lnTo>
                      <a:pt x="5129024" y="822540"/>
                    </a:lnTo>
                    <a:lnTo>
                      <a:pt x="5108769" y="799908"/>
                    </a:lnTo>
                    <a:lnTo>
                      <a:pt x="5061146" y="752195"/>
                    </a:lnTo>
                    <a:lnTo>
                      <a:pt x="5002398" y="706541"/>
                    </a:lnTo>
                    <a:lnTo>
                      <a:pt x="4968237" y="686482"/>
                    </a:lnTo>
                    <a:lnTo>
                      <a:pt x="4930555" y="669333"/>
                    </a:lnTo>
                    <a:lnTo>
                      <a:pt x="4889106" y="655892"/>
                    </a:lnTo>
                    <a:lnTo>
                      <a:pt x="4843644" y="646959"/>
                    </a:lnTo>
                    <a:lnTo>
                      <a:pt x="4793923" y="643332"/>
                    </a:lnTo>
                    <a:lnTo>
                      <a:pt x="4739696" y="645808"/>
                    </a:lnTo>
                    <a:lnTo>
                      <a:pt x="4680717" y="655188"/>
                    </a:lnTo>
                    <a:lnTo>
                      <a:pt x="4616739" y="672268"/>
                    </a:lnTo>
                    <a:lnTo>
                      <a:pt x="4547517" y="697849"/>
                    </a:lnTo>
                    <a:lnTo>
                      <a:pt x="4426831" y="406462"/>
                    </a:lnTo>
                    <a:lnTo>
                      <a:pt x="4303461" y="282263"/>
                    </a:lnTo>
                    <a:lnTo>
                      <a:pt x="4102581" y="300887"/>
                    </a:lnTo>
                    <a:lnTo>
                      <a:pt x="3749363" y="437972"/>
                    </a:lnTo>
                    <a:lnTo>
                      <a:pt x="3550669" y="132645"/>
                    </a:lnTo>
                    <a:lnTo>
                      <a:pt x="3361303" y="0"/>
                    </a:lnTo>
                    <a:close/>
                  </a:path>
                </a:pathLst>
              </a:custGeom>
              <a:solidFill>
                <a:srgbClr val="85BB2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91" name="object 5">
                <a:extLst>
                  <a:ext uri="{FF2B5EF4-FFF2-40B4-BE49-F238E27FC236}">
                    <a16:creationId xmlns:a16="http://schemas.microsoft.com/office/drawing/2014/main" id="{EBBA6678-0D72-8BD0-21AF-B6CAA769D7B8}"/>
                  </a:ext>
                </a:extLst>
              </p:cNvPr>
              <p:cNvSpPr/>
              <p:nvPr/>
            </p:nvSpPr>
            <p:spPr>
              <a:xfrm>
                <a:off x="8006923" y="4643978"/>
                <a:ext cx="6178550" cy="1797685"/>
              </a:xfrm>
              <a:custGeom>
                <a:avLst/>
                <a:gdLst/>
                <a:ahLst/>
                <a:cxnLst/>
                <a:rect l="l" t="t" r="r" b="b"/>
                <a:pathLst>
                  <a:path w="6178550" h="1797685">
                    <a:moveTo>
                      <a:pt x="3358016" y="0"/>
                    </a:moveTo>
                    <a:lnTo>
                      <a:pt x="3067179" y="12631"/>
                    </a:lnTo>
                    <a:lnTo>
                      <a:pt x="2564302" y="152174"/>
                    </a:lnTo>
                    <a:lnTo>
                      <a:pt x="2499560" y="175187"/>
                    </a:lnTo>
                    <a:lnTo>
                      <a:pt x="2431430" y="208203"/>
                    </a:lnTo>
                    <a:lnTo>
                      <a:pt x="2397175" y="228925"/>
                    </a:lnTo>
                    <a:lnTo>
                      <a:pt x="2363372" y="252704"/>
                    </a:lnTo>
                    <a:lnTo>
                      <a:pt x="2330452" y="279725"/>
                    </a:lnTo>
                    <a:lnTo>
                      <a:pt x="2298848" y="310173"/>
                    </a:lnTo>
                    <a:lnTo>
                      <a:pt x="2268993" y="344235"/>
                    </a:lnTo>
                    <a:lnTo>
                      <a:pt x="2241319" y="382094"/>
                    </a:lnTo>
                    <a:lnTo>
                      <a:pt x="2216259" y="423937"/>
                    </a:lnTo>
                    <a:lnTo>
                      <a:pt x="2194246" y="469949"/>
                    </a:lnTo>
                    <a:lnTo>
                      <a:pt x="2175712" y="520315"/>
                    </a:lnTo>
                    <a:lnTo>
                      <a:pt x="2161089" y="575221"/>
                    </a:lnTo>
                    <a:lnTo>
                      <a:pt x="2150811" y="634852"/>
                    </a:lnTo>
                    <a:lnTo>
                      <a:pt x="2145310" y="699393"/>
                    </a:lnTo>
                    <a:lnTo>
                      <a:pt x="1850282" y="393208"/>
                    </a:lnTo>
                    <a:lnTo>
                      <a:pt x="1659241" y="304298"/>
                    </a:lnTo>
                    <a:lnTo>
                      <a:pt x="1488760" y="444500"/>
                    </a:lnTo>
                    <a:lnTo>
                      <a:pt x="1255410" y="825651"/>
                    </a:lnTo>
                    <a:lnTo>
                      <a:pt x="675882" y="705262"/>
                    </a:lnTo>
                    <a:lnTo>
                      <a:pt x="375160" y="718531"/>
                    </a:lnTo>
                    <a:lnTo>
                      <a:pt x="256449" y="913519"/>
                    </a:lnTo>
                    <a:lnTo>
                      <a:pt x="222960" y="1338285"/>
                    </a:lnTo>
                    <a:lnTo>
                      <a:pt x="54788" y="1493594"/>
                    </a:lnTo>
                    <a:lnTo>
                      <a:pt x="0" y="1593184"/>
                    </a:lnTo>
                    <a:lnTo>
                      <a:pt x="59735" y="1680093"/>
                    </a:lnTo>
                    <a:lnTo>
                      <a:pt x="235138" y="1797360"/>
                    </a:lnTo>
                    <a:lnTo>
                      <a:pt x="6178454" y="1675562"/>
                    </a:lnTo>
                    <a:lnTo>
                      <a:pt x="5986637" y="1136918"/>
                    </a:lnTo>
                    <a:lnTo>
                      <a:pt x="5822360" y="884275"/>
                    </a:lnTo>
                    <a:lnTo>
                      <a:pt x="5595321" y="851846"/>
                    </a:lnTo>
                    <a:lnTo>
                      <a:pt x="5215216" y="973846"/>
                    </a:lnTo>
                    <a:lnTo>
                      <a:pt x="5204096" y="974609"/>
                    </a:lnTo>
                    <a:lnTo>
                      <a:pt x="5165468" y="944886"/>
                    </a:lnTo>
                    <a:lnTo>
                      <a:pt x="5114503" y="882900"/>
                    </a:lnTo>
                    <a:lnTo>
                      <a:pt x="5093787" y="858569"/>
                    </a:lnTo>
                    <a:lnTo>
                      <a:pt x="5045497" y="808904"/>
                    </a:lnTo>
                    <a:lnTo>
                      <a:pt x="4986653" y="762904"/>
                    </a:lnTo>
                    <a:lnTo>
                      <a:pt x="4952745" y="743154"/>
                    </a:lnTo>
                    <a:lnTo>
                      <a:pt x="4915565" y="726571"/>
                    </a:lnTo>
                    <a:lnTo>
                      <a:pt x="4874902" y="713905"/>
                    </a:lnTo>
                    <a:lnTo>
                      <a:pt x="4830544" y="705906"/>
                    </a:lnTo>
                    <a:lnTo>
                      <a:pt x="4782280" y="703325"/>
                    </a:lnTo>
                    <a:lnTo>
                      <a:pt x="4729899" y="706911"/>
                    </a:lnTo>
                    <a:lnTo>
                      <a:pt x="4673189" y="717415"/>
                    </a:lnTo>
                    <a:lnTo>
                      <a:pt x="4611939" y="735587"/>
                    </a:lnTo>
                    <a:lnTo>
                      <a:pt x="4545938" y="762177"/>
                    </a:lnTo>
                    <a:lnTo>
                      <a:pt x="4424518" y="444805"/>
                    </a:lnTo>
                    <a:lnTo>
                      <a:pt x="4300836" y="309355"/>
                    </a:lnTo>
                    <a:lnTo>
                      <a:pt x="4100004" y="329135"/>
                    </a:lnTo>
                    <a:lnTo>
                      <a:pt x="3747135" y="477452"/>
                    </a:lnTo>
                    <a:lnTo>
                      <a:pt x="3547705" y="144775"/>
                    </a:lnTo>
                    <a:lnTo>
                      <a:pt x="3358016" y="0"/>
                    </a:lnTo>
                    <a:close/>
                  </a:path>
                </a:pathLst>
              </a:custGeom>
              <a:solidFill>
                <a:srgbClr val="CDE3A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92" name="object 6">
                <a:extLst>
                  <a:ext uri="{FF2B5EF4-FFF2-40B4-BE49-F238E27FC236}">
                    <a16:creationId xmlns:a16="http://schemas.microsoft.com/office/drawing/2014/main" id="{5AAD1C39-21A7-908D-A40C-6A4E62898C92}"/>
                  </a:ext>
                </a:extLst>
              </p:cNvPr>
              <p:cNvSpPr/>
              <p:nvPr/>
            </p:nvSpPr>
            <p:spPr>
              <a:xfrm>
                <a:off x="8007413" y="4782547"/>
                <a:ext cx="6178550" cy="1659255"/>
              </a:xfrm>
              <a:custGeom>
                <a:avLst/>
                <a:gdLst/>
                <a:ahLst/>
                <a:cxnLst/>
                <a:rect l="l" t="t" r="r" b="b"/>
                <a:pathLst>
                  <a:path w="6178550" h="1659254">
                    <a:moveTo>
                      <a:pt x="3361287" y="0"/>
                    </a:moveTo>
                    <a:lnTo>
                      <a:pt x="3070429" y="12252"/>
                    </a:lnTo>
                    <a:lnTo>
                      <a:pt x="2567258" y="141622"/>
                    </a:lnTo>
                    <a:lnTo>
                      <a:pt x="2497977" y="164636"/>
                    </a:lnTo>
                    <a:lnTo>
                      <a:pt x="2461720" y="180005"/>
                    </a:lnTo>
                    <a:lnTo>
                      <a:pt x="2425083" y="198225"/>
                    </a:lnTo>
                    <a:lnTo>
                      <a:pt x="2388591" y="219500"/>
                    </a:lnTo>
                    <a:lnTo>
                      <a:pt x="2352769" y="244037"/>
                    </a:lnTo>
                    <a:lnTo>
                      <a:pt x="2318141" y="272040"/>
                    </a:lnTo>
                    <a:lnTo>
                      <a:pt x="2285231" y="303715"/>
                    </a:lnTo>
                    <a:lnTo>
                      <a:pt x="2254563" y="339269"/>
                    </a:lnTo>
                    <a:lnTo>
                      <a:pt x="2226662" y="378907"/>
                    </a:lnTo>
                    <a:lnTo>
                      <a:pt x="2202052" y="422835"/>
                    </a:lnTo>
                    <a:lnTo>
                      <a:pt x="2181258" y="471257"/>
                    </a:lnTo>
                    <a:lnTo>
                      <a:pt x="2164803" y="524381"/>
                    </a:lnTo>
                    <a:lnTo>
                      <a:pt x="2153212" y="582412"/>
                    </a:lnTo>
                    <a:lnTo>
                      <a:pt x="2147009" y="645554"/>
                    </a:lnTo>
                    <a:lnTo>
                      <a:pt x="1852762" y="364717"/>
                    </a:lnTo>
                    <a:lnTo>
                      <a:pt x="1661967" y="283377"/>
                    </a:lnTo>
                    <a:lnTo>
                      <a:pt x="1491185" y="412581"/>
                    </a:lnTo>
                    <a:lnTo>
                      <a:pt x="1256973" y="763373"/>
                    </a:lnTo>
                    <a:lnTo>
                      <a:pt x="677786" y="654011"/>
                    </a:lnTo>
                    <a:lnTo>
                      <a:pt x="377057" y="666881"/>
                    </a:lnTo>
                    <a:lnTo>
                      <a:pt x="257886" y="846376"/>
                    </a:lnTo>
                    <a:lnTo>
                      <a:pt x="223371" y="1236887"/>
                    </a:lnTo>
                    <a:lnTo>
                      <a:pt x="54961" y="1380024"/>
                    </a:lnTo>
                    <a:lnTo>
                      <a:pt x="0" y="1471685"/>
                    </a:lnTo>
                    <a:lnTo>
                      <a:pt x="59543" y="1551423"/>
                    </a:lnTo>
                    <a:lnTo>
                      <a:pt x="234648" y="1658791"/>
                    </a:lnTo>
                    <a:lnTo>
                      <a:pt x="6177965" y="1536993"/>
                    </a:lnTo>
                    <a:lnTo>
                      <a:pt x="5987302" y="1040518"/>
                    </a:lnTo>
                    <a:lnTo>
                      <a:pt x="5823572" y="807722"/>
                    </a:lnTo>
                    <a:lnTo>
                      <a:pt x="5596616" y="778033"/>
                    </a:lnTo>
                    <a:lnTo>
                      <a:pt x="5216277" y="890877"/>
                    </a:lnTo>
                    <a:lnTo>
                      <a:pt x="5204579" y="891511"/>
                    </a:lnTo>
                    <a:lnTo>
                      <a:pt x="5163638" y="861364"/>
                    </a:lnTo>
                    <a:lnTo>
                      <a:pt x="5129008" y="822544"/>
                    </a:lnTo>
                    <a:lnTo>
                      <a:pt x="5108753" y="799913"/>
                    </a:lnTo>
                    <a:lnTo>
                      <a:pt x="5061130" y="752201"/>
                    </a:lnTo>
                    <a:lnTo>
                      <a:pt x="5002383" y="706548"/>
                    </a:lnTo>
                    <a:lnTo>
                      <a:pt x="4968221" y="686489"/>
                    </a:lnTo>
                    <a:lnTo>
                      <a:pt x="4930539" y="669340"/>
                    </a:lnTo>
                    <a:lnTo>
                      <a:pt x="4889090" y="655900"/>
                    </a:lnTo>
                    <a:lnTo>
                      <a:pt x="4843629" y="646967"/>
                    </a:lnTo>
                    <a:lnTo>
                      <a:pt x="4793907" y="643339"/>
                    </a:lnTo>
                    <a:lnTo>
                      <a:pt x="4739680" y="645816"/>
                    </a:lnTo>
                    <a:lnTo>
                      <a:pt x="4680701" y="655195"/>
                    </a:lnTo>
                    <a:lnTo>
                      <a:pt x="4616724" y="672276"/>
                    </a:lnTo>
                    <a:lnTo>
                      <a:pt x="4547501" y="697857"/>
                    </a:lnTo>
                    <a:lnTo>
                      <a:pt x="4426815" y="406470"/>
                    </a:lnTo>
                    <a:lnTo>
                      <a:pt x="4303446" y="282271"/>
                    </a:lnTo>
                    <a:lnTo>
                      <a:pt x="4102565" y="300895"/>
                    </a:lnTo>
                    <a:lnTo>
                      <a:pt x="3749347" y="437980"/>
                    </a:lnTo>
                    <a:lnTo>
                      <a:pt x="3550653" y="132647"/>
                    </a:lnTo>
                    <a:lnTo>
                      <a:pt x="3361287" y="0"/>
                    </a:lnTo>
                    <a:close/>
                  </a:path>
                </a:pathLst>
              </a:custGeom>
              <a:solidFill>
                <a:srgbClr val="85BB2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20" name="object 7">
              <a:extLst>
                <a:ext uri="{FF2B5EF4-FFF2-40B4-BE49-F238E27FC236}">
                  <a16:creationId xmlns:a16="http://schemas.microsoft.com/office/drawing/2014/main" id="{D3B6D4C7-4208-3142-E429-6B4B6FE0A559}"/>
                </a:ext>
              </a:extLst>
            </p:cNvPr>
            <p:cNvGrpSpPr/>
            <p:nvPr/>
          </p:nvGrpSpPr>
          <p:grpSpPr>
            <a:xfrm>
              <a:off x="14419212" y="2234742"/>
              <a:ext cx="1981200" cy="5023485"/>
              <a:chOff x="14419212" y="2234742"/>
              <a:chExt cx="1981200" cy="5023485"/>
            </a:xfrm>
          </p:grpSpPr>
          <p:sp>
            <p:nvSpPr>
              <p:cNvPr id="167" name="object 8">
                <a:extLst>
                  <a:ext uri="{FF2B5EF4-FFF2-40B4-BE49-F238E27FC236}">
                    <a16:creationId xmlns:a16="http://schemas.microsoft.com/office/drawing/2014/main" id="{DFD9B2F9-BA52-2EF7-2A65-2D76BD8689BD}"/>
                  </a:ext>
                </a:extLst>
              </p:cNvPr>
              <p:cNvSpPr/>
              <p:nvPr/>
            </p:nvSpPr>
            <p:spPr>
              <a:xfrm>
                <a:off x="15337829" y="2730666"/>
                <a:ext cx="441325" cy="4485005"/>
              </a:xfrm>
              <a:custGeom>
                <a:avLst/>
                <a:gdLst/>
                <a:ahLst/>
                <a:cxnLst/>
                <a:rect l="l" t="t" r="r" b="b"/>
                <a:pathLst>
                  <a:path w="441325" h="4485005">
                    <a:moveTo>
                      <a:pt x="234631" y="0"/>
                    </a:moveTo>
                    <a:lnTo>
                      <a:pt x="122813" y="10743"/>
                    </a:lnTo>
                    <a:lnTo>
                      <a:pt x="0" y="4484941"/>
                    </a:lnTo>
                    <a:lnTo>
                      <a:pt x="441086" y="4463602"/>
                    </a:lnTo>
                    <a:lnTo>
                      <a:pt x="234631" y="0"/>
                    </a:lnTo>
                    <a:close/>
                  </a:path>
                </a:pathLst>
              </a:custGeom>
              <a:solidFill>
                <a:srgbClr val="E8E8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8" name="object 9">
                <a:extLst>
                  <a:ext uri="{FF2B5EF4-FFF2-40B4-BE49-F238E27FC236}">
                    <a16:creationId xmlns:a16="http://schemas.microsoft.com/office/drawing/2014/main" id="{D2546AEA-684B-B424-A8F6-D26A2C3E4410}"/>
                  </a:ext>
                </a:extLst>
              </p:cNvPr>
              <p:cNvSpPr/>
              <p:nvPr/>
            </p:nvSpPr>
            <p:spPr>
              <a:xfrm>
                <a:off x="15237114" y="2741409"/>
                <a:ext cx="441959" cy="4474210"/>
              </a:xfrm>
              <a:custGeom>
                <a:avLst/>
                <a:gdLst/>
                <a:ahLst/>
                <a:cxnLst/>
                <a:rect l="l" t="t" r="r" b="b"/>
                <a:pathLst>
                  <a:path w="441959" h="4474209">
                    <a:moveTo>
                      <a:pt x="257112" y="0"/>
                    </a:moveTo>
                    <a:lnTo>
                      <a:pt x="122991" y="0"/>
                    </a:lnTo>
                    <a:lnTo>
                      <a:pt x="0" y="4474198"/>
                    </a:lnTo>
                    <a:lnTo>
                      <a:pt x="441557" y="4452859"/>
                    </a:lnTo>
                    <a:lnTo>
                      <a:pt x="257112" y="0"/>
                    </a:lnTo>
                    <a:close/>
                  </a:path>
                </a:pathLst>
              </a:custGeom>
              <a:solidFill>
                <a:srgbClr val="D1D1C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9" name="object 10">
                <a:extLst>
                  <a:ext uri="{FF2B5EF4-FFF2-40B4-BE49-F238E27FC236}">
                    <a16:creationId xmlns:a16="http://schemas.microsoft.com/office/drawing/2014/main" id="{B6132CFF-2FB4-0AAC-7C14-6460DE32F0E8}"/>
                  </a:ext>
                </a:extLst>
              </p:cNvPr>
              <p:cNvSpPr/>
              <p:nvPr/>
            </p:nvSpPr>
            <p:spPr>
              <a:xfrm>
                <a:off x="15237114" y="2730666"/>
                <a:ext cx="156845" cy="4485005"/>
              </a:xfrm>
              <a:custGeom>
                <a:avLst/>
                <a:gdLst/>
                <a:ahLst/>
                <a:cxnLst/>
                <a:rect l="l" t="t" r="r" b="b"/>
                <a:pathLst>
                  <a:path w="156844" h="4485005">
                    <a:moveTo>
                      <a:pt x="156393" y="0"/>
                    </a:moveTo>
                    <a:lnTo>
                      <a:pt x="122991" y="10743"/>
                    </a:lnTo>
                    <a:lnTo>
                      <a:pt x="0" y="4484941"/>
                    </a:lnTo>
                    <a:lnTo>
                      <a:pt x="145262" y="4474198"/>
                    </a:lnTo>
                    <a:lnTo>
                      <a:pt x="156393"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0" name="object 11">
                <a:extLst>
                  <a:ext uri="{FF2B5EF4-FFF2-40B4-BE49-F238E27FC236}">
                    <a16:creationId xmlns:a16="http://schemas.microsoft.com/office/drawing/2014/main" id="{0588A4B0-3517-5F89-7B76-FF2656B2FD4C}"/>
                  </a:ext>
                </a:extLst>
              </p:cNvPr>
              <p:cNvSpPr/>
              <p:nvPr/>
            </p:nvSpPr>
            <p:spPr>
              <a:xfrm>
                <a:off x="15426984" y="2741409"/>
                <a:ext cx="252095" cy="4464050"/>
              </a:xfrm>
              <a:custGeom>
                <a:avLst/>
                <a:gdLst/>
                <a:ahLst/>
                <a:cxnLst/>
                <a:rect l="l" t="t" r="r" b="b"/>
                <a:pathLst>
                  <a:path w="252094" h="4464050">
                    <a:moveTo>
                      <a:pt x="67244" y="0"/>
                    </a:moveTo>
                    <a:lnTo>
                      <a:pt x="0" y="0"/>
                    </a:lnTo>
                    <a:lnTo>
                      <a:pt x="95295" y="4463455"/>
                    </a:lnTo>
                    <a:lnTo>
                      <a:pt x="251688" y="4452859"/>
                    </a:lnTo>
                    <a:lnTo>
                      <a:pt x="67244" y="0"/>
                    </a:lnTo>
                    <a:close/>
                  </a:path>
                </a:pathLst>
              </a:custGeom>
              <a:solidFill>
                <a:srgbClr val="FFFFFF">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1" name="object 12">
                <a:extLst>
                  <a:ext uri="{FF2B5EF4-FFF2-40B4-BE49-F238E27FC236}">
                    <a16:creationId xmlns:a16="http://schemas.microsoft.com/office/drawing/2014/main" id="{E5CB367A-4623-E0F0-0FFF-D6E108A10A94}"/>
                  </a:ext>
                </a:extLst>
              </p:cNvPr>
              <p:cNvSpPr/>
              <p:nvPr/>
            </p:nvSpPr>
            <p:spPr>
              <a:xfrm>
                <a:off x="14822616" y="7183529"/>
                <a:ext cx="956944" cy="74930"/>
              </a:xfrm>
              <a:custGeom>
                <a:avLst/>
                <a:gdLst/>
                <a:ahLst/>
                <a:cxnLst/>
                <a:rect l="l" t="t" r="r" b="b"/>
                <a:pathLst>
                  <a:path w="956944" h="74929">
                    <a:moveTo>
                      <a:pt x="0" y="74605"/>
                    </a:moveTo>
                    <a:lnTo>
                      <a:pt x="956515" y="74605"/>
                    </a:lnTo>
                    <a:lnTo>
                      <a:pt x="956515" y="0"/>
                    </a:lnTo>
                    <a:lnTo>
                      <a:pt x="0" y="0"/>
                    </a:lnTo>
                    <a:lnTo>
                      <a:pt x="0" y="74605"/>
                    </a:lnTo>
                    <a:close/>
                  </a:path>
                </a:pathLst>
              </a:custGeom>
              <a:solidFill>
                <a:srgbClr val="ACACA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2" name="object 13">
                <a:extLst>
                  <a:ext uri="{FF2B5EF4-FFF2-40B4-BE49-F238E27FC236}">
                    <a16:creationId xmlns:a16="http://schemas.microsoft.com/office/drawing/2014/main" id="{1A94FB64-B0CD-F4CD-2635-5F20302CCAEB}"/>
                  </a:ext>
                </a:extLst>
              </p:cNvPr>
              <p:cNvSpPr/>
              <p:nvPr/>
            </p:nvSpPr>
            <p:spPr>
              <a:xfrm>
                <a:off x="15779131" y="7183529"/>
                <a:ext cx="510540" cy="74930"/>
              </a:xfrm>
              <a:custGeom>
                <a:avLst/>
                <a:gdLst/>
                <a:ahLst/>
                <a:cxnLst/>
                <a:rect l="l" t="t" r="r" b="b"/>
                <a:pathLst>
                  <a:path w="510540" h="74929">
                    <a:moveTo>
                      <a:pt x="510047" y="0"/>
                    </a:moveTo>
                    <a:lnTo>
                      <a:pt x="0" y="0"/>
                    </a:lnTo>
                    <a:lnTo>
                      <a:pt x="0" y="74605"/>
                    </a:lnTo>
                    <a:lnTo>
                      <a:pt x="510047" y="74605"/>
                    </a:lnTo>
                    <a:lnTo>
                      <a:pt x="510047" y="0"/>
                    </a:lnTo>
                    <a:close/>
                  </a:path>
                </a:pathLst>
              </a:custGeom>
              <a:solidFill>
                <a:srgbClr val="C5C5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3" name="object 14">
                <a:extLst>
                  <a:ext uri="{FF2B5EF4-FFF2-40B4-BE49-F238E27FC236}">
                    <a16:creationId xmlns:a16="http://schemas.microsoft.com/office/drawing/2014/main" id="{EE08B33F-4944-B38D-5BE1-6676EBBB9269}"/>
                  </a:ext>
                </a:extLst>
              </p:cNvPr>
              <p:cNvSpPr/>
              <p:nvPr/>
            </p:nvSpPr>
            <p:spPr>
              <a:xfrm>
                <a:off x="14522474" y="3658920"/>
                <a:ext cx="1735455" cy="746760"/>
              </a:xfrm>
              <a:custGeom>
                <a:avLst/>
                <a:gdLst/>
                <a:ahLst/>
                <a:cxnLst/>
                <a:rect l="l" t="t" r="r" b="b"/>
                <a:pathLst>
                  <a:path w="1735455" h="746760">
                    <a:moveTo>
                      <a:pt x="383223" y="0"/>
                    </a:moveTo>
                    <a:lnTo>
                      <a:pt x="0" y="746396"/>
                    </a:lnTo>
                    <a:lnTo>
                      <a:pt x="1400658" y="746396"/>
                    </a:lnTo>
                    <a:lnTo>
                      <a:pt x="1734920" y="2481"/>
                    </a:lnTo>
                    <a:lnTo>
                      <a:pt x="383223" y="0"/>
                    </a:lnTo>
                    <a:close/>
                  </a:path>
                </a:pathLst>
              </a:custGeom>
              <a:solidFill>
                <a:srgbClr val="C0EAF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4" name="object 15">
                <a:extLst>
                  <a:ext uri="{FF2B5EF4-FFF2-40B4-BE49-F238E27FC236}">
                    <a16:creationId xmlns:a16="http://schemas.microsoft.com/office/drawing/2014/main" id="{A1325FDD-48B5-92E5-54DE-6D8C5325CA4D}"/>
                  </a:ext>
                </a:extLst>
              </p:cNvPr>
              <p:cNvSpPr/>
              <p:nvPr/>
            </p:nvSpPr>
            <p:spPr>
              <a:xfrm>
                <a:off x="14419212" y="3658920"/>
                <a:ext cx="1735455" cy="746760"/>
              </a:xfrm>
              <a:custGeom>
                <a:avLst/>
                <a:gdLst/>
                <a:ahLst/>
                <a:cxnLst/>
                <a:rect l="l" t="t" r="r" b="b"/>
                <a:pathLst>
                  <a:path w="1735455" h="746760">
                    <a:moveTo>
                      <a:pt x="383182" y="0"/>
                    </a:moveTo>
                    <a:lnTo>
                      <a:pt x="0" y="746396"/>
                    </a:lnTo>
                    <a:lnTo>
                      <a:pt x="1400617" y="746396"/>
                    </a:lnTo>
                    <a:lnTo>
                      <a:pt x="1734910" y="2481"/>
                    </a:lnTo>
                    <a:lnTo>
                      <a:pt x="383182" y="0"/>
                    </a:lnTo>
                    <a:close/>
                  </a:path>
                </a:pathLst>
              </a:custGeom>
              <a:solidFill>
                <a:srgbClr val="66A4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5" name="object 16">
                <a:extLst>
                  <a:ext uri="{FF2B5EF4-FFF2-40B4-BE49-F238E27FC236}">
                    <a16:creationId xmlns:a16="http://schemas.microsoft.com/office/drawing/2014/main" id="{BAF82C6F-1D6C-F8F1-6FBC-52E08D8E884D}"/>
                  </a:ext>
                </a:extLst>
              </p:cNvPr>
              <p:cNvSpPr/>
              <p:nvPr/>
            </p:nvSpPr>
            <p:spPr>
              <a:xfrm>
                <a:off x="14443314" y="3674041"/>
                <a:ext cx="1682114" cy="711835"/>
              </a:xfrm>
              <a:custGeom>
                <a:avLst/>
                <a:gdLst/>
                <a:ahLst/>
                <a:cxnLst/>
                <a:rect l="l" t="t" r="r" b="b"/>
                <a:pathLst>
                  <a:path w="1682115" h="711835">
                    <a:moveTo>
                      <a:pt x="371255" y="0"/>
                    </a:moveTo>
                    <a:lnTo>
                      <a:pt x="0" y="711339"/>
                    </a:lnTo>
                    <a:lnTo>
                      <a:pt x="1357403" y="711339"/>
                    </a:lnTo>
                    <a:lnTo>
                      <a:pt x="1681540" y="2408"/>
                    </a:lnTo>
                    <a:lnTo>
                      <a:pt x="371255" y="0"/>
                    </a:lnTo>
                    <a:close/>
                  </a:path>
                </a:pathLst>
              </a:custGeom>
              <a:solidFill>
                <a:srgbClr val="428F6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6" name="object 17">
                <a:extLst>
                  <a:ext uri="{FF2B5EF4-FFF2-40B4-BE49-F238E27FC236}">
                    <a16:creationId xmlns:a16="http://schemas.microsoft.com/office/drawing/2014/main" id="{5BFC61FB-A362-5C13-1597-DCC5E969A541}"/>
                  </a:ext>
                </a:extLst>
              </p:cNvPr>
              <p:cNvSpPr/>
              <p:nvPr/>
            </p:nvSpPr>
            <p:spPr>
              <a:xfrm>
                <a:off x="14475243" y="3696312"/>
                <a:ext cx="1625600" cy="664210"/>
              </a:xfrm>
              <a:custGeom>
                <a:avLst/>
                <a:gdLst/>
                <a:ahLst/>
                <a:cxnLst/>
                <a:rect l="l" t="t" r="r" b="b"/>
                <a:pathLst>
                  <a:path w="1625600" h="664210">
                    <a:moveTo>
                      <a:pt x="347696" y="0"/>
                    </a:moveTo>
                    <a:lnTo>
                      <a:pt x="0" y="664105"/>
                    </a:lnTo>
                    <a:lnTo>
                      <a:pt x="1315457" y="664105"/>
                    </a:lnTo>
                    <a:lnTo>
                      <a:pt x="1625542" y="5036"/>
                    </a:lnTo>
                    <a:lnTo>
                      <a:pt x="347696" y="0"/>
                    </a:lnTo>
                    <a:close/>
                  </a:path>
                </a:pathLst>
              </a:custGeom>
              <a:solidFill>
                <a:srgbClr val="A4C9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7" name="object 18">
                <a:extLst>
                  <a:ext uri="{FF2B5EF4-FFF2-40B4-BE49-F238E27FC236}">
                    <a16:creationId xmlns:a16="http://schemas.microsoft.com/office/drawing/2014/main" id="{7E0186CC-34BF-B86D-B128-6AE61A07357B}"/>
                  </a:ext>
                </a:extLst>
              </p:cNvPr>
              <p:cNvSpPr/>
              <p:nvPr/>
            </p:nvSpPr>
            <p:spPr>
              <a:xfrm>
                <a:off x="14472512" y="3697033"/>
                <a:ext cx="774065" cy="664210"/>
              </a:xfrm>
              <a:custGeom>
                <a:avLst/>
                <a:gdLst/>
                <a:ahLst/>
                <a:cxnLst/>
                <a:rect l="l" t="t" r="r" b="b"/>
                <a:pathLst>
                  <a:path w="774065" h="664210">
                    <a:moveTo>
                      <a:pt x="347947" y="0"/>
                    </a:moveTo>
                    <a:lnTo>
                      <a:pt x="0" y="663958"/>
                    </a:lnTo>
                    <a:lnTo>
                      <a:pt x="427076" y="663958"/>
                    </a:lnTo>
                    <a:lnTo>
                      <a:pt x="774018" y="1581"/>
                    </a:lnTo>
                    <a:lnTo>
                      <a:pt x="347947" y="0"/>
                    </a:lnTo>
                    <a:close/>
                  </a:path>
                </a:pathLst>
              </a:custGeom>
              <a:solidFill>
                <a:srgbClr val="000000">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8" name="object 19">
                <a:extLst>
                  <a:ext uri="{FF2B5EF4-FFF2-40B4-BE49-F238E27FC236}">
                    <a16:creationId xmlns:a16="http://schemas.microsoft.com/office/drawing/2014/main" id="{21B29503-701E-86EC-078F-4622C0637423}"/>
                  </a:ext>
                </a:extLst>
              </p:cNvPr>
              <p:cNvSpPr/>
              <p:nvPr/>
            </p:nvSpPr>
            <p:spPr>
              <a:xfrm>
                <a:off x="14543735" y="3677862"/>
                <a:ext cx="1492250" cy="706120"/>
              </a:xfrm>
              <a:custGeom>
                <a:avLst/>
                <a:gdLst/>
                <a:ahLst/>
                <a:cxnLst/>
                <a:rect l="l" t="t" r="r" b="b"/>
                <a:pathLst>
                  <a:path w="1492250" h="706120">
                    <a:moveTo>
                      <a:pt x="1492186" y="162052"/>
                    </a:moveTo>
                    <a:lnTo>
                      <a:pt x="1345069" y="158635"/>
                    </a:lnTo>
                    <a:lnTo>
                      <a:pt x="1417891" y="7035"/>
                    </a:lnTo>
                    <a:lnTo>
                      <a:pt x="1403210" y="0"/>
                    </a:lnTo>
                    <a:lnTo>
                      <a:pt x="1327213" y="158229"/>
                    </a:lnTo>
                    <a:lnTo>
                      <a:pt x="1311783" y="157873"/>
                    </a:lnTo>
                    <a:lnTo>
                      <a:pt x="1311783" y="190347"/>
                    </a:lnTo>
                    <a:lnTo>
                      <a:pt x="1226540" y="367804"/>
                    </a:lnTo>
                    <a:lnTo>
                      <a:pt x="1211097" y="367461"/>
                    </a:lnTo>
                    <a:lnTo>
                      <a:pt x="1211097" y="399961"/>
                    </a:lnTo>
                    <a:lnTo>
                      <a:pt x="1147419" y="532549"/>
                    </a:lnTo>
                    <a:lnTo>
                      <a:pt x="1032332" y="529932"/>
                    </a:lnTo>
                    <a:lnTo>
                      <a:pt x="1096073" y="397319"/>
                    </a:lnTo>
                    <a:lnTo>
                      <a:pt x="1211097" y="399961"/>
                    </a:lnTo>
                    <a:lnTo>
                      <a:pt x="1211097" y="367461"/>
                    </a:lnTo>
                    <a:lnTo>
                      <a:pt x="1111529" y="365175"/>
                    </a:lnTo>
                    <a:lnTo>
                      <a:pt x="1196835" y="187680"/>
                    </a:lnTo>
                    <a:lnTo>
                      <a:pt x="1311783" y="190347"/>
                    </a:lnTo>
                    <a:lnTo>
                      <a:pt x="1311783" y="157873"/>
                    </a:lnTo>
                    <a:lnTo>
                      <a:pt x="1212278" y="155562"/>
                    </a:lnTo>
                    <a:lnTo>
                      <a:pt x="1283665" y="7035"/>
                    </a:lnTo>
                    <a:lnTo>
                      <a:pt x="1268984" y="0"/>
                    </a:lnTo>
                    <a:lnTo>
                      <a:pt x="1194435" y="155143"/>
                    </a:lnTo>
                    <a:lnTo>
                      <a:pt x="1178991" y="154787"/>
                    </a:lnTo>
                    <a:lnTo>
                      <a:pt x="1178991" y="187261"/>
                    </a:lnTo>
                    <a:lnTo>
                      <a:pt x="1093698" y="364769"/>
                    </a:lnTo>
                    <a:lnTo>
                      <a:pt x="1078255" y="364426"/>
                    </a:lnTo>
                    <a:lnTo>
                      <a:pt x="1078255" y="396913"/>
                    </a:lnTo>
                    <a:lnTo>
                      <a:pt x="1014526" y="529526"/>
                    </a:lnTo>
                    <a:lnTo>
                      <a:pt x="879055" y="526465"/>
                    </a:lnTo>
                    <a:lnTo>
                      <a:pt x="942797" y="393801"/>
                    </a:lnTo>
                    <a:lnTo>
                      <a:pt x="1078255" y="396913"/>
                    </a:lnTo>
                    <a:lnTo>
                      <a:pt x="1078255" y="364426"/>
                    </a:lnTo>
                    <a:lnTo>
                      <a:pt x="958227" y="361670"/>
                    </a:lnTo>
                    <a:lnTo>
                      <a:pt x="1043533" y="184124"/>
                    </a:lnTo>
                    <a:lnTo>
                      <a:pt x="1178991" y="187261"/>
                    </a:lnTo>
                    <a:lnTo>
                      <a:pt x="1178991" y="154787"/>
                    </a:lnTo>
                    <a:lnTo>
                      <a:pt x="1058964" y="151993"/>
                    </a:lnTo>
                    <a:lnTo>
                      <a:pt x="1128610" y="7035"/>
                    </a:lnTo>
                    <a:lnTo>
                      <a:pt x="1114056" y="0"/>
                    </a:lnTo>
                    <a:lnTo>
                      <a:pt x="1041222" y="151587"/>
                    </a:lnTo>
                    <a:lnTo>
                      <a:pt x="1025779" y="151231"/>
                    </a:lnTo>
                    <a:lnTo>
                      <a:pt x="1025779" y="183718"/>
                    </a:lnTo>
                    <a:lnTo>
                      <a:pt x="940473" y="361264"/>
                    </a:lnTo>
                    <a:lnTo>
                      <a:pt x="925029" y="360921"/>
                    </a:lnTo>
                    <a:lnTo>
                      <a:pt x="925029" y="393395"/>
                    </a:lnTo>
                    <a:lnTo>
                      <a:pt x="861288" y="526059"/>
                    </a:lnTo>
                    <a:lnTo>
                      <a:pt x="746201" y="523443"/>
                    </a:lnTo>
                    <a:lnTo>
                      <a:pt x="809967" y="390766"/>
                    </a:lnTo>
                    <a:lnTo>
                      <a:pt x="925029" y="393395"/>
                    </a:lnTo>
                    <a:lnTo>
                      <a:pt x="925029" y="360921"/>
                    </a:lnTo>
                    <a:lnTo>
                      <a:pt x="825398" y="358635"/>
                    </a:lnTo>
                    <a:lnTo>
                      <a:pt x="910742" y="181051"/>
                    </a:lnTo>
                    <a:lnTo>
                      <a:pt x="1025779" y="183718"/>
                    </a:lnTo>
                    <a:lnTo>
                      <a:pt x="1025779" y="151231"/>
                    </a:lnTo>
                    <a:lnTo>
                      <a:pt x="926185" y="148907"/>
                    </a:lnTo>
                    <a:lnTo>
                      <a:pt x="994371" y="7035"/>
                    </a:lnTo>
                    <a:lnTo>
                      <a:pt x="979652" y="0"/>
                    </a:lnTo>
                    <a:lnTo>
                      <a:pt x="908316" y="148501"/>
                    </a:lnTo>
                    <a:lnTo>
                      <a:pt x="892886" y="148145"/>
                    </a:lnTo>
                    <a:lnTo>
                      <a:pt x="892886" y="180632"/>
                    </a:lnTo>
                    <a:lnTo>
                      <a:pt x="807580" y="358228"/>
                    </a:lnTo>
                    <a:lnTo>
                      <a:pt x="792149" y="357886"/>
                    </a:lnTo>
                    <a:lnTo>
                      <a:pt x="792149" y="390347"/>
                    </a:lnTo>
                    <a:lnTo>
                      <a:pt x="728408" y="523036"/>
                    </a:lnTo>
                    <a:lnTo>
                      <a:pt x="592874" y="519963"/>
                    </a:lnTo>
                    <a:lnTo>
                      <a:pt x="656640" y="387248"/>
                    </a:lnTo>
                    <a:lnTo>
                      <a:pt x="792149" y="390347"/>
                    </a:lnTo>
                    <a:lnTo>
                      <a:pt x="792149" y="357886"/>
                    </a:lnTo>
                    <a:lnTo>
                      <a:pt x="672071" y="355130"/>
                    </a:lnTo>
                    <a:lnTo>
                      <a:pt x="757415" y="177495"/>
                    </a:lnTo>
                    <a:lnTo>
                      <a:pt x="892886" y="180632"/>
                    </a:lnTo>
                    <a:lnTo>
                      <a:pt x="892886" y="148145"/>
                    </a:lnTo>
                    <a:lnTo>
                      <a:pt x="772858" y="145351"/>
                    </a:lnTo>
                    <a:lnTo>
                      <a:pt x="839317" y="7035"/>
                    </a:lnTo>
                    <a:lnTo>
                      <a:pt x="824725" y="0"/>
                    </a:lnTo>
                    <a:lnTo>
                      <a:pt x="755091" y="144945"/>
                    </a:lnTo>
                    <a:lnTo>
                      <a:pt x="739648" y="144589"/>
                    </a:lnTo>
                    <a:lnTo>
                      <a:pt x="739648" y="177088"/>
                    </a:lnTo>
                    <a:lnTo>
                      <a:pt x="654316" y="354723"/>
                    </a:lnTo>
                    <a:lnTo>
                      <a:pt x="638886" y="354380"/>
                    </a:lnTo>
                    <a:lnTo>
                      <a:pt x="638886" y="386842"/>
                    </a:lnTo>
                    <a:lnTo>
                      <a:pt x="575119" y="519569"/>
                    </a:lnTo>
                    <a:lnTo>
                      <a:pt x="460057" y="516953"/>
                    </a:lnTo>
                    <a:lnTo>
                      <a:pt x="523836" y="384200"/>
                    </a:lnTo>
                    <a:lnTo>
                      <a:pt x="638886" y="386842"/>
                    </a:lnTo>
                    <a:lnTo>
                      <a:pt x="638886" y="354380"/>
                    </a:lnTo>
                    <a:lnTo>
                      <a:pt x="539254" y="352082"/>
                    </a:lnTo>
                    <a:lnTo>
                      <a:pt x="624611" y="174421"/>
                    </a:lnTo>
                    <a:lnTo>
                      <a:pt x="739648" y="177088"/>
                    </a:lnTo>
                    <a:lnTo>
                      <a:pt x="739648" y="144589"/>
                    </a:lnTo>
                    <a:lnTo>
                      <a:pt x="640054" y="142265"/>
                    </a:lnTo>
                    <a:lnTo>
                      <a:pt x="705015" y="7035"/>
                    </a:lnTo>
                    <a:lnTo>
                      <a:pt x="690333" y="0"/>
                    </a:lnTo>
                    <a:lnTo>
                      <a:pt x="622198" y="141846"/>
                    </a:lnTo>
                    <a:lnTo>
                      <a:pt x="606755" y="141490"/>
                    </a:lnTo>
                    <a:lnTo>
                      <a:pt x="606755" y="174002"/>
                    </a:lnTo>
                    <a:lnTo>
                      <a:pt x="521411" y="351675"/>
                    </a:lnTo>
                    <a:lnTo>
                      <a:pt x="505993" y="351332"/>
                    </a:lnTo>
                    <a:lnTo>
                      <a:pt x="505993" y="383794"/>
                    </a:lnTo>
                    <a:lnTo>
                      <a:pt x="442226" y="516547"/>
                    </a:lnTo>
                    <a:lnTo>
                      <a:pt x="306705" y="513473"/>
                    </a:lnTo>
                    <a:lnTo>
                      <a:pt x="370497" y="380682"/>
                    </a:lnTo>
                    <a:lnTo>
                      <a:pt x="505993" y="383794"/>
                    </a:lnTo>
                    <a:lnTo>
                      <a:pt x="505993" y="351332"/>
                    </a:lnTo>
                    <a:lnTo>
                      <a:pt x="385914" y="348576"/>
                    </a:lnTo>
                    <a:lnTo>
                      <a:pt x="471284" y="170865"/>
                    </a:lnTo>
                    <a:lnTo>
                      <a:pt x="606755" y="174002"/>
                    </a:lnTo>
                    <a:lnTo>
                      <a:pt x="606755" y="141490"/>
                    </a:lnTo>
                    <a:lnTo>
                      <a:pt x="486727" y="138709"/>
                    </a:lnTo>
                    <a:lnTo>
                      <a:pt x="549986" y="7035"/>
                    </a:lnTo>
                    <a:lnTo>
                      <a:pt x="535406" y="0"/>
                    </a:lnTo>
                    <a:lnTo>
                      <a:pt x="468985" y="138290"/>
                    </a:lnTo>
                    <a:lnTo>
                      <a:pt x="453542" y="137934"/>
                    </a:lnTo>
                    <a:lnTo>
                      <a:pt x="453542" y="170459"/>
                    </a:lnTo>
                    <a:lnTo>
                      <a:pt x="368185" y="348170"/>
                    </a:lnTo>
                    <a:lnTo>
                      <a:pt x="352767" y="347827"/>
                    </a:lnTo>
                    <a:lnTo>
                      <a:pt x="352767" y="380276"/>
                    </a:lnTo>
                    <a:lnTo>
                      <a:pt x="288975" y="513080"/>
                    </a:lnTo>
                    <a:lnTo>
                      <a:pt x="173888" y="510463"/>
                    </a:lnTo>
                    <a:lnTo>
                      <a:pt x="237693" y="377634"/>
                    </a:lnTo>
                    <a:lnTo>
                      <a:pt x="352767" y="380276"/>
                    </a:lnTo>
                    <a:lnTo>
                      <a:pt x="352767" y="347827"/>
                    </a:lnTo>
                    <a:lnTo>
                      <a:pt x="253111" y="345541"/>
                    </a:lnTo>
                    <a:lnTo>
                      <a:pt x="338493" y="167792"/>
                    </a:lnTo>
                    <a:lnTo>
                      <a:pt x="453542" y="170459"/>
                    </a:lnTo>
                    <a:lnTo>
                      <a:pt x="453542" y="137934"/>
                    </a:lnTo>
                    <a:lnTo>
                      <a:pt x="353949" y="135623"/>
                    </a:lnTo>
                    <a:lnTo>
                      <a:pt x="415721" y="7035"/>
                    </a:lnTo>
                    <a:lnTo>
                      <a:pt x="401180" y="0"/>
                    </a:lnTo>
                    <a:lnTo>
                      <a:pt x="336207" y="135204"/>
                    </a:lnTo>
                    <a:lnTo>
                      <a:pt x="199529" y="132029"/>
                    </a:lnTo>
                    <a:lnTo>
                      <a:pt x="198729" y="164541"/>
                    </a:lnTo>
                    <a:lnTo>
                      <a:pt x="320751" y="167373"/>
                    </a:lnTo>
                    <a:lnTo>
                      <a:pt x="235331" y="345135"/>
                    </a:lnTo>
                    <a:lnTo>
                      <a:pt x="90119" y="341807"/>
                    </a:lnTo>
                    <a:lnTo>
                      <a:pt x="89509" y="374230"/>
                    </a:lnTo>
                    <a:lnTo>
                      <a:pt x="219913" y="377228"/>
                    </a:lnTo>
                    <a:lnTo>
                      <a:pt x="156083" y="510057"/>
                    </a:lnTo>
                    <a:lnTo>
                      <a:pt x="609" y="506526"/>
                    </a:lnTo>
                    <a:lnTo>
                      <a:pt x="0" y="538949"/>
                    </a:lnTo>
                    <a:lnTo>
                      <a:pt x="140665" y="542163"/>
                    </a:lnTo>
                    <a:lnTo>
                      <a:pt x="65303" y="699008"/>
                    </a:lnTo>
                    <a:lnTo>
                      <a:pt x="79984" y="705942"/>
                    </a:lnTo>
                    <a:lnTo>
                      <a:pt x="158457" y="542569"/>
                    </a:lnTo>
                    <a:lnTo>
                      <a:pt x="273558" y="545185"/>
                    </a:lnTo>
                    <a:lnTo>
                      <a:pt x="199682" y="699008"/>
                    </a:lnTo>
                    <a:lnTo>
                      <a:pt x="214249" y="705942"/>
                    </a:lnTo>
                    <a:lnTo>
                      <a:pt x="291274" y="545592"/>
                    </a:lnTo>
                    <a:lnTo>
                      <a:pt x="426796" y="548678"/>
                    </a:lnTo>
                    <a:lnTo>
                      <a:pt x="354596" y="699008"/>
                    </a:lnTo>
                    <a:lnTo>
                      <a:pt x="369277" y="705942"/>
                    </a:lnTo>
                    <a:lnTo>
                      <a:pt x="444627" y="549084"/>
                    </a:lnTo>
                    <a:lnTo>
                      <a:pt x="559689" y="551700"/>
                    </a:lnTo>
                    <a:lnTo>
                      <a:pt x="488924" y="699008"/>
                    </a:lnTo>
                    <a:lnTo>
                      <a:pt x="503542" y="705942"/>
                    </a:lnTo>
                    <a:lnTo>
                      <a:pt x="577443" y="552107"/>
                    </a:lnTo>
                    <a:lnTo>
                      <a:pt x="712965" y="555193"/>
                    </a:lnTo>
                    <a:lnTo>
                      <a:pt x="643890" y="699008"/>
                    </a:lnTo>
                    <a:lnTo>
                      <a:pt x="658507" y="705942"/>
                    </a:lnTo>
                    <a:lnTo>
                      <a:pt x="730758" y="555599"/>
                    </a:lnTo>
                    <a:lnTo>
                      <a:pt x="845832" y="558215"/>
                    </a:lnTo>
                    <a:lnTo>
                      <a:pt x="778192" y="699008"/>
                    </a:lnTo>
                    <a:lnTo>
                      <a:pt x="792835" y="705942"/>
                    </a:lnTo>
                    <a:lnTo>
                      <a:pt x="863612" y="558622"/>
                    </a:lnTo>
                    <a:lnTo>
                      <a:pt x="999070" y="561708"/>
                    </a:lnTo>
                    <a:lnTo>
                      <a:pt x="933107" y="699008"/>
                    </a:lnTo>
                    <a:lnTo>
                      <a:pt x="947750" y="705942"/>
                    </a:lnTo>
                    <a:lnTo>
                      <a:pt x="1016876" y="562114"/>
                    </a:lnTo>
                    <a:lnTo>
                      <a:pt x="1131963" y="564730"/>
                    </a:lnTo>
                    <a:lnTo>
                      <a:pt x="1067473" y="699008"/>
                    </a:lnTo>
                    <a:lnTo>
                      <a:pt x="1082167" y="705942"/>
                    </a:lnTo>
                    <a:lnTo>
                      <a:pt x="1149794" y="565137"/>
                    </a:lnTo>
                    <a:lnTo>
                      <a:pt x="1318907" y="568985"/>
                    </a:lnTo>
                    <a:lnTo>
                      <a:pt x="1319682" y="536448"/>
                    </a:lnTo>
                    <a:lnTo>
                      <a:pt x="1165250" y="532955"/>
                    </a:lnTo>
                    <a:lnTo>
                      <a:pt x="1228940" y="400367"/>
                    </a:lnTo>
                    <a:lnTo>
                      <a:pt x="1395768" y="404190"/>
                    </a:lnTo>
                    <a:lnTo>
                      <a:pt x="1396568" y="371690"/>
                    </a:lnTo>
                    <a:lnTo>
                      <a:pt x="1244396" y="368211"/>
                    </a:lnTo>
                    <a:lnTo>
                      <a:pt x="1329639" y="190754"/>
                    </a:lnTo>
                    <a:lnTo>
                      <a:pt x="1491386" y="194500"/>
                    </a:lnTo>
                    <a:lnTo>
                      <a:pt x="1492186" y="162052"/>
                    </a:lnTo>
                    <a:close/>
                  </a:path>
                </a:pathLst>
              </a:custGeom>
              <a:solidFill>
                <a:srgbClr val="428F6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9" name="object 20">
                <a:extLst>
                  <a:ext uri="{FF2B5EF4-FFF2-40B4-BE49-F238E27FC236}">
                    <a16:creationId xmlns:a16="http://schemas.microsoft.com/office/drawing/2014/main" id="{458E6943-D63F-5645-A8E1-00D062D7EBA9}"/>
                  </a:ext>
                </a:extLst>
              </p:cNvPr>
              <p:cNvSpPr/>
              <p:nvPr/>
            </p:nvSpPr>
            <p:spPr>
              <a:xfrm>
                <a:off x="14711408" y="3672459"/>
                <a:ext cx="1405255" cy="212725"/>
              </a:xfrm>
              <a:custGeom>
                <a:avLst/>
                <a:gdLst/>
                <a:ahLst/>
                <a:cxnLst/>
                <a:rect l="l" t="t" r="r" b="b"/>
                <a:pathLst>
                  <a:path w="1405255" h="212725">
                    <a:moveTo>
                      <a:pt x="111137" y="0"/>
                    </a:moveTo>
                    <a:lnTo>
                      <a:pt x="0" y="209805"/>
                    </a:lnTo>
                    <a:lnTo>
                      <a:pt x="1306735" y="212213"/>
                    </a:lnTo>
                    <a:lnTo>
                      <a:pt x="1405255" y="5067"/>
                    </a:lnTo>
                    <a:lnTo>
                      <a:pt x="111137" y="0"/>
                    </a:lnTo>
                    <a:close/>
                  </a:path>
                </a:pathLst>
              </a:custGeom>
              <a:solidFill>
                <a:srgbClr val="FFFFFF">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0" name="object 21">
                <a:extLst>
                  <a:ext uri="{FF2B5EF4-FFF2-40B4-BE49-F238E27FC236}">
                    <a16:creationId xmlns:a16="http://schemas.microsoft.com/office/drawing/2014/main" id="{33B48665-5818-1B13-F4FB-63937937A8FB}"/>
                  </a:ext>
                </a:extLst>
              </p:cNvPr>
              <p:cNvSpPr/>
              <p:nvPr/>
            </p:nvSpPr>
            <p:spPr>
              <a:xfrm>
                <a:off x="14488490" y="3687120"/>
                <a:ext cx="1625600" cy="670560"/>
              </a:xfrm>
              <a:custGeom>
                <a:avLst/>
                <a:gdLst/>
                <a:ahLst/>
                <a:cxnLst/>
                <a:rect l="l" t="t" r="r" b="b"/>
                <a:pathLst>
                  <a:path w="1625600" h="670560">
                    <a:moveTo>
                      <a:pt x="1625511" y="6286"/>
                    </a:moveTo>
                    <a:lnTo>
                      <a:pt x="1413586" y="5600"/>
                    </a:lnTo>
                    <a:lnTo>
                      <a:pt x="1415415" y="3810"/>
                    </a:lnTo>
                    <a:lnTo>
                      <a:pt x="1299146" y="0"/>
                    </a:lnTo>
                    <a:lnTo>
                      <a:pt x="1293507" y="5194"/>
                    </a:lnTo>
                    <a:lnTo>
                      <a:pt x="872871" y="3822"/>
                    </a:lnTo>
                    <a:lnTo>
                      <a:pt x="0" y="665365"/>
                    </a:lnTo>
                    <a:lnTo>
                      <a:pt x="468274" y="665365"/>
                    </a:lnTo>
                    <a:lnTo>
                      <a:pt x="1003363" y="198907"/>
                    </a:lnTo>
                    <a:lnTo>
                      <a:pt x="1033856" y="244487"/>
                    </a:lnTo>
                    <a:lnTo>
                      <a:pt x="575856" y="666584"/>
                    </a:lnTo>
                    <a:lnTo>
                      <a:pt x="733425" y="670318"/>
                    </a:lnTo>
                    <a:lnTo>
                      <a:pt x="1087335" y="324434"/>
                    </a:lnTo>
                    <a:lnTo>
                      <a:pt x="1315427" y="665365"/>
                    </a:lnTo>
                    <a:lnTo>
                      <a:pt x="1625511" y="6286"/>
                    </a:lnTo>
                    <a:close/>
                  </a:path>
                </a:pathLst>
              </a:custGeom>
              <a:solidFill>
                <a:srgbClr val="FFFFFF">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1" name="object 22">
                <a:extLst>
                  <a:ext uri="{FF2B5EF4-FFF2-40B4-BE49-F238E27FC236}">
                    <a16:creationId xmlns:a16="http://schemas.microsoft.com/office/drawing/2014/main" id="{9118EA5E-EF91-7C4C-BCD7-0396C380F33E}"/>
                  </a:ext>
                </a:extLst>
              </p:cNvPr>
              <p:cNvSpPr/>
              <p:nvPr/>
            </p:nvSpPr>
            <p:spPr>
              <a:xfrm>
                <a:off x="14665436" y="2234742"/>
                <a:ext cx="1735455" cy="746760"/>
              </a:xfrm>
              <a:custGeom>
                <a:avLst/>
                <a:gdLst/>
                <a:ahLst/>
                <a:cxnLst/>
                <a:rect l="l" t="t" r="r" b="b"/>
                <a:pathLst>
                  <a:path w="1735455" h="746760">
                    <a:moveTo>
                      <a:pt x="383213" y="0"/>
                    </a:moveTo>
                    <a:lnTo>
                      <a:pt x="0" y="746427"/>
                    </a:lnTo>
                    <a:lnTo>
                      <a:pt x="1400617" y="746427"/>
                    </a:lnTo>
                    <a:lnTo>
                      <a:pt x="1734910" y="2471"/>
                    </a:lnTo>
                    <a:lnTo>
                      <a:pt x="383213" y="0"/>
                    </a:lnTo>
                    <a:close/>
                  </a:path>
                </a:pathLst>
              </a:custGeom>
              <a:solidFill>
                <a:srgbClr val="C0EAF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2" name="object 23">
                <a:extLst>
                  <a:ext uri="{FF2B5EF4-FFF2-40B4-BE49-F238E27FC236}">
                    <a16:creationId xmlns:a16="http://schemas.microsoft.com/office/drawing/2014/main" id="{56925A64-72C4-3F13-2B23-33B539EDC3BD}"/>
                  </a:ext>
                </a:extLst>
              </p:cNvPr>
              <p:cNvSpPr/>
              <p:nvPr/>
            </p:nvSpPr>
            <p:spPr>
              <a:xfrm>
                <a:off x="14562169" y="2234742"/>
                <a:ext cx="1735455" cy="746760"/>
              </a:xfrm>
              <a:custGeom>
                <a:avLst/>
                <a:gdLst/>
                <a:ahLst/>
                <a:cxnLst/>
                <a:rect l="l" t="t" r="r" b="b"/>
                <a:pathLst>
                  <a:path w="1735455" h="746760">
                    <a:moveTo>
                      <a:pt x="383140" y="0"/>
                    </a:moveTo>
                    <a:lnTo>
                      <a:pt x="0" y="746427"/>
                    </a:lnTo>
                    <a:lnTo>
                      <a:pt x="1400617" y="746427"/>
                    </a:lnTo>
                    <a:lnTo>
                      <a:pt x="1734920" y="2471"/>
                    </a:lnTo>
                    <a:lnTo>
                      <a:pt x="383140" y="0"/>
                    </a:lnTo>
                    <a:close/>
                  </a:path>
                </a:pathLst>
              </a:custGeom>
              <a:solidFill>
                <a:srgbClr val="66A4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3" name="object 24">
                <a:extLst>
                  <a:ext uri="{FF2B5EF4-FFF2-40B4-BE49-F238E27FC236}">
                    <a16:creationId xmlns:a16="http://schemas.microsoft.com/office/drawing/2014/main" id="{6E38373F-E7A2-1463-EE38-80DBE2D2E598}"/>
                  </a:ext>
                </a:extLst>
              </p:cNvPr>
              <p:cNvSpPr/>
              <p:nvPr/>
            </p:nvSpPr>
            <p:spPr>
              <a:xfrm>
                <a:off x="14586264" y="2249858"/>
                <a:ext cx="1682114" cy="711835"/>
              </a:xfrm>
              <a:custGeom>
                <a:avLst/>
                <a:gdLst/>
                <a:ahLst/>
                <a:cxnLst/>
                <a:rect l="l" t="t" r="r" b="b"/>
                <a:pathLst>
                  <a:path w="1682115" h="711835">
                    <a:moveTo>
                      <a:pt x="371255" y="0"/>
                    </a:moveTo>
                    <a:lnTo>
                      <a:pt x="0" y="711339"/>
                    </a:lnTo>
                    <a:lnTo>
                      <a:pt x="1357414" y="711339"/>
                    </a:lnTo>
                    <a:lnTo>
                      <a:pt x="1681509" y="2408"/>
                    </a:lnTo>
                    <a:lnTo>
                      <a:pt x="371255" y="0"/>
                    </a:lnTo>
                    <a:close/>
                  </a:path>
                </a:pathLst>
              </a:custGeom>
              <a:solidFill>
                <a:srgbClr val="428F6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4" name="object 25">
                <a:extLst>
                  <a:ext uri="{FF2B5EF4-FFF2-40B4-BE49-F238E27FC236}">
                    <a16:creationId xmlns:a16="http://schemas.microsoft.com/office/drawing/2014/main" id="{640F6C8E-D69C-BB9B-3BC9-76B61AAED6D7}"/>
                  </a:ext>
                </a:extLst>
              </p:cNvPr>
              <p:cNvSpPr/>
              <p:nvPr/>
            </p:nvSpPr>
            <p:spPr>
              <a:xfrm>
                <a:off x="14618203" y="2272128"/>
                <a:ext cx="1625600" cy="664210"/>
              </a:xfrm>
              <a:custGeom>
                <a:avLst/>
                <a:gdLst/>
                <a:ahLst/>
                <a:cxnLst/>
                <a:rect l="l" t="t" r="r" b="b"/>
                <a:pathLst>
                  <a:path w="1625600" h="664210">
                    <a:moveTo>
                      <a:pt x="347685" y="0"/>
                    </a:moveTo>
                    <a:lnTo>
                      <a:pt x="0" y="664105"/>
                    </a:lnTo>
                    <a:lnTo>
                      <a:pt x="1315415" y="664105"/>
                    </a:lnTo>
                    <a:lnTo>
                      <a:pt x="1625500" y="5036"/>
                    </a:lnTo>
                    <a:lnTo>
                      <a:pt x="347685" y="0"/>
                    </a:lnTo>
                    <a:close/>
                  </a:path>
                </a:pathLst>
              </a:custGeom>
              <a:solidFill>
                <a:srgbClr val="A4C9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5" name="object 26">
                <a:extLst>
                  <a:ext uri="{FF2B5EF4-FFF2-40B4-BE49-F238E27FC236}">
                    <a16:creationId xmlns:a16="http://schemas.microsoft.com/office/drawing/2014/main" id="{4769FAD2-19CD-37DD-5FF4-C7B8EDDBB381}"/>
                  </a:ext>
                </a:extLst>
              </p:cNvPr>
              <p:cNvSpPr/>
              <p:nvPr/>
            </p:nvSpPr>
            <p:spPr>
              <a:xfrm>
                <a:off x="14615468" y="2272881"/>
                <a:ext cx="774065" cy="664210"/>
              </a:xfrm>
              <a:custGeom>
                <a:avLst/>
                <a:gdLst/>
                <a:ahLst/>
                <a:cxnLst/>
                <a:rect l="l" t="t" r="r" b="b"/>
                <a:pathLst>
                  <a:path w="774065" h="664210">
                    <a:moveTo>
                      <a:pt x="347947" y="0"/>
                    </a:moveTo>
                    <a:lnTo>
                      <a:pt x="0" y="663927"/>
                    </a:lnTo>
                    <a:lnTo>
                      <a:pt x="427044" y="663927"/>
                    </a:lnTo>
                    <a:lnTo>
                      <a:pt x="774018" y="1549"/>
                    </a:lnTo>
                    <a:lnTo>
                      <a:pt x="347947" y="0"/>
                    </a:lnTo>
                    <a:close/>
                  </a:path>
                </a:pathLst>
              </a:custGeom>
              <a:solidFill>
                <a:srgbClr val="000000">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6" name="object 27">
                <a:extLst>
                  <a:ext uri="{FF2B5EF4-FFF2-40B4-BE49-F238E27FC236}">
                    <a16:creationId xmlns:a16="http://schemas.microsoft.com/office/drawing/2014/main" id="{F15404C2-6EAD-045D-D7EA-E94A41002968}"/>
                  </a:ext>
                </a:extLst>
              </p:cNvPr>
              <p:cNvSpPr/>
              <p:nvPr/>
            </p:nvSpPr>
            <p:spPr>
              <a:xfrm>
                <a:off x="14686699" y="2253684"/>
                <a:ext cx="1492250" cy="706120"/>
              </a:xfrm>
              <a:custGeom>
                <a:avLst/>
                <a:gdLst/>
                <a:ahLst/>
                <a:cxnLst/>
                <a:rect l="l" t="t" r="r" b="b"/>
                <a:pathLst>
                  <a:path w="1492250" h="706119">
                    <a:moveTo>
                      <a:pt x="1492173" y="162052"/>
                    </a:moveTo>
                    <a:lnTo>
                      <a:pt x="1345031" y="158635"/>
                    </a:lnTo>
                    <a:lnTo>
                      <a:pt x="1417853" y="7035"/>
                    </a:lnTo>
                    <a:lnTo>
                      <a:pt x="1403197" y="0"/>
                    </a:lnTo>
                    <a:lnTo>
                      <a:pt x="1327200" y="158229"/>
                    </a:lnTo>
                    <a:lnTo>
                      <a:pt x="1311783" y="157873"/>
                    </a:lnTo>
                    <a:lnTo>
                      <a:pt x="1311783" y="190334"/>
                    </a:lnTo>
                    <a:lnTo>
                      <a:pt x="1226540" y="367804"/>
                    </a:lnTo>
                    <a:lnTo>
                      <a:pt x="1211097" y="367461"/>
                    </a:lnTo>
                    <a:lnTo>
                      <a:pt x="1211097" y="399961"/>
                    </a:lnTo>
                    <a:lnTo>
                      <a:pt x="1147406" y="532574"/>
                    </a:lnTo>
                    <a:lnTo>
                      <a:pt x="1032344" y="529958"/>
                    </a:lnTo>
                    <a:lnTo>
                      <a:pt x="1096086" y="397319"/>
                    </a:lnTo>
                    <a:lnTo>
                      <a:pt x="1211097" y="399961"/>
                    </a:lnTo>
                    <a:lnTo>
                      <a:pt x="1211097" y="367461"/>
                    </a:lnTo>
                    <a:lnTo>
                      <a:pt x="1111542" y="365175"/>
                    </a:lnTo>
                    <a:lnTo>
                      <a:pt x="1196848" y="187667"/>
                    </a:lnTo>
                    <a:lnTo>
                      <a:pt x="1311783" y="190334"/>
                    </a:lnTo>
                    <a:lnTo>
                      <a:pt x="1311783" y="157873"/>
                    </a:lnTo>
                    <a:lnTo>
                      <a:pt x="1212278" y="155549"/>
                    </a:lnTo>
                    <a:lnTo>
                      <a:pt x="1283665" y="7035"/>
                    </a:lnTo>
                    <a:lnTo>
                      <a:pt x="1268971" y="0"/>
                    </a:lnTo>
                    <a:lnTo>
                      <a:pt x="1194409" y="155143"/>
                    </a:lnTo>
                    <a:lnTo>
                      <a:pt x="1178979" y="154787"/>
                    </a:lnTo>
                    <a:lnTo>
                      <a:pt x="1178979" y="187248"/>
                    </a:lnTo>
                    <a:lnTo>
                      <a:pt x="1093673" y="364769"/>
                    </a:lnTo>
                    <a:lnTo>
                      <a:pt x="1078217" y="364426"/>
                    </a:lnTo>
                    <a:lnTo>
                      <a:pt x="1078217" y="396913"/>
                    </a:lnTo>
                    <a:lnTo>
                      <a:pt x="1014476" y="529551"/>
                    </a:lnTo>
                    <a:lnTo>
                      <a:pt x="879030" y="526478"/>
                    </a:lnTo>
                    <a:lnTo>
                      <a:pt x="942771" y="393801"/>
                    </a:lnTo>
                    <a:lnTo>
                      <a:pt x="1078217" y="396913"/>
                    </a:lnTo>
                    <a:lnTo>
                      <a:pt x="1078217" y="364426"/>
                    </a:lnTo>
                    <a:lnTo>
                      <a:pt x="958215" y="361670"/>
                    </a:lnTo>
                    <a:lnTo>
                      <a:pt x="1043520" y="184111"/>
                    </a:lnTo>
                    <a:lnTo>
                      <a:pt x="1178979" y="187248"/>
                    </a:lnTo>
                    <a:lnTo>
                      <a:pt x="1178979" y="154787"/>
                    </a:lnTo>
                    <a:lnTo>
                      <a:pt x="1058951" y="151993"/>
                    </a:lnTo>
                    <a:lnTo>
                      <a:pt x="1128598" y="7035"/>
                    </a:lnTo>
                    <a:lnTo>
                      <a:pt x="1114018" y="0"/>
                    </a:lnTo>
                    <a:lnTo>
                      <a:pt x="1041184" y="151574"/>
                    </a:lnTo>
                    <a:lnTo>
                      <a:pt x="1025753" y="151218"/>
                    </a:lnTo>
                    <a:lnTo>
                      <a:pt x="1025753" y="183705"/>
                    </a:lnTo>
                    <a:lnTo>
                      <a:pt x="940447" y="361264"/>
                    </a:lnTo>
                    <a:lnTo>
                      <a:pt x="925004" y="360921"/>
                    </a:lnTo>
                    <a:lnTo>
                      <a:pt x="925004" y="393395"/>
                    </a:lnTo>
                    <a:lnTo>
                      <a:pt x="861263" y="526072"/>
                    </a:lnTo>
                    <a:lnTo>
                      <a:pt x="746163" y="523455"/>
                    </a:lnTo>
                    <a:lnTo>
                      <a:pt x="809942" y="390766"/>
                    </a:lnTo>
                    <a:lnTo>
                      <a:pt x="925004" y="393395"/>
                    </a:lnTo>
                    <a:lnTo>
                      <a:pt x="925004" y="360921"/>
                    </a:lnTo>
                    <a:lnTo>
                      <a:pt x="825385" y="358635"/>
                    </a:lnTo>
                    <a:lnTo>
                      <a:pt x="910742" y="181038"/>
                    </a:lnTo>
                    <a:lnTo>
                      <a:pt x="1025753" y="183705"/>
                    </a:lnTo>
                    <a:lnTo>
                      <a:pt x="1025753" y="151218"/>
                    </a:lnTo>
                    <a:lnTo>
                      <a:pt x="926185" y="148907"/>
                    </a:lnTo>
                    <a:lnTo>
                      <a:pt x="994371" y="7035"/>
                    </a:lnTo>
                    <a:lnTo>
                      <a:pt x="979639" y="0"/>
                    </a:lnTo>
                    <a:lnTo>
                      <a:pt x="908304" y="148488"/>
                    </a:lnTo>
                    <a:lnTo>
                      <a:pt x="892873" y="148132"/>
                    </a:lnTo>
                    <a:lnTo>
                      <a:pt x="892873" y="180619"/>
                    </a:lnTo>
                    <a:lnTo>
                      <a:pt x="807554" y="358228"/>
                    </a:lnTo>
                    <a:lnTo>
                      <a:pt x="792124" y="357886"/>
                    </a:lnTo>
                    <a:lnTo>
                      <a:pt x="792124" y="390347"/>
                    </a:lnTo>
                    <a:lnTo>
                      <a:pt x="728383" y="523049"/>
                    </a:lnTo>
                    <a:lnTo>
                      <a:pt x="592886" y="519976"/>
                    </a:lnTo>
                    <a:lnTo>
                      <a:pt x="656653" y="387248"/>
                    </a:lnTo>
                    <a:lnTo>
                      <a:pt x="792124" y="390347"/>
                    </a:lnTo>
                    <a:lnTo>
                      <a:pt x="792124" y="357886"/>
                    </a:lnTo>
                    <a:lnTo>
                      <a:pt x="672071" y="355130"/>
                    </a:lnTo>
                    <a:lnTo>
                      <a:pt x="757415" y="177482"/>
                    </a:lnTo>
                    <a:lnTo>
                      <a:pt x="892873" y="180619"/>
                    </a:lnTo>
                    <a:lnTo>
                      <a:pt x="892873" y="148132"/>
                    </a:lnTo>
                    <a:lnTo>
                      <a:pt x="772858" y="145338"/>
                    </a:lnTo>
                    <a:lnTo>
                      <a:pt x="839304" y="7035"/>
                    </a:lnTo>
                    <a:lnTo>
                      <a:pt x="824687" y="0"/>
                    </a:lnTo>
                    <a:lnTo>
                      <a:pt x="755065" y="144932"/>
                    </a:lnTo>
                    <a:lnTo>
                      <a:pt x="739635" y="144576"/>
                    </a:lnTo>
                    <a:lnTo>
                      <a:pt x="739635" y="177076"/>
                    </a:lnTo>
                    <a:lnTo>
                      <a:pt x="654291" y="354723"/>
                    </a:lnTo>
                    <a:lnTo>
                      <a:pt x="638873" y="354380"/>
                    </a:lnTo>
                    <a:lnTo>
                      <a:pt x="638873" y="386842"/>
                    </a:lnTo>
                    <a:lnTo>
                      <a:pt x="575106" y="519582"/>
                    </a:lnTo>
                    <a:lnTo>
                      <a:pt x="460057" y="516966"/>
                    </a:lnTo>
                    <a:lnTo>
                      <a:pt x="523836" y="384200"/>
                    </a:lnTo>
                    <a:lnTo>
                      <a:pt x="638873" y="386842"/>
                    </a:lnTo>
                    <a:lnTo>
                      <a:pt x="638873" y="354380"/>
                    </a:lnTo>
                    <a:lnTo>
                      <a:pt x="539254" y="352094"/>
                    </a:lnTo>
                    <a:lnTo>
                      <a:pt x="624611" y="174409"/>
                    </a:lnTo>
                    <a:lnTo>
                      <a:pt x="739635" y="177076"/>
                    </a:lnTo>
                    <a:lnTo>
                      <a:pt x="739635" y="144576"/>
                    </a:lnTo>
                    <a:lnTo>
                      <a:pt x="640041" y="142252"/>
                    </a:lnTo>
                    <a:lnTo>
                      <a:pt x="705002" y="7035"/>
                    </a:lnTo>
                    <a:lnTo>
                      <a:pt x="690321" y="0"/>
                    </a:lnTo>
                    <a:lnTo>
                      <a:pt x="622185" y="141846"/>
                    </a:lnTo>
                    <a:lnTo>
                      <a:pt x="606742" y="141490"/>
                    </a:lnTo>
                    <a:lnTo>
                      <a:pt x="606742" y="173990"/>
                    </a:lnTo>
                    <a:lnTo>
                      <a:pt x="521385" y="351688"/>
                    </a:lnTo>
                    <a:lnTo>
                      <a:pt x="505980" y="351345"/>
                    </a:lnTo>
                    <a:lnTo>
                      <a:pt x="505980" y="383794"/>
                    </a:lnTo>
                    <a:lnTo>
                      <a:pt x="442214" y="516559"/>
                    </a:lnTo>
                    <a:lnTo>
                      <a:pt x="306705" y="513486"/>
                    </a:lnTo>
                    <a:lnTo>
                      <a:pt x="370497" y="380682"/>
                    </a:lnTo>
                    <a:lnTo>
                      <a:pt x="505980" y="383794"/>
                    </a:lnTo>
                    <a:lnTo>
                      <a:pt x="505980" y="351345"/>
                    </a:lnTo>
                    <a:lnTo>
                      <a:pt x="385902" y="348602"/>
                    </a:lnTo>
                    <a:lnTo>
                      <a:pt x="471284" y="170853"/>
                    </a:lnTo>
                    <a:lnTo>
                      <a:pt x="606742" y="173990"/>
                    </a:lnTo>
                    <a:lnTo>
                      <a:pt x="606742" y="141490"/>
                    </a:lnTo>
                    <a:lnTo>
                      <a:pt x="486727" y="138696"/>
                    </a:lnTo>
                    <a:lnTo>
                      <a:pt x="549973" y="7035"/>
                    </a:lnTo>
                    <a:lnTo>
                      <a:pt x="535355" y="0"/>
                    </a:lnTo>
                    <a:lnTo>
                      <a:pt x="468934" y="138277"/>
                    </a:lnTo>
                    <a:lnTo>
                      <a:pt x="453491" y="137922"/>
                    </a:lnTo>
                    <a:lnTo>
                      <a:pt x="453491" y="170434"/>
                    </a:lnTo>
                    <a:lnTo>
                      <a:pt x="368122" y="348195"/>
                    </a:lnTo>
                    <a:lnTo>
                      <a:pt x="352704" y="347853"/>
                    </a:lnTo>
                    <a:lnTo>
                      <a:pt x="352704" y="380276"/>
                    </a:lnTo>
                    <a:lnTo>
                      <a:pt x="288925" y="513080"/>
                    </a:lnTo>
                    <a:lnTo>
                      <a:pt x="173888" y="510463"/>
                    </a:lnTo>
                    <a:lnTo>
                      <a:pt x="237693" y="377634"/>
                    </a:lnTo>
                    <a:lnTo>
                      <a:pt x="352704" y="380276"/>
                    </a:lnTo>
                    <a:lnTo>
                      <a:pt x="352704" y="347853"/>
                    </a:lnTo>
                    <a:lnTo>
                      <a:pt x="253098" y="345567"/>
                    </a:lnTo>
                    <a:lnTo>
                      <a:pt x="338493" y="167779"/>
                    </a:lnTo>
                    <a:lnTo>
                      <a:pt x="453491" y="170434"/>
                    </a:lnTo>
                    <a:lnTo>
                      <a:pt x="453491" y="137922"/>
                    </a:lnTo>
                    <a:lnTo>
                      <a:pt x="353949" y="135610"/>
                    </a:lnTo>
                    <a:lnTo>
                      <a:pt x="415709" y="7035"/>
                    </a:lnTo>
                    <a:lnTo>
                      <a:pt x="401167" y="0"/>
                    </a:lnTo>
                    <a:lnTo>
                      <a:pt x="336194" y="135204"/>
                    </a:lnTo>
                    <a:lnTo>
                      <a:pt x="199517" y="132016"/>
                    </a:lnTo>
                    <a:lnTo>
                      <a:pt x="198729" y="164528"/>
                    </a:lnTo>
                    <a:lnTo>
                      <a:pt x="320751" y="167360"/>
                    </a:lnTo>
                    <a:lnTo>
                      <a:pt x="235318" y="345160"/>
                    </a:lnTo>
                    <a:lnTo>
                      <a:pt x="90106" y="341833"/>
                    </a:lnTo>
                    <a:lnTo>
                      <a:pt x="89509" y="374230"/>
                    </a:lnTo>
                    <a:lnTo>
                      <a:pt x="219900" y="377228"/>
                    </a:lnTo>
                    <a:lnTo>
                      <a:pt x="156070" y="510057"/>
                    </a:lnTo>
                    <a:lnTo>
                      <a:pt x="609" y="506526"/>
                    </a:lnTo>
                    <a:lnTo>
                      <a:pt x="0" y="538949"/>
                    </a:lnTo>
                    <a:lnTo>
                      <a:pt x="140652" y="542163"/>
                    </a:lnTo>
                    <a:lnTo>
                      <a:pt x="65290" y="699008"/>
                    </a:lnTo>
                    <a:lnTo>
                      <a:pt x="79984" y="705980"/>
                    </a:lnTo>
                    <a:lnTo>
                      <a:pt x="158470" y="542569"/>
                    </a:lnTo>
                    <a:lnTo>
                      <a:pt x="273507" y="545185"/>
                    </a:lnTo>
                    <a:lnTo>
                      <a:pt x="199631" y="699008"/>
                    </a:lnTo>
                    <a:lnTo>
                      <a:pt x="214249" y="705980"/>
                    </a:lnTo>
                    <a:lnTo>
                      <a:pt x="291287" y="545592"/>
                    </a:lnTo>
                    <a:lnTo>
                      <a:pt x="426783" y="548678"/>
                    </a:lnTo>
                    <a:lnTo>
                      <a:pt x="354584" y="699008"/>
                    </a:lnTo>
                    <a:lnTo>
                      <a:pt x="369277" y="705980"/>
                    </a:lnTo>
                    <a:lnTo>
                      <a:pt x="444639" y="549084"/>
                    </a:lnTo>
                    <a:lnTo>
                      <a:pt x="559676" y="551700"/>
                    </a:lnTo>
                    <a:lnTo>
                      <a:pt x="488924" y="699008"/>
                    </a:lnTo>
                    <a:lnTo>
                      <a:pt x="503542" y="705980"/>
                    </a:lnTo>
                    <a:lnTo>
                      <a:pt x="577456" y="552107"/>
                    </a:lnTo>
                    <a:lnTo>
                      <a:pt x="712939" y="555193"/>
                    </a:lnTo>
                    <a:lnTo>
                      <a:pt x="643864" y="699008"/>
                    </a:lnTo>
                    <a:lnTo>
                      <a:pt x="658456" y="705980"/>
                    </a:lnTo>
                    <a:lnTo>
                      <a:pt x="730719" y="555599"/>
                    </a:lnTo>
                    <a:lnTo>
                      <a:pt x="845820" y="558215"/>
                    </a:lnTo>
                    <a:lnTo>
                      <a:pt x="778179" y="699008"/>
                    </a:lnTo>
                    <a:lnTo>
                      <a:pt x="792797" y="705980"/>
                    </a:lnTo>
                    <a:lnTo>
                      <a:pt x="863587" y="558622"/>
                    </a:lnTo>
                    <a:lnTo>
                      <a:pt x="999032" y="561708"/>
                    </a:lnTo>
                    <a:lnTo>
                      <a:pt x="933056" y="699008"/>
                    </a:lnTo>
                    <a:lnTo>
                      <a:pt x="947750" y="705980"/>
                    </a:lnTo>
                    <a:lnTo>
                      <a:pt x="1016889" y="562114"/>
                    </a:lnTo>
                    <a:lnTo>
                      <a:pt x="1131951" y="564730"/>
                    </a:lnTo>
                    <a:lnTo>
                      <a:pt x="1067460" y="699008"/>
                    </a:lnTo>
                    <a:lnTo>
                      <a:pt x="1082116" y="705980"/>
                    </a:lnTo>
                    <a:lnTo>
                      <a:pt x="1149756" y="565137"/>
                    </a:lnTo>
                    <a:lnTo>
                      <a:pt x="1318895" y="568985"/>
                    </a:lnTo>
                    <a:lnTo>
                      <a:pt x="1319682" y="536473"/>
                    </a:lnTo>
                    <a:lnTo>
                      <a:pt x="1165212" y="532968"/>
                    </a:lnTo>
                    <a:lnTo>
                      <a:pt x="1228902" y="400367"/>
                    </a:lnTo>
                    <a:lnTo>
                      <a:pt x="1395730" y="404190"/>
                    </a:lnTo>
                    <a:lnTo>
                      <a:pt x="1396517" y="371678"/>
                    </a:lnTo>
                    <a:lnTo>
                      <a:pt x="1244358" y="368211"/>
                    </a:lnTo>
                    <a:lnTo>
                      <a:pt x="1329601" y="190741"/>
                    </a:lnTo>
                    <a:lnTo>
                      <a:pt x="1491373" y="194487"/>
                    </a:lnTo>
                    <a:lnTo>
                      <a:pt x="1492173" y="162052"/>
                    </a:lnTo>
                    <a:close/>
                  </a:path>
                </a:pathLst>
              </a:custGeom>
              <a:solidFill>
                <a:srgbClr val="428F6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7" name="object 28">
                <a:extLst>
                  <a:ext uri="{FF2B5EF4-FFF2-40B4-BE49-F238E27FC236}">
                    <a16:creationId xmlns:a16="http://schemas.microsoft.com/office/drawing/2014/main" id="{6EDA3E56-917B-50B2-2108-AE79E49DC725}"/>
                  </a:ext>
                </a:extLst>
              </p:cNvPr>
              <p:cNvSpPr/>
              <p:nvPr/>
            </p:nvSpPr>
            <p:spPr>
              <a:xfrm>
                <a:off x="14854369" y="2248320"/>
                <a:ext cx="1405255" cy="212725"/>
              </a:xfrm>
              <a:custGeom>
                <a:avLst/>
                <a:gdLst/>
                <a:ahLst/>
                <a:cxnLst/>
                <a:rect l="l" t="t" r="r" b="b"/>
                <a:pathLst>
                  <a:path w="1405255" h="212725">
                    <a:moveTo>
                      <a:pt x="111096" y="0"/>
                    </a:moveTo>
                    <a:lnTo>
                      <a:pt x="0" y="209763"/>
                    </a:lnTo>
                    <a:lnTo>
                      <a:pt x="1306724" y="212171"/>
                    </a:lnTo>
                    <a:lnTo>
                      <a:pt x="1405213" y="5026"/>
                    </a:lnTo>
                    <a:lnTo>
                      <a:pt x="111096" y="0"/>
                    </a:lnTo>
                    <a:close/>
                  </a:path>
                </a:pathLst>
              </a:custGeom>
              <a:solidFill>
                <a:srgbClr val="FFFFFF">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8" name="object 29">
                <a:extLst>
                  <a:ext uri="{FF2B5EF4-FFF2-40B4-BE49-F238E27FC236}">
                    <a16:creationId xmlns:a16="http://schemas.microsoft.com/office/drawing/2014/main" id="{6BBC269C-9636-0CC5-3838-40DFE81D552B}"/>
                  </a:ext>
                </a:extLst>
              </p:cNvPr>
              <p:cNvSpPr/>
              <p:nvPr/>
            </p:nvSpPr>
            <p:spPr>
              <a:xfrm>
                <a:off x="14631416" y="2262942"/>
                <a:ext cx="1625600" cy="670560"/>
              </a:xfrm>
              <a:custGeom>
                <a:avLst/>
                <a:gdLst/>
                <a:ahLst/>
                <a:cxnLst/>
                <a:rect l="l" t="t" r="r" b="b"/>
                <a:pathLst>
                  <a:path w="1625600" h="670560">
                    <a:moveTo>
                      <a:pt x="1625536" y="6286"/>
                    </a:moveTo>
                    <a:lnTo>
                      <a:pt x="1413624" y="5600"/>
                    </a:lnTo>
                    <a:lnTo>
                      <a:pt x="1415453" y="3810"/>
                    </a:lnTo>
                    <a:lnTo>
                      <a:pt x="1299184" y="0"/>
                    </a:lnTo>
                    <a:lnTo>
                      <a:pt x="1293545" y="5194"/>
                    </a:lnTo>
                    <a:lnTo>
                      <a:pt x="872858" y="3810"/>
                    </a:lnTo>
                    <a:lnTo>
                      <a:pt x="0" y="665365"/>
                    </a:lnTo>
                    <a:lnTo>
                      <a:pt x="468299" y="665365"/>
                    </a:lnTo>
                    <a:lnTo>
                      <a:pt x="1003388" y="198920"/>
                    </a:lnTo>
                    <a:lnTo>
                      <a:pt x="1033881" y="244500"/>
                    </a:lnTo>
                    <a:lnTo>
                      <a:pt x="575881" y="666584"/>
                    </a:lnTo>
                    <a:lnTo>
                      <a:pt x="733425" y="670318"/>
                    </a:lnTo>
                    <a:lnTo>
                      <a:pt x="1087361" y="324446"/>
                    </a:lnTo>
                    <a:lnTo>
                      <a:pt x="1315453" y="665365"/>
                    </a:lnTo>
                    <a:lnTo>
                      <a:pt x="1625536" y="6286"/>
                    </a:lnTo>
                    <a:close/>
                  </a:path>
                </a:pathLst>
              </a:custGeom>
              <a:solidFill>
                <a:srgbClr val="FFFFFF">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21" name="object 30">
              <a:extLst>
                <a:ext uri="{FF2B5EF4-FFF2-40B4-BE49-F238E27FC236}">
                  <a16:creationId xmlns:a16="http://schemas.microsoft.com/office/drawing/2014/main" id="{45459F6E-79F7-2E5E-8E3E-0B7D139925F3}"/>
                </a:ext>
              </a:extLst>
            </p:cNvPr>
            <p:cNvGrpSpPr/>
            <p:nvPr/>
          </p:nvGrpSpPr>
          <p:grpSpPr>
            <a:xfrm>
              <a:off x="3871133" y="2455426"/>
              <a:ext cx="2003425" cy="5078730"/>
              <a:chOff x="3871133" y="2455426"/>
              <a:chExt cx="2003425" cy="5078730"/>
            </a:xfrm>
          </p:grpSpPr>
          <p:sp>
            <p:nvSpPr>
              <p:cNvPr id="145" name="object 31">
                <a:extLst>
                  <a:ext uri="{FF2B5EF4-FFF2-40B4-BE49-F238E27FC236}">
                    <a16:creationId xmlns:a16="http://schemas.microsoft.com/office/drawing/2014/main" id="{2DD6AA93-F109-660E-90E5-D0A34F71B459}"/>
                  </a:ext>
                </a:extLst>
              </p:cNvPr>
              <p:cNvSpPr/>
              <p:nvPr/>
            </p:nvSpPr>
            <p:spPr>
              <a:xfrm>
                <a:off x="4799847" y="2956784"/>
                <a:ext cx="446405" cy="4534535"/>
              </a:xfrm>
              <a:custGeom>
                <a:avLst/>
                <a:gdLst/>
                <a:ahLst/>
                <a:cxnLst/>
                <a:rect l="l" t="t" r="r" b="b"/>
                <a:pathLst>
                  <a:path w="446404" h="4534534">
                    <a:moveTo>
                      <a:pt x="237217" y="0"/>
                    </a:moveTo>
                    <a:lnTo>
                      <a:pt x="124174" y="10879"/>
                    </a:lnTo>
                    <a:lnTo>
                      <a:pt x="0" y="4534217"/>
                    </a:lnTo>
                    <a:lnTo>
                      <a:pt x="445934" y="4512626"/>
                    </a:lnTo>
                    <a:lnTo>
                      <a:pt x="237217" y="0"/>
                    </a:lnTo>
                    <a:close/>
                  </a:path>
                </a:pathLst>
              </a:custGeom>
              <a:solidFill>
                <a:srgbClr val="E8E8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6" name="object 32">
                <a:extLst>
                  <a:ext uri="{FF2B5EF4-FFF2-40B4-BE49-F238E27FC236}">
                    <a16:creationId xmlns:a16="http://schemas.microsoft.com/office/drawing/2014/main" id="{26335BC2-B1A8-E240-63BD-DA2EE1A9074B}"/>
                  </a:ext>
                </a:extLst>
              </p:cNvPr>
              <p:cNvSpPr/>
              <p:nvPr/>
            </p:nvSpPr>
            <p:spPr>
              <a:xfrm>
                <a:off x="4698053" y="2967663"/>
                <a:ext cx="446405" cy="4523740"/>
              </a:xfrm>
              <a:custGeom>
                <a:avLst/>
                <a:gdLst/>
                <a:ahLst/>
                <a:cxnLst/>
                <a:rect l="l" t="t" r="r" b="b"/>
                <a:pathLst>
                  <a:path w="446404" h="4523740">
                    <a:moveTo>
                      <a:pt x="259908" y="0"/>
                    </a:moveTo>
                    <a:lnTo>
                      <a:pt x="124320" y="0"/>
                    </a:lnTo>
                    <a:lnTo>
                      <a:pt x="0" y="4523338"/>
                    </a:lnTo>
                    <a:lnTo>
                      <a:pt x="446363" y="4501747"/>
                    </a:lnTo>
                    <a:lnTo>
                      <a:pt x="259908" y="0"/>
                    </a:lnTo>
                    <a:close/>
                  </a:path>
                </a:pathLst>
              </a:custGeom>
              <a:solidFill>
                <a:srgbClr val="D1D1C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7" name="object 33">
                <a:extLst>
                  <a:ext uri="{FF2B5EF4-FFF2-40B4-BE49-F238E27FC236}">
                    <a16:creationId xmlns:a16="http://schemas.microsoft.com/office/drawing/2014/main" id="{154541D7-75DB-303D-776B-F1856C7237E6}"/>
                  </a:ext>
                </a:extLst>
              </p:cNvPr>
              <p:cNvSpPr/>
              <p:nvPr/>
            </p:nvSpPr>
            <p:spPr>
              <a:xfrm>
                <a:off x="4698053" y="2956784"/>
                <a:ext cx="158115" cy="4534535"/>
              </a:xfrm>
              <a:custGeom>
                <a:avLst/>
                <a:gdLst/>
                <a:ahLst/>
                <a:cxnLst/>
                <a:rect l="l" t="t" r="r" b="b"/>
                <a:pathLst>
                  <a:path w="158114" h="4534534">
                    <a:moveTo>
                      <a:pt x="158078" y="0"/>
                    </a:moveTo>
                    <a:lnTo>
                      <a:pt x="124320" y="10879"/>
                    </a:lnTo>
                    <a:lnTo>
                      <a:pt x="0" y="4534217"/>
                    </a:lnTo>
                    <a:lnTo>
                      <a:pt x="146801" y="4523328"/>
                    </a:lnTo>
                    <a:lnTo>
                      <a:pt x="158078"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8" name="object 34">
                <a:extLst>
                  <a:ext uri="{FF2B5EF4-FFF2-40B4-BE49-F238E27FC236}">
                    <a16:creationId xmlns:a16="http://schemas.microsoft.com/office/drawing/2014/main" id="{CAE72457-B479-E474-35C1-60B79BC80B51}"/>
                  </a:ext>
                </a:extLst>
              </p:cNvPr>
              <p:cNvSpPr/>
              <p:nvPr/>
            </p:nvSpPr>
            <p:spPr>
              <a:xfrm>
                <a:off x="4889969" y="2967663"/>
                <a:ext cx="254635" cy="4512945"/>
              </a:xfrm>
              <a:custGeom>
                <a:avLst/>
                <a:gdLst/>
                <a:ahLst/>
                <a:cxnLst/>
                <a:rect l="l" t="t" r="r" b="b"/>
                <a:pathLst>
                  <a:path w="254635" h="4512945">
                    <a:moveTo>
                      <a:pt x="67997" y="0"/>
                    </a:moveTo>
                    <a:lnTo>
                      <a:pt x="0" y="0"/>
                    </a:lnTo>
                    <a:lnTo>
                      <a:pt x="96374" y="4512448"/>
                    </a:lnTo>
                    <a:lnTo>
                      <a:pt x="254452" y="4501747"/>
                    </a:lnTo>
                    <a:lnTo>
                      <a:pt x="67997" y="0"/>
                    </a:lnTo>
                    <a:close/>
                  </a:path>
                </a:pathLst>
              </a:custGeom>
              <a:solidFill>
                <a:srgbClr val="FFFFFF">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9" name="object 35">
                <a:extLst>
                  <a:ext uri="{FF2B5EF4-FFF2-40B4-BE49-F238E27FC236}">
                    <a16:creationId xmlns:a16="http://schemas.microsoft.com/office/drawing/2014/main" id="{3A6B0F19-5CB0-9B52-21D7-74908D35FACD}"/>
                  </a:ext>
                </a:extLst>
              </p:cNvPr>
              <p:cNvSpPr/>
              <p:nvPr/>
            </p:nvSpPr>
            <p:spPr>
              <a:xfrm>
                <a:off x="4278958" y="7458558"/>
                <a:ext cx="967105" cy="75565"/>
              </a:xfrm>
              <a:custGeom>
                <a:avLst/>
                <a:gdLst/>
                <a:ahLst/>
                <a:cxnLst/>
                <a:rect l="l" t="t" r="r" b="b"/>
                <a:pathLst>
                  <a:path w="967104" h="75565">
                    <a:moveTo>
                      <a:pt x="0" y="75432"/>
                    </a:moveTo>
                    <a:lnTo>
                      <a:pt x="967049" y="75432"/>
                    </a:lnTo>
                    <a:lnTo>
                      <a:pt x="967049" y="0"/>
                    </a:lnTo>
                    <a:lnTo>
                      <a:pt x="0" y="0"/>
                    </a:lnTo>
                    <a:lnTo>
                      <a:pt x="0" y="75432"/>
                    </a:lnTo>
                    <a:close/>
                  </a:path>
                </a:pathLst>
              </a:custGeom>
              <a:solidFill>
                <a:srgbClr val="ACACA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0" name="object 36">
                <a:extLst>
                  <a:ext uri="{FF2B5EF4-FFF2-40B4-BE49-F238E27FC236}">
                    <a16:creationId xmlns:a16="http://schemas.microsoft.com/office/drawing/2014/main" id="{4F031F72-71F0-5A64-A19E-07F4394F0389}"/>
                  </a:ext>
                </a:extLst>
              </p:cNvPr>
              <p:cNvSpPr/>
              <p:nvPr/>
            </p:nvSpPr>
            <p:spPr>
              <a:xfrm>
                <a:off x="5246007" y="7458558"/>
                <a:ext cx="516255" cy="75565"/>
              </a:xfrm>
              <a:custGeom>
                <a:avLst/>
                <a:gdLst/>
                <a:ahLst/>
                <a:cxnLst/>
                <a:rect l="l" t="t" r="r" b="b"/>
                <a:pathLst>
                  <a:path w="516254" h="75565">
                    <a:moveTo>
                      <a:pt x="515649" y="0"/>
                    </a:moveTo>
                    <a:lnTo>
                      <a:pt x="0" y="0"/>
                    </a:lnTo>
                    <a:lnTo>
                      <a:pt x="0" y="75432"/>
                    </a:lnTo>
                    <a:lnTo>
                      <a:pt x="515649" y="75432"/>
                    </a:lnTo>
                    <a:lnTo>
                      <a:pt x="515649" y="0"/>
                    </a:lnTo>
                    <a:close/>
                  </a:path>
                </a:pathLst>
              </a:custGeom>
              <a:solidFill>
                <a:srgbClr val="C5C5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1" name="object 37">
                <a:extLst>
                  <a:ext uri="{FF2B5EF4-FFF2-40B4-BE49-F238E27FC236}">
                    <a16:creationId xmlns:a16="http://schemas.microsoft.com/office/drawing/2014/main" id="{0C721341-A534-7155-7F0A-9F789F3C903F}"/>
                  </a:ext>
                </a:extLst>
              </p:cNvPr>
              <p:cNvSpPr/>
              <p:nvPr/>
            </p:nvSpPr>
            <p:spPr>
              <a:xfrm>
                <a:off x="3975547" y="3895234"/>
                <a:ext cx="1754505" cy="755015"/>
              </a:xfrm>
              <a:custGeom>
                <a:avLst/>
                <a:gdLst/>
                <a:ahLst/>
                <a:cxnLst/>
                <a:rect l="l" t="t" r="r" b="b"/>
                <a:pathLst>
                  <a:path w="1754504" h="755014">
                    <a:moveTo>
                      <a:pt x="387422" y="0"/>
                    </a:moveTo>
                    <a:lnTo>
                      <a:pt x="0" y="754615"/>
                    </a:lnTo>
                    <a:lnTo>
                      <a:pt x="1416030" y="754615"/>
                    </a:lnTo>
                    <a:lnTo>
                      <a:pt x="1753988" y="2513"/>
                    </a:lnTo>
                    <a:lnTo>
                      <a:pt x="387422" y="0"/>
                    </a:lnTo>
                    <a:close/>
                  </a:path>
                </a:pathLst>
              </a:custGeom>
              <a:solidFill>
                <a:srgbClr val="C0EAF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2" name="object 38">
                <a:extLst>
                  <a:ext uri="{FF2B5EF4-FFF2-40B4-BE49-F238E27FC236}">
                    <a16:creationId xmlns:a16="http://schemas.microsoft.com/office/drawing/2014/main" id="{0D461878-FB1A-4D32-CC1F-8D4948586D95}"/>
                  </a:ext>
                </a:extLst>
              </p:cNvPr>
              <p:cNvSpPr/>
              <p:nvPr/>
            </p:nvSpPr>
            <p:spPr>
              <a:xfrm>
                <a:off x="3871133" y="3895234"/>
                <a:ext cx="1754505" cy="755015"/>
              </a:xfrm>
              <a:custGeom>
                <a:avLst/>
                <a:gdLst/>
                <a:ahLst/>
                <a:cxnLst/>
                <a:rect l="l" t="t" r="r" b="b"/>
                <a:pathLst>
                  <a:path w="1754504" h="755014">
                    <a:moveTo>
                      <a:pt x="387380" y="0"/>
                    </a:moveTo>
                    <a:lnTo>
                      <a:pt x="0" y="754615"/>
                    </a:lnTo>
                    <a:lnTo>
                      <a:pt x="1416030" y="754615"/>
                    </a:lnTo>
                    <a:lnTo>
                      <a:pt x="1753988" y="2513"/>
                    </a:lnTo>
                    <a:lnTo>
                      <a:pt x="387380" y="0"/>
                    </a:lnTo>
                    <a:close/>
                  </a:path>
                </a:pathLst>
              </a:custGeom>
              <a:solidFill>
                <a:srgbClr val="66A4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3" name="object 39">
                <a:extLst>
                  <a:ext uri="{FF2B5EF4-FFF2-40B4-BE49-F238E27FC236}">
                    <a16:creationId xmlns:a16="http://schemas.microsoft.com/office/drawing/2014/main" id="{C9B17A22-59CE-4771-0498-CB23890D8837}"/>
                  </a:ext>
                </a:extLst>
              </p:cNvPr>
              <p:cNvSpPr/>
              <p:nvPr/>
            </p:nvSpPr>
            <p:spPr>
              <a:xfrm>
                <a:off x="3895524" y="3910540"/>
                <a:ext cx="1700530" cy="719455"/>
              </a:xfrm>
              <a:custGeom>
                <a:avLst/>
                <a:gdLst/>
                <a:ahLst/>
                <a:cxnLst/>
                <a:rect l="l" t="t" r="r" b="b"/>
                <a:pathLst>
                  <a:path w="1700529" h="719454">
                    <a:moveTo>
                      <a:pt x="375307" y="0"/>
                    </a:moveTo>
                    <a:lnTo>
                      <a:pt x="0" y="719161"/>
                    </a:lnTo>
                    <a:lnTo>
                      <a:pt x="1372314" y="719161"/>
                    </a:lnTo>
                    <a:lnTo>
                      <a:pt x="1699969" y="2439"/>
                    </a:lnTo>
                    <a:lnTo>
                      <a:pt x="375307" y="0"/>
                    </a:lnTo>
                    <a:close/>
                  </a:path>
                </a:pathLst>
              </a:custGeom>
              <a:solidFill>
                <a:srgbClr val="428F6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4" name="object 40">
                <a:extLst>
                  <a:ext uri="{FF2B5EF4-FFF2-40B4-BE49-F238E27FC236}">
                    <a16:creationId xmlns:a16="http://schemas.microsoft.com/office/drawing/2014/main" id="{72EE25FA-7D49-4CC3-4714-5FA746F33F5B}"/>
                  </a:ext>
                </a:extLst>
              </p:cNvPr>
              <p:cNvSpPr/>
              <p:nvPr/>
            </p:nvSpPr>
            <p:spPr>
              <a:xfrm>
                <a:off x="3927775" y="3933016"/>
                <a:ext cx="1644014" cy="671830"/>
              </a:xfrm>
              <a:custGeom>
                <a:avLst/>
                <a:gdLst/>
                <a:ahLst/>
                <a:cxnLst/>
                <a:rect l="l" t="t" r="r" b="b"/>
                <a:pathLst>
                  <a:path w="1644014" h="671829">
                    <a:moveTo>
                      <a:pt x="351539" y="0"/>
                    </a:moveTo>
                    <a:lnTo>
                      <a:pt x="0" y="671435"/>
                    </a:lnTo>
                    <a:lnTo>
                      <a:pt x="1329896" y="671435"/>
                    </a:lnTo>
                    <a:lnTo>
                      <a:pt x="1643394" y="5141"/>
                    </a:lnTo>
                    <a:lnTo>
                      <a:pt x="351539" y="0"/>
                    </a:lnTo>
                    <a:close/>
                  </a:path>
                </a:pathLst>
              </a:custGeom>
              <a:solidFill>
                <a:srgbClr val="A4C9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5" name="object 41">
                <a:extLst>
                  <a:ext uri="{FF2B5EF4-FFF2-40B4-BE49-F238E27FC236}">
                    <a16:creationId xmlns:a16="http://schemas.microsoft.com/office/drawing/2014/main" id="{9E5B8C83-2991-3B57-45DE-3C7B26C5CFC9}"/>
                  </a:ext>
                </a:extLst>
              </p:cNvPr>
              <p:cNvSpPr/>
              <p:nvPr/>
            </p:nvSpPr>
            <p:spPr>
              <a:xfrm>
                <a:off x="3925048" y="3933768"/>
                <a:ext cx="782955" cy="671830"/>
              </a:xfrm>
              <a:custGeom>
                <a:avLst/>
                <a:gdLst/>
                <a:ahLst/>
                <a:cxnLst/>
                <a:rect l="l" t="t" r="r" b="b"/>
                <a:pathLst>
                  <a:path w="782954" h="671829">
                    <a:moveTo>
                      <a:pt x="351748" y="0"/>
                    </a:moveTo>
                    <a:lnTo>
                      <a:pt x="0" y="671257"/>
                    </a:lnTo>
                    <a:lnTo>
                      <a:pt x="431746" y="671257"/>
                    </a:lnTo>
                    <a:lnTo>
                      <a:pt x="782489" y="1622"/>
                    </a:lnTo>
                    <a:lnTo>
                      <a:pt x="351748" y="0"/>
                    </a:lnTo>
                    <a:close/>
                  </a:path>
                </a:pathLst>
              </a:custGeom>
              <a:solidFill>
                <a:srgbClr val="000000">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6" name="object 42">
                <a:extLst>
                  <a:ext uri="{FF2B5EF4-FFF2-40B4-BE49-F238E27FC236}">
                    <a16:creationId xmlns:a16="http://schemas.microsoft.com/office/drawing/2014/main" id="{FACCA5FC-B6CE-BC95-8326-1B27C2AF09B8}"/>
                  </a:ext>
                </a:extLst>
              </p:cNvPr>
              <p:cNvSpPr/>
              <p:nvPr/>
            </p:nvSpPr>
            <p:spPr>
              <a:xfrm>
                <a:off x="3997020" y="3914387"/>
                <a:ext cx="1508760" cy="713740"/>
              </a:xfrm>
              <a:custGeom>
                <a:avLst/>
                <a:gdLst/>
                <a:ahLst/>
                <a:cxnLst/>
                <a:rect l="l" t="t" r="r" b="b"/>
                <a:pathLst>
                  <a:path w="1508760" h="713739">
                    <a:moveTo>
                      <a:pt x="1508556" y="163855"/>
                    </a:moveTo>
                    <a:lnTo>
                      <a:pt x="1359852" y="160401"/>
                    </a:lnTo>
                    <a:lnTo>
                      <a:pt x="1433487" y="7112"/>
                    </a:lnTo>
                    <a:lnTo>
                      <a:pt x="1418615" y="0"/>
                    </a:lnTo>
                    <a:lnTo>
                      <a:pt x="1341780" y="159981"/>
                    </a:lnTo>
                    <a:lnTo>
                      <a:pt x="1326197" y="159626"/>
                    </a:lnTo>
                    <a:lnTo>
                      <a:pt x="1326197" y="192417"/>
                    </a:lnTo>
                    <a:lnTo>
                      <a:pt x="1240028" y="371856"/>
                    </a:lnTo>
                    <a:lnTo>
                      <a:pt x="1224407" y="371500"/>
                    </a:lnTo>
                    <a:lnTo>
                      <a:pt x="1224407" y="404368"/>
                    </a:lnTo>
                    <a:lnTo>
                      <a:pt x="1160030" y="538416"/>
                    </a:lnTo>
                    <a:lnTo>
                      <a:pt x="1043698" y="535774"/>
                    </a:lnTo>
                    <a:lnTo>
                      <a:pt x="1108138" y="401701"/>
                    </a:lnTo>
                    <a:lnTo>
                      <a:pt x="1224407" y="404368"/>
                    </a:lnTo>
                    <a:lnTo>
                      <a:pt x="1224407" y="371500"/>
                    </a:lnTo>
                    <a:lnTo>
                      <a:pt x="1123759" y="369189"/>
                    </a:lnTo>
                    <a:lnTo>
                      <a:pt x="1210017" y="189725"/>
                    </a:lnTo>
                    <a:lnTo>
                      <a:pt x="1326197" y="192417"/>
                    </a:lnTo>
                    <a:lnTo>
                      <a:pt x="1326197" y="159626"/>
                    </a:lnTo>
                    <a:lnTo>
                      <a:pt x="1225613" y="157276"/>
                    </a:lnTo>
                    <a:lnTo>
                      <a:pt x="1297787" y="7112"/>
                    </a:lnTo>
                    <a:lnTo>
                      <a:pt x="1282915" y="0"/>
                    </a:lnTo>
                    <a:lnTo>
                      <a:pt x="1207541" y="156857"/>
                    </a:lnTo>
                    <a:lnTo>
                      <a:pt x="1191945" y="156502"/>
                    </a:lnTo>
                    <a:lnTo>
                      <a:pt x="1191945" y="189306"/>
                    </a:lnTo>
                    <a:lnTo>
                      <a:pt x="1105712" y="368782"/>
                    </a:lnTo>
                    <a:lnTo>
                      <a:pt x="1090091" y="368427"/>
                    </a:lnTo>
                    <a:lnTo>
                      <a:pt x="1090091" y="401294"/>
                    </a:lnTo>
                    <a:lnTo>
                      <a:pt x="1025664" y="535368"/>
                    </a:lnTo>
                    <a:lnTo>
                      <a:pt x="888707" y="532257"/>
                    </a:lnTo>
                    <a:lnTo>
                      <a:pt x="953135" y="398145"/>
                    </a:lnTo>
                    <a:lnTo>
                      <a:pt x="1090091" y="401294"/>
                    </a:lnTo>
                    <a:lnTo>
                      <a:pt x="1090091" y="368427"/>
                    </a:lnTo>
                    <a:lnTo>
                      <a:pt x="968743" y="365645"/>
                    </a:lnTo>
                    <a:lnTo>
                      <a:pt x="1054989" y="186131"/>
                    </a:lnTo>
                    <a:lnTo>
                      <a:pt x="1191945" y="189306"/>
                    </a:lnTo>
                    <a:lnTo>
                      <a:pt x="1191945" y="156502"/>
                    </a:lnTo>
                    <a:lnTo>
                      <a:pt x="1070584" y="153682"/>
                    </a:lnTo>
                    <a:lnTo>
                      <a:pt x="1140993" y="7112"/>
                    </a:lnTo>
                    <a:lnTo>
                      <a:pt x="1126274" y="0"/>
                    </a:lnTo>
                    <a:lnTo>
                      <a:pt x="1052639" y="153263"/>
                    </a:lnTo>
                    <a:lnTo>
                      <a:pt x="1037043" y="152908"/>
                    </a:lnTo>
                    <a:lnTo>
                      <a:pt x="1037043" y="185712"/>
                    </a:lnTo>
                    <a:lnTo>
                      <a:pt x="950785" y="365239"/>
                    </a:lnTo>
                    <a:lnTo>
                      <a:pt x="935164" y="364883"/>
                    </a:lnTo>
                    <a:lnTo>
                      <a:pt x="935164" y="397738"/>
                    </a:lnTo>
                    <a:lnTo>
                      <a:pt x="870724" y="531850"/>
                    </a:lnTo>
                    <a:lnTo>
                      <a:pt x="754392" y="529209"/>
                    </a:lnTo>
                    <a:lnTo>
                      <a:pt x="818857" y="395071"/>
                    </a:lnTo>
                    <a:lnTo>
                      <a:pt x="935164" y="397738"/>
                    </a:lnTo>
                    <a:lnTo>
                      <a:pt x="935164" y="364883"/>
                    </a:lnTo>
                    <a:lnTo>
                      <a:pt x="834466" y="362572"/>
                    </a:lnTo>
                    <a:lnTo>
                      <a:pt x="920762" y="183019"/>
                    </a:lnTo>
                    <a:lnTo>
                      <a:pt x="1037043" y="185712"/>
                    </a:lnTo>
                    <a:lnTo>
                      <a:pt x="1037043" y="152908"/>
                    </a:lnTo>
                    <a:lnTo>
                      <a:pt x="936371" y="150558"/>
                    </a:lnTo>
                    <a:lnTo>
                      <a:pt x="1005306" y="7112"/>
                    </a:lnTo>
                    <a:lnTo>
                      <a:pt x="990422" y="0"/>
                    </a:lnTo>
                    <a:lnTo>
                      <a:pt x="918298" y="150139"/>
                    </a:lnTo>
                    <a:lnTo>
                      <a:pt x="902703" y="149783"/>
                    </a:lnTo>
                    <a:lnTo>
                      <a:pt x="902703" y="182600"/>
                    </a:lnTo>
                    <a:lnTo>
                      <a:pt x="816444" y="362165"/>
                    </a:lnTo>
                    <a:lnTo>
                      <a:pt x="800849" y="361810"/>
                    </a:lnTo>
                    <a:lnTo>
                      <a:pt x="800849" y="394652"/>
                    </a:lnTo>
                    <a:lnTo>
                      <a:pt x="736409" y="528802"/>
                    </a:lnTo>
                    <a:lnTo>
                      <a:pt x="599414" y="525691"/>
                    </a:lnTo>
                    <a:lnTo>
                      <a:pt x="663867" y="391515"/>
                    </a:lnTo>
                    <a:lnTo>
                      <a:pt x="800849" y="394652"/>
                    </a:lnTo>
                    <a:lnTo>
                      <a:pt x="800849" y="361810"/>
                    </a:lnTo>
                    <a:lnTo>
                      <a:pt x="679475" y="359029"/>
                    </a:lnTo>
                    <a:lnTo>
                      <a:pt x="765759" y="179425"/>
                    </a:lnTo>
                    <a:lnTo>
                      <a:pt x="902703" y="182600"/>
                    </a:lnTo>
                    <a:lnTo>
                      <a:pt x="902703" y="149783"/>
                    </a:lnTo>
                    <a:lnTo>
                      <a:pt x="781367" y="146951"/>
                    </a:lnTo>
                    <a:lnTo>
                      <a:pt x="848550" y="7112"/>
                    </a:lnTo>
                    <a:lnTo>
                      <a:pt x="833780" y="0"/>
                    </a:lnTo>
                    <a:lnTo>
                      <a:pt x="763384" y="146532"/>
                    </a:lnTo>
                    <a:lnTo>
                      <a:pt x="747788" y="146177"/>
                    </a:lnTo>
                    <a:lnTo>
                      <a:pt x="747788" y="179019"/>
                    </a:lnTo>
                    <a:lnTo>
                      <a:pt x="661517" y="358622"/>
                    </a:lnTo>
                    <a:lnTo>
                      <a:pt x="645909" y="358267"/>
                    </a:lnTo>
                    <a:lnTo>
                      <a:pt x="645909" y="391109"/>
                    </a:lnTo>
                    <a:lnTo>
                      <a:pt x="581456" y="525284"/>
                    </a:lnTo>
                    <a:lnTo>
                      <a:pt x="465137" y="522643"/>
                    </a:lnTo>
                    <a:lnTo>
                      <a:pt x="529602" y="388429"/>
                    </a:lnTo>
                    <a:lnTo>
                      <a:pt x="645909" y="391109"/>
                    </a:lnTo>
                    <a:lnTo>
                      <a:pt x="645909" y="358267"/>
                    </a:lnTo>
                    <a:lnTo>
                      <a:pt x="545198" y="355955"/>
                    </a:lnTo>
                    <a:lnTo>
                      <a:pt x="631494" y="176314"/>
                    </a:lnTo>
                    <a:lnTo>
                      <a:pt x="747788" y="179019"/>
                    </a:lnTo>
                    <a:lnTo>
                      <a:pt x="747788" y="146177"/>
                    </a:lnTo>
                    <a:lnTo>
                      <a:pt x="647103" y="143827"/>
                    </a:lnTo>
                    <a:lnTo>
                      <a:pt x="712774" y="7112"/>
                    </a:lnTo>
                    <a:lnTo>
                      <a:pt x="697941" y="0"/>
                    </a:lnTo>
                    <a:lnTo>
                      <a:pt x="629056" y="143408"/>
                    </a:lnTo>
                    <a:lnTo>
                      <a:pt x="613448" y="143052"/>
                    </a:lnTo>
                    <a:lnTo>
                      <a:pt x="613448" y="175895"/>
                    </a:lnTo>
                    <a:lnTo>
                      <a:pt x="527164" y="355549"/>
                    </a:lnTo>
                    <a:lnTo>
                      <a:pt x="511568" y="355193"/>
                    </a:lnTo>
                    <a:lnTo>
                      <a:pt x="511568" y="388023"/>
                    </a:lnTo>
                    <a:lnTo>
                      <a:pt x="447103" y="522236"/>
                    </a:lnTo>
                    <a:lnTo>
                      <a:pt x="310095" y="519125"/>
                    </a:lnTo>
                    <a:lnTo>
                      <a:pt x="374573" y="384886"/>
                    </a:lnTo>
                    <a:lnTo>
                      <a:pt x="511568" y="388023"/>
                    </a:lnTo>
                    <a:lnTo>
                      <a:pt x="511568" y="355193"/>
                    </a:lnTo>
                    <a:lnTo>
                      <a:pt x="390169" y="352412"/>
                    </a:lnTo>
                    <a:lnTo>
                      <a:pt x="476478" y="172720"/>
                    </a:lnTo>
                    <a:lnTo>
                      <a:pt x="613448" y="175895"/>
                    </a:lnTo>
                    <a:lnTo>
                      <a:pt x="613448" y="143052"/>
                    </a:lnTo>
                    <a:lnTo>
                      <a:pt x="492086" y="140220"/>
                    </a:lnTo>
                    <a:lnTo>
                      <a:pt x="556031" y="7112"/>
                    </a:lnTo>
                    <a:lnTo>
                      <a:pt x="541299" y="0"/>
                    </a:lnTo>
                    <a:lnTo>
                      <a:pt x="474141" y="139801"/>
                    </a:lnTo>
                    <a:lnTo>
                      <a:pt x="458533" y="139446"/>
                    </a:lnTo>
                    <a:lnTo>
                      <a:pt x="458533" y="172313"/>
                    </a:lnTo>
                    <a:lnTo>
                      <a:pt x="372224" y="352005"/>
                    </a:lnTo>
                    <a:lnTo>
                      <a:pt x="356628" y="351650"/>
                    </a:lnTo>
                    <a:lnTo>
                      <a:pt x="356628" y="384467"/>
                    </a:lnTo>
                    <a:lnTo>
                      <a:pt x="292150" y="518718"/>
                    </a:lnTo>
                    <a:lnTo>
                      <a:pt x="175831" y="516077"/>
                    </a:lnTo>
                    <a:lnTo>
                      <a:pt x="240334" y="381800"/>
                    </a:lnTo>
                    <a:lnTo>
                      <a:pt x="356628" y="384467"/>
                    </a:lnTo>
                    <a:lnTo>
                      <a:pt x="356628" y="351650"/>
                    </a:lnTo>
                    <a:lnTo>
                      <a:pt x="255930" y="349338"/>
                    </a:lnTo>
                    <a:lnTo>
                      <a:pt x="342265" y="169608"/>
                    </a:lnTo>
                    <a:lnTo>
                      <a:pt x="458533" y="172313"/>
                    </a:lnTo>
                    <a:lnTo>
                      <a:pt x="458533" y="139446"/>
                    </a:lnTo>
                    <a:lnTo>
                      <a:pt x="357886" y="137096"/>
                    </a:lnTo>
                    <a:lnTo>
                      <a:pt x="420331" y="7112"/>
                    </a:lnTo>
                    <a:lnTo>
                      <a:pt x="405587" y="0"/>
                    </a:lnTo>
                    <a:lnTo>
                      <a:pt x="339915" y="136690"/>
                    </a:lnTo>
                    <a:lnTo>
                      <a:pt x="201726" y="133464"/>
                    </a:lnTo>
                    <a:lnTo>
                      <a:pt x="200926" y="166331"/>
                    </a:lnTo>
                    <a:lnTo>
                      <a:pt x="324294" y="169202"/>
                    </a:lnTo>
                    <a:lnTo>
                      <a:pt x="237934" y="348932"/>
                    </a:lnTo>
                    <a:lnTo>
                      <a:pt x="91122" y="345567"/>
                    </a:lnTo>
                    <a:lnTo>
                      <a:pt x="90525" y="378358"/>
                    </a:lnTo>
                    <a:lnTo>
                      <a:pt x="222351" y="381393"/>
                    </a:lnTo>
                    <a:lnTo>
                      <a:pt x="157835" y="515670"/>
                    </a:lnTo>
                    <a:lnTo>
                      <a:pt x="647" y="512089"/>
                    </a:lnTo>
                    <a:lnTo>
                      <a:pt x="0" y="544880"/>
                    </a:lnTo>
                    <a:lnTo>
                      <a:pt x="142240" y="548119"/>
                    </a:lnTo>
                    <a:lnTo>
                      <a:pt x="66052" y="706704"/>
                    </a:lnTo>
                    <a:lnTo>
                      <a:pt x="80886" y="713740"/>
                    </a:lnTo>
                    <a:lnTo>
                      <a:pt x="160235" y="548538"/>
                    </a:lnTo>
                    <a:lnTo>
                      <a:pt x="276555" y="551180"/>
                    </a:lnTo>
                    <a:lnTo>
                      <a:pt x="201866" y="706704"/>
                    </a:lnTo>
                    <a:lnTo>
                      <a:pt x="216623" y="713740"/>
                    </a:lnTo>
                    <a:lnTo>
                      <a:pt x="294500" y="551586"/>
                    </a:lnTo>
                    <a:lnTo>
                      <a:pt x="431507" y="554710"/>
                    </a:lnTo>
                    <a:lnTo>
                      <a:pt x="358508" y="706704"/>
                    </a:lnTo>
                    <a:lnTo>
                      <a:pt x="373341" y="713740"/>
                    </a:lnTo>
                    <a:lnTo>
                      <a:pt x="449529" y="555117"/>
                    </a:lnTo>
                    <a:lnTo>
                      <a:pt x="565848" y="557771"/>
                    </a:lnTo>
                    <a:lnTo>
                      <a:pt x="494309" y="706704"/>
                    </a:lnTo>
                    <a:lnTo>
                      <a:pt x="509079" y="713740"/>
                    </a:lnTo>
                    <a:lnTo>
                      <a:pt x="583806" y="558177"/>
                    </a:lnTo>
                    <a:lnTo>
                      <a:pt x="720801" y="561289"/>
                    </a:lnTo>
                    <a:lnTo>
                      <a:pt x="650963" y="706704"/>
                    </a:lnTo>
                    <a:lnTo>
                      <a:pt x="665721" y="713740"/>
                    </a:lnTo>
                    <a:lnTo>
                      <a:pt x="738784" y="561708"/>
                    </a:lnTo>
                    <a:lnTo>
                      <a:pt x="855116" y="564349"/>
                    </a:lnTo>
                    <a:lnTo>
                      <a:pt x="786726" y="706704"/>
                    </a:lnTo>
                    <a:lnTo>
                      <a:pt x="801535" y="713740"/>
                    </a:lnTo>
                    <a:lnTo>
                      <a:pt x="873099" y="564756"/>
                    </a:lnTo>
                    <a:lnTo>
                      <a:pt x="1010043" y="567880"/>
                    </a:lnTo>
                    <a:lnTo>
                      <a:pt x="943343" y="706704"/>
                    </a:lnTo>
                    <a:lnTo>
                      <a:pt x="958176" y="713740"/>
                    </a:lnTo>
                    <a:lnTo>
                      <a:pt x="1028077" y="568286"/>
                    </a:lnTo>
                    <a:lnTo>
                      <a:pt x="1144409" y="570941"/>
                    </a:lnTo>
                    <a:lnTo>
                      <a:pt x="1079220" y="706704"/>
                    </a:lnTo>
                    <a:lnTo>
                      <a:pt x="1094054" y="713740"/>
                    </a:lnTo>
                    <a:lnTo>
                      <a:pt x="1162443" y="571347"/>
                    </a:lnTo>
                    <a:lnTo>
                      <a:pt x="1333411" y="575233"/>
                    </a:lnTo>
                    <a:lnTo>
                      <a:pt x="1334211" y="542366"/>
                    </a:lnTo>
                    <a:lnTo>
                      <a:pt x="1178064" y="538822"/>
                    </a:lnTo>
                    <a:lnTo>
                      <a:pt x="1242453" y="404787"/>
                    </a:lnTo>
                    <a:lnTo>
                      <a:pt x="1411109" y="408647"/>
                    </a:lnTo>
                    <a:lnTo>
                      <a:pt x="1411909" y="375780"/>
                    </a:lnTo>
                    <a:lnTo>
                      <a:pt x="1258074" y="372262"/>
                    </a:lnTo>
                    <a:lnTo>
                      <a:pt x="1344269" y="192836"/>
                    </a:lnTo>
                    <a:lnTo>
                      <a:pt x="1507769" y="196621"/>
                    </a:lnTo>
                    <a:lnTo>
                      <a:pt x="1508556" y="163855"/>
                    </a:lnTo>
                    <a:close/>
                  </a:path>
                </a:pathLst>
              </a:custGeom>
              <a:solidFill>
                <a:srgbClr val="428F6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7" name="object 43">
                <a:extLst>
                  <a:ext uri="{FF2B5EF4-FFF2-40B4-BE49-F238E27FC236}">
                    <a16:creationId xmlns:a16="http://schemas.microsoft.com/office/drawing/2014/main" id="{AD89D2F9-364E-380A-4C89-95193FA14F57}"/>
                  </a:ext>
                </a:extLst>
              </p:cNvPr>
              <p:cNvSpPr/>
              <p:nvPr/>
            </p:nvSpPr>
            <p:spPr>
              <a:xfrm>
                <a:off x="4166566" y="3908956"/>
                <a:ext cx="1421130" cy="214629"/>
              </a:xfrm>
              <a:custGeom>
                <a:avLst/>
                <a:gdLst/>
                <a:ahLst/>
                <a:cxnLst/>
                <a:rect l="l" t="t" r="r" b="b"/>
                <a:pathLst>
                  <a:path w="1421129" h="214629">
                    <a:moveTo>
                      <a:pt x="112321" y="0"/>
                    </a:moveTo>
                    <a:lnTo>
                      <a:pt x="0" y="212098"/>
                    </a:lnTo>
                    <a:lnTo>
                      <a:pt x="1321059" y="214506"/>
                    </a:lnTo>
                    <a:lnTo>
                      <a:pt x="1420658" y="5099"/>
                    </a:lnTo>
                    <a:lnTo>
                      <a:pt x="112321" y="0"/>
                    </a:lnTo>
                    <a:close/>
                  </a:path>
                </a:pathLst>
              </a:custGeom>
              <a:solidFill>
                <a:srgbClr val="FFFFFF">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8" name="object 44">
                <a:extLst>
                  <a:ext uri="{FF2B5EF4-FFF2-40B4-BE49-F238E27FC236}">
                    <a16:creationId xmlns:a16="http://schemas.microsoft.com/office/drawing/2014/main" id="{8FEC1E72-86EE-301E-2086-E4A5B8A4F875}"/>
                  </a:ext>
                </a:extLst>
              </p:cNvPr>
              <p:cNvSpPr/>
              <p:nvPr/>
            </p:nvSpPr>
            <p:spPr>
              <a:xfrm>
                <a:off x="3941165" y="3923759"/>
                <a:ext cx="1643380" cy="678180"/>
              </a:xfrm>
              <a:custGeom>
                <a:avLst/>
                <a:gdLst/>
                <a:ahLst/>
                <a:cxnLst/>
                <a:rect l="l" t="t" r="r" b="b"/>
                <a:pathLst>
                  <a:path w="1643379" h="678179">
                    <a:moveTo>
                      <a:pt x="1643354" y="6362"/>
                    </a:moveTo>
                    <a:lnTo>
                      <a:pt x="1429118" y="5664"/>
                    </a:lnTo>
                    <a:lnTo>
                      <a:pt x="1430972" y="3848"/>
                    </a:lnTo>
                    <a:lnTo>
                      <a:pt x="1313446" y="0"/>
                    </a:lnTo>
                    <a:lnTo>
                      <a:pt x="1307744" y="5257"/>
                    </a:lnTo>
                    <a:lnTo>
                      <a:pt x="882459" y="3848"/>
                    </a:lnTo>
                    <a:lnTo>
                      <a:pt x="0" y="672655"/>
                    </a:lnTo>
                    <a:lnTo>
                      <a:pt x="473456" y="672655"/>
                    </a:lnTo>
                    <a:lnTo>
                      <a:pt x="1014412" y="201091"/>
                    </a:lnTo>
                    <a:lnTo>
                      <a:pt x="1045248" y="247180"/>
                    </a:lnTo>
                    <a:lnTo>
                      <a:pt x="582206" y="673912"/>
                    </a:lnTo>
                    <a:lnTo>
                      <a:pt x="741476" y="677672"/>
                    </a:lnTo>
                    <a:lnTo>
                      <a:pt x="1099299" y="327977"/>
                    </a:lnTo>
                    <a:lnTo>
                      <a:pt x="1329905" y="672655"/>
                    </a:lnTo>
                    <a:lnTo>
                      <a:pt x="1643354" y="6362"/>
                    </a:lnTo>
                    <a:close/>
                  </a:path>
                </a:pathLst>
              </a:custGeom>
              <a:solidFill>
                <a:srgbClr val="FFFFFF">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9" name="object 45">
                <a:extLst>
                  <a:ext uri="{FF2B5EF4-FFF2-40B4-BE49-F238E27FC236}">
                    <a16:creationId xmlns:a16="http://schemas.microsoft.com/office/drawing/2014/main" id="{80735C73-5F84-D076-19B3-1BD030D4485A}"/>
                  </a:ext>
                </a:extLst>
              </p:cNvPr>
              <p:cNvSpPr/>
              <p:nvPr/>
            </p:nvSpPr>
            <p:spPr>
              <a:xfrm>
                <a:off x="4120051" y="2455426"/>
                <a:ext cx="1754505" cy="755015"/>
              </a:xfrm>
              <a:custGeom>
                <a:avLst/>
                <a:gdLst/>
                <a:ahLst/>
                <a:cxnLst/>
                <a:rect l="l" t="t" r="r" b="b"/>
                <a:pathLst>
                  <a:path w="1754504" h="755014">
                    <a:moveTo>
                      <a:pt x="387454" y="0"/>
                    </a:moveTo>
                    <a:lnTo>
                      <a:pt x="0" y="754615"/>
                    </a:lnTo>
                    <a:lnTo>
                      <a:pt x="1416030" y="754615"/>
                    </a:lnTo>
                    <a:lnTo>
                      <a:pt x="1753988" y="2513"/>
                    </a:lnTo>
                    <a:lnTo>
                      <a:pt x="387454" y="0"/>
                    </a:lnTo>
                    <a:close/>
                  </a:path>
                </a:pathLst>
              </a:custGeom>
              <a:solidFill>
                <a:srgbClr val="C0EAF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0" name="object 46">
                <a:extLst>
                  <a:ext uri="{FF2B5EF4-FFF2-40B4-BE49-F238E27FC236}">
                    <a16:creationId xmlns:a16="http://schemas.microsoft.com/office/drawing/2014/main" id="{E3BF7EDC-E594-88DC-4B97-97B21D8F1141}"/>
                  </a:ext>
                </a:extLst>
              </p:cNvPr>
              <p:cNvSpPr/>
              <p:nvPr/>
            </p:nvSpPr>
            <p:spPr>
              <a:xfrm>
                <a:off x="4015633" y="2455426"/>
                <a:ext cx="1754505" cy="755015"/>
              </a:xfrm>
              <a:custGeom>
                <a:avLst/>
                <a:gdLst/>
                <a:ahLst/>
                <a:cxnLst/>
                <a:rect l="l" t="t" r="r" b="b"/>
                <a:pathLst>
                  <a:path w="1754504" h="755014">
                    <a:moveTo>
                      <a:pt x="387380" y="0"/>
                    </a:moveTo>
                    <a:lnTo>
                      <a:pt x="0" y="754615"/>
                    </a:lnTo>
                    <a:lnTo>
                      <a:pt x="1416030" y="754615"/>
                    </a:lnTo>
                    <a:lnTo>
                      <a:pt x="1753988" y="2513"/>
                    </a:lnTo>
                    <a:lnTo>
                      <a:pt x="387380" y="0"/>
                    </a:lnTo>
                    <a:close/>
                  </a:path>
                </a:pathLst>
              </a:custGeom>
              <a:solidFill>
                <a:srgbClr val="66A4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1" name="object 47">
                <a:extLst>
                  <a:ext uri="{FF2B5EF4-FFF2-40B4-BE49-F238E27FC236}">
                    <a16:creationId xmlns:a16="http://schemas.microsoft.com/office/drawing/2014/main" id="{C3C8F15A-60E7-9F1B-E814-82F386FAF3D0}"/>
                  </a:ext>
                </a:extLst>
              </p:cNvPr>
              <p:cNvSpPr/>
              <p:nvPr/>
            </p:nvSpPr>
            <p:spPr>
              <a:xfrm>
                <a:off x="4040025" y="2470733"/>
                <a:ext cx="1700530" cy="719455"/>
              </a:xfrm>
              <a:custGeom>
                <a:avLst/>
                <a:gdLst/>
                <a:ahLst/>
                <a:cxnLst/>
                <a:rect l="l" t="t" r="r" b="b"/>
                <a:pathLst>
                  <a:path w="1700529" h="719455">
                    <a:moveTo>
                      <a:pt x="375349" y="0"/>
                    </a:moveTo>
                    <a:lnTo>
                      <a:pt x="0" y="719161"/>
                    </a:lnTo>
                    <a:lnTo>
                      <a:pt x="1372314" y="719161"/>
                    </a:lnTo>
                    <a:lnTo>
                      <a:pt x="1700000" y="2439"/>
                    </a:lnTo>
                    <a:lnTo>
                      <a:pt x="375349" y="0"/>
                    </a:lnTo>
                    <a:close/>
                  </a:path>
                </a:pathLst>
              </a:custGeom>
              <a:solidFill>
                <a:srgbClr val="428F6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2" name="object 48">
                <a:extLst>
                  <a:ext uri="{FF2B5EF4-FFF2-40B4-BE49-F238E27FC236}">
                    <a16:creationId xmlns:a16="http://schemas.microsoft.com/office/drawing/2014/main" id="{43ACCED5-9F1D-1631-D90D-6A8A391509F9}"/>
                  </a:ext>
                </a:extLst>
              </p:cNvPr>
              <p:cNvSpPr/>
              <p:nvPr/>
            </p:nvSpPr>
            <p:spPr>
              <a:xfrm>
                <a:off x="4072318" y="2493214"/>
                <a:ext cx="1643380" cy="671830"/>
              </a:xfrm>
              <a:custGeom>
                <a:avLst/>
                <a:gdLst/>
                <a:ahLst/>
                <a:cxnLst/>
                <a:rect l="l" t="t" r="r" b="b"/>
                <a:pathLst>
                  <a:path w="1643379" h="671830">
                    <a:moveTo>
                      <a:pt x="351497" y="0"/>
                    </a:moveTo>
                    <a:lnTo>
                      <a:pt x="0" y="671393"/>
                    </a:lnTo>
                    <a:lnTo>
                      <a:pt x="1329854" y="671393"/>
                    </a:lnTo>
                    <a:lnTo>
                      <a:pt x="1643353" y="5099"/>
                    </a:lnTo>
                    <a:lnTo>
                      <a:pt x="351497" y="0"/>
                    </a:lnTo>
                    <a:close/>
                  </a:path>
                </a:pathLst>
              </a:custGeom>
              <a:solidFill>
                <a:srgbClr val="A4C9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3" name="object 49">
                <a:extLst>
                  <a:ext uri="{FF2B5EF4-FFF2-40B4-BE49-F238E27FC236}">
                    <a16:creationId xmlns:a16="http://schemas.microsoft.com/office/drawing/2014/main" id="{14DA930B-0886-7F46-CC3A-7DD2E8871059}"/>
                  </a:ext>
                </a:extLst>
              </p:cNvPr>
              <p:cNvSpPr/>
              <p:nvPr/>
            </p:nvSpPr>
            <p:spPr>
              <a:xfrm>
                <a:off x="4069549" y="2493960"/>
                <a:ext cx="782955" cy="671830"/>
              </a:xfrm>
              <a:custGeom>
                <a:avLst/>
                <a:gdLst/>
                <a:ahLst/>
                <a:cxnLst/>
                <a:rect l="l" t="t" r="r" b="b"/>
                <a:pathLst>
                  <a:path w="782954" h="671830">
                    <a:moveTo>
                      <a:pt x="351758" y="0"/>
                    </a:moveTo>
                    <a:lnTo>
                      <a:pt x="0" y="671257"/>
                    </a:lnTo>
                    <a:lnTo>
                      <a:pt x="431746" y="671257"/>
                    </a:lnTo>
                    <a:lnTo>
                      <a:pt x="782489" y="1622"/>
                    </a:lnTo>
                    <a:lnTo>
                      <a:pt x="351758" y="0"/>
                    </a:lnTo>
                    <a:close/>
                  </a:path>
                </a:pathLst>
              </a:custGeom>
              <a:solidFill>
                <a:srgbClr val="000000">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4" name="object 50">
                <a:extLst>
                  <a:ext uri="{FF2B5EF4-FFF2-40B4-BE49-F238E27FC236}">
                    <a16:creationId xmlns:a16="http://schemas.microsoft.com/office/drawing/2014/main" id="{B8916C1A-5473-F363-DC49-19B1293B1DC3}"/>
                  </a:ext>
                </a:extLst>
              </p:cNvPr>
              <p:cNvSpPr/>
              <p:nvPr/>
            </p:nvSpPr>
            <p:spPr>
              <a:xfrm>
                <a:off x="4141559" y="2474575"/>
                <a:ext cx="1508760" cy="713740"/>
              </a:xfrm>
              <a:custGeom>
                <a:avLst/>
                <a:gdLst/>
                <a:ahLst/>
                <a:cxnLst/>
                <a:rect l="l" t="t" r="r" b="b"/>
                <a:pathLst>
                  <a:path w="1508760" h="713739">
                    <a:moveTo>
                      <a:pt x="1508556" y="163817"/>
                    </a:moveTo>
                    <a:lnTo>
                      <a:pt x="1359827" y="160375"/>
                    </a:lnTo>
                    <a:lnTo>
                      <a:pt x="1433449" y="7112"/>
                    </a:lnTo>
                    <a:lnTo>
                      <a:pt x="1418615" y="0"/>
                    </a:lnTo>
                    <a:lnTo>
                      <a:pt x="1341793" y="159956"/>
                    </a:lnTo>
                    <a:lnTo>
                      <a:pt x="1326197" y="159600"/>
                    </a:lnTo>
                    <a:lnTo>
                      <a:pt x="1326197" y="192417"/>
                    </a:lnTo>
                    <a:lnTo>
                      <a:pt x="1240015" y="371830"/>
                    </a:lnTo>
                    <a:lnTo>
                      <a:pt x="1224394" y="371475"/>
                    </a:lnTo>
                    <a:lnTo>
                      <a:pt x="1224394" y="404380"/>
                    </a:lnTo>
                    <a:lnTo>
                      <a:pt x="1160005" y="538416"/>
                    </a:lnTo>
                    <a:lnTo>
                      <a:pt x="1043673" y="535774"/>
                    </a:lnTo>
                    <a:lnTo>
                      <a:pt x="1108100" y="401713"/>
                    </a:lnTo>
                    <a:lnTo>
                      <a:pt x="1224394" y="404380"/>
                    </a:lnTo>
                    <a:lnTo>
                      <a:pt x="1224394" y="371475"/>
                    </a:lnTo>
                    <a:lnTo>
                      <a:pt x="1123734" y="369176"/>
                    </a:lnTo>
                    <a:lnTo>
                      <a:pt x="1209979" y="189725"/>
                    </a:lnTo>
                    <a:lnTo>
                      <a:pt x="1326197" y="192417"/>
                    </a:lnTo>
                    <a:lnTo>
                      <a:pt x="1326197" y="159600"/>
                    </a:lnTo>
                    <a:lnTo>
                      <a:pt x="1225588" y="157251"/>
                    </a:lnTo>
                    <a:lnTo>
                      <a:pt x="1297749" y="7112"/>
                    </a:lnTo>
                    <a:lnTo>
                      <a:pt x="1282915" y="0"/>
                    </a:lnTo>
                    <a:lnTo>
                      <a:pt x="1207554" y="156832"/>
                    </a:lnTo>
                    <a:lnTo>
                      <a:pt x="1191945" y="156476"/>
                    </a:lnTo>
                    <a:lnTo>
                      <a:pt x="1191945" y="189306"/>
                    </a:lnTo>
                    <a:lnTo>
                      <a:pt x="1105712" y="368769"/>
                    </a:lnTo>
                    <a:lnTo>
                      <a:pt x="1090079" y="368414"/>
                    </a:lnTo>
                    <a:lnTo>
                      <a:pt x="1090079" y="401294"/>
                    </a:lnTo>
                    <a:lnTo>
                      <a:pt x="1025652" y="535368"/>
                    </a:lnTo>
                    <a:lnTo>
                      <a:pt x="888695" y="532257"/>
                    </a:lnTo>
                    <a:lnTo>
                      <a:pt x="953122" y="398157"/>
                    </a:lnTo>
                    <a:lnTo>
                      <a:pt x="1090079" y="401294"/>
                    </a:lnTo>
                    <a:lnTo>
                      <a:pt x="1090079" y="368414"/>
                    </a:lnTo>
                    <a:lnTo>
                      <a:pt x="968756" y="365633"/>
                    </a:lnTo>
                    <a:lnTo>
                      <a:pt x="1054989" y="186131"/>
                    </a:lnTo>
                    <a:lnTo>
                      <a:pt x="1191945" y="189306"/>
                    </a:lnTo>
                    <a:lnTo>
                      <a:pt x="1191945" y="156476"/>
                    </a:lnTo>
                    <a:lnTo>
                      <a:pt x="1070584" y="153657"/>
                    </a:lnTo>
                    <a:lnTo>
                      <a:pt x="1140993" y="7112"/>
                    </a:lnTo>
                    <a:lnTo>
                      <a:pt x="1126274" y="0"/>
                    </a:lnTo>
                    <a:lnTo>
                      <a:pt x="1052652" y="153238"/>
                    </a:lnTo>
                    <a:lnTo>
                      <a:pt x="1037043" y="152882"/>
                    </a:lnTo>
                    <a:lnTo>
                      <a:pt x="1037043" y="185712"/>
                    </a:lnTo>
                    <a:lnTo>
                      <a:pt x="950798" y="365226"/>
                    </a:lnTo>
                    <a:lnTo>
                      <a:pt x="935164" y="364871"/>
                    </a:lnTo>
                    <a:lnTo>
                      <a:pt x="935164" y="397738"/>
                    </a:lnTo>
                    <a:lnTo>
                      <a:pt x="870724" y="531850"/>
                    </a:lnTo>
                    <a:lnTo>
                      <a:pt x="754380" y="529209"/>
                    </a:lnTo>
                    <a:lnTo>
                      <a:pt x="818845" y="395071"/>
                    </a:lnTo>
                    <a:lnTo>
                      <a:pt x="935164" y="397738"/>
                    </a:lnTo>
                    <a:lnTo>
                      <a:pt x="935164" y="364871"/>
                    </a:lnTo>
                    <a:lnTo>
                      <a:pt x="834466" y="362559"/>
                    </a:lnTo>
                    <a:lnTo>
                      <a:pt x="920762" y="183019"/>
                    </a:lnTo>
                    <a:lnTo>
                      <a:pt x="1037043" y="185712"/>
                    </a:lnTo>
                    <a:lnTo>
                      <a:pt x="1037043" y="152882"/>
                    </a:lnTo>
                    <a:lnTo>
                      <a:pt x="936371" y="150533"/>
                    </a:lnTo>
                    <a:lnTo>
                      <a:pt x="1005306" y="7112"/>
                    </a:lnTo>
                    <a:lnTo>
                      <a:pt x="990396" y="0"/>
                    </a:lnTo>
                    <a:lnTo>
                      <a:pt x="918286" y="150114"/>
                    </a:lnTo>
                    <a:lnTo>
                      <a:pt x="902690" y="149758"/>
                    </a:lnTo>
                    <a:lnTo>
                      <a:pt x="902690" y="182600"/>
                    </a:lnTo>
                    <a:lnTo>
                      <a:pt x="816444" y="362153"/>
                    </a:lnTo>
                    <a:lnTo>
                      <a:pt x="800823" y="361797"/>
                    </a:lnTo>
                    <a:lnTo>
                      <a:pt x="800823" y="394665"/>
                    </a:lnTo>
                    <a:lnTo>
                      <a:pt x="736396" y="528802"/>
                    </a:lnTo>
                    <a:lnTo>
                      <a:pt x="599363" y="525691"/>
                    </a:lnTo>
                    <a:lnTo>
                      <a:pt x="663816" y="391528"/>
                    </a:lnTo>
                    <a:lnTo>
                      <a:pt x="800823" y="394665"/>
                    </a:lnTo>
                    <a:lnTo>
                      <a:pt x="800823" y="361797"/>
                    </a:lnTo>
                    <a:lnTo>
                      <a:pt x="679437" y="359016"/>
                    </a:lnTo>
                    <a:lnTo>
                      <a:pt x="765721" y="179425"/>
                    </a:lnTo>
                    <a:lnTo>
                      <a:pt x="902690" y="182600"/>
                    </a:lnTo>
                    <a:lnTo>
                      <a:pt x="902690" y="149758"/>
                    </a:lnTo>
                    <a:lnTo>
                      <a:pt x="781329" y="146939"/>
                    </a:lnTo>
                    <a:lnTo>
                      <a:pt x="848512" y="7112"/>
                    </a:lnTo>
                    <a:lnTo>
                      <a:pt x="833755" y="0"/>
                    </a:lnTo>
                    <a:lnTo>
                      <a:pt x="763371" y="146519"/>
                    </a:lnTo>
                    <a:lnTo>
                      <a:pt x="747763" y="146164"/>
                    </a:lnTo>
                    <a:lnTo>
                      <a:pt x="747763" y="179019"/>
                    </a:lnTo>
                    <a:lnTo>
                      <a:pt x="661504" y="358609"/>
                    </a:lnTo>
                    <a:lnTo>
                      <a:pt x="645883" y="358254"/>
                    </a:lnTo>
                    <a:lnTo>
                      <a:pt x="645883" y="391109"/>
                    </a:lnTo>
                    <a:lnTo>
                      <a:pt x="581444" y="525284"/>
                    </a:lnTo>
                    <a:lnTo>
                      <a:pt x="465099" y="522643"/>
                    </a:lnTo>
                    <a:lnTo>
                      <a:pt x="529564" y="388442"/>
                    </a:lnTo>
                    <a:lnTo>
                      <a:pt x="645883" y="391109"/>
                    </a:lnTo>
                    <a:lnTo>
                      <a:pt x="645883" y="358254"/>
                    </a:lnTo>
                    <a:lnTo>
                      <a:pt x="545172" y="355955"/>
                    </a:lnTo>
                    <a:lnTo>
                      <a:pt x="631456" y="176314"/>
                    </a:lnTo>
                    <a:lnTo>
                      <a:pt x="747763" y="179019"/>
                    </a:lnTo>
                    <a:lnTo>
                      <a:pt x="747763" y="146164"/>
                    </a:lnTo>
                    <a:lnTo>
                      <a:pt x="647077" y="143814"/>
                    </a:lnTo>
                    <a:lnTo>
                      <a:pt x="712736" y="7112"/>
                    </a:lnTo>
                    <a:lnTo>
                      <a:pt x="697903" y="0"/>
                    </a:lnTo>
                    <a:lnTo>
                      <a:pt x="629031" y="143395"/>
                    </a:lnTo>
                    <a:lnTo>
                      <a:pt x="613410" y="143040"/>
                    </a:lnTo>
                    <a:lnTo>
                      <a:pt x="613410" y="175895"/>
                    </a:lnTo>
                    <a:lnTo>
                      <a:pt x="527126" y="355536"/>
                    </a:lnTo>
                    <a:lnTo>
                      <a:pt x="511517" y="355180"/>
                    </a:lnTo>
                    <a:lnTo>
                      <a:pt x="511517" y="388035"/>
                    </a:lnTo>
                    <a:lnTo>
                      <a:pt x="447065" y="522236"/>
                    </a:lnTo>
                    <a:lnTo>
                      <a:pt x="310057" y="519125"/>
                    </a:lnTo>
                    <a:lnTo>
                      <a:pt x="374548" y="384886"/>
                    </a:lnTo>
                    <a:lnTo>
                      <a:pt x="511517" y="388035"/>
                    </a:lnTo>
                    <a:lnTo>
                      <a:pt x="511517" y="355180"/>
                    </a:lnTo>
                    <a:lnTo>
                      <a:pt x="390144" y="352412"/>
                    </a:lnTo>
                    <a:lnTo>
                      <a:pt x="476465" y="172720"/>
                    </a:lnTo>
                    <a:lnTo>
                      <a:pt x="613410" y="175895"/>
                    </a:lnTo>
                    <a:lnTo>
                      <a:pt x="613410" y="143040"/>
                    </a:lnTo>
                    <a:lnTo>
                      <a:pt x="492086" y="140220"/>
                    </a:lnTo>
                    <a:lnTo>
                      <a:pt x="556031" y="7112"/>
                    </a:lnTo>
                    <a:lnTo>
                      <a:pt x="541261" y="0"/>
                    </a:lnTo>
                    <a:lnTo>
                      <a:pt x="474116" y="139801"/>
                    </a:lnTo>
                    <a:lnTo>
                      <a:pt x="458495" y="139446"/>
                    </a:lnTo>
                    <a:lnTo>
                      <a:pt x="458495" y="172313"/>
                    </a:lnTo>
                    <a:lnTo>
                      <a:pt x="372186" y="351993"/>
                    </a:lnTo>
                    <a:lnTo>
                      <a:pt x="356590" y="351637"/>
                    </a:lnTo>
                    <a:lnTo>
                      <a:pt x="356590" y="384479"/>
                    </a:lnTo>
                    <a:lnTo>
                      <a:pt x="292112" y="518718"/>
                    </a:lnTo>
                    <a:lnTo>
                      <a:pt x="175780" y="516077"/>
                    </a:lnTo>
                    <a:lnTo>
                      <a:pt x="240284" y="381812"/>
                    </a:lnTo>
                    <a:lnTo>
                      <a:pt x="356590" y="384479"/>
                    </a:lnTo>
                    <a:lnTo>
                      <a:pt x="356590" y="351637"/>
                    </a:lnTo>
                    <a:lnTo>
                      <a:pt x="255879" y="349338"/>
                    </a:lnTo>
                    <a:lnTo>
                      <a:pt x="342226" y="169608"/>
                    </a:lnTo>
                    <a:lnTo>
                      <a:pt x="458495" y="172313"/>
                    </a:lnTo>
                    <a:lnTo>
                      <a:pt x="458495" y="139446"/>
                    </a:lnTo>
                    <a:lnTo>
                      <a:pt x="357847" y="137096"/>
                    </a:lnTo>
                    <a:lnTo>
                      <a:pt x="420293" y="7112"/>
                    </a:lnTo>
                    <a:lnTo>
                      <a:pt x="405561" y="0"/>
                    </a:lnTo>
                    <a:lnTo>
                      <a:pt x="339890" y="136677"/>
                    </a:lnTo>
                    <a:lnTo>
                      <a:pt x="201726" y="133464"/>
                    </a:lnTo>
                    <a:lnTo>
                      <a:pt x="200926" y="166331"/>
                    </a:lnTo>
                    <a:lnTo>
                      <a:pt x="324269" y="169202"/>
                    </a:lnTo>
                    <a:lnTo>
                      <a:pt x="237909" y="348932"/>
                    </a:lnTo>
                    <a:lnTo>
                      <a:pt x="91097" y="345567"/>
                    </a:lnTo>
                    <a:lnTo>
                      <a:pt x="90487" y="378371"/>
                    </a:lnTo>
                    <a:lnTo>
                      <a:pt x="222313" y="381393"/>
                    </a:lnTo>
                    <a:lnTo>
                      <a:pt x="157797" y="515670"/>
                    </a:lnTo>
                    <a:lnTo>
                      <a:pt x="609" y="512089"/>
                    </a:lnTo>
                    <a:lnTo>
                      <a:pt x="0" y="544855"/>
                    </a:lnTo>
                    <a:lnTo>
                      <a:pt x="142214" y="548106"/>
                    </a:lnTo>
                    <a:lnTo>
                      <a:pt x="66014" y="706704"/>
                    </a:lnTo>
                    <a:lnTo>
                      <a:pt x="80848" y="713701"/>
                    </a:lnTo>
                    <a:lnTo>
                      <a:pt x="160197" y="548513"/>
                    </a:lnTo>
                    <a:lnTo>
                      <a:pt x="276529" y="551167"/>
                    </a:lnTo>
                    <a:lnTo>
                      <a:pt x="201828" y="706704"/>
                    </a:lnTo>
                    <a:lnTo>
                      <a:pt x="216598" y="713701"/>
                    </a:lnTo>
                    <a:lnTo>
                      <a:pt x="294474" y="551573"/>
                    </a:lnTo>
                    <a:lnTo>
                      <a:pt x="431469" y="554697"/>
                    </a:lnTo>
                    <a:lnTo>
                      <a:pt x="358470" y="706704"/>
                    </a:lnTo>
                    <a:lnTo>
                      <a:pt x="373341" y="713701"/>
                    </a:lnTo>
                    <a:lnTo>
                      <a:pt x="449516" y="555104"/>
                    </a:lnTo>
                    <a:lnTo>
                      <a:pt x="565835" y="557758"/>
                    </a:lnTo>
                    <a:lnTo>
                      <a:pt x="494309" y="706704"/>
                    </a:lnTo>
                    <a:lnTo>
                      <a:pt x="509041" y="713701"/>
                    </a:lnTo>
                    <a:lnTo>
                      <a:pt x="583755" y="558165"/>
                    </a:lnTo>
                    <a:lnTo>
                      <a:pt x="720788" y="561289"/>
                    </a:lnTo>
                    <a:lnTo>
                      <a:pt x="650951" y="706704"/>
                    </a:lnTo>
                    <a:lnTo>
                      <a:pt x="665721" y="713701"/>
                    </a:lnTo>
                    <a:lnTo>
                      <a:pt x="738771" y="561695"/>
                    </a:lnTo>
                    <a:lnTo>
                      <a:pt x="855116" y="564349"/>
                    </a:lnTo>
                    <a:lnTo>
                      <a:pt x="786726" y="706704"/>
                    </a:lnTo>
                    <a:lnTo>
                      <a:pt x="801535" y="713701"/>
                    </a:lnTo>
                    <a:lnTo>
                      <a:pt x="873086" y="564756"/>
                    </a:lnTo>
                    <a:lnTo>
                      <a:pt x="1010031" y="567880"/>
                    </a:lnTo>
                    <a:lnTo>
                      <a:pt x="943330" y="706704"/>
                    </a:lnTo>
                    <a:lnTo>
                      <a:pt x="958176" y="713701"/>
                    </a:lnTo>
                    <a:lnTo>
                      <a:pt x="1028052" y="568299"/>
                    </a:lnTo>
                    <a:lnTo>
                      <a:pt x="1144384" y="570941"/>
                    </a:lnTo>
                    <a:lnTo>
                      <a:pt x="1079182" y="706704"/>
                    </a:lnTo>
                    <a:lnTo>
                      <a:pt x="1094016" y="713701"/>
                    </a:lnTo>
                    <a:lnTo>
                      <a:pt x="1162392" y="571360"/>
                    </a:lnTo>
                    <a:lnTo>
                      <a:pt x="1333385" y="575246"/>
                    </a:lnTo>
                    <a:lnTo>
                      <a:pt x="1334173" y="542366"/>
                    </a:lnTo>
                    <a:lnTo>
                      <a:pt x="1178026" y="538822"/>
                    </a:lnTo>
                    <a:lnTo>
                      <a:pt x="1242415" y="404787"/>
                    </a:lnTo>
                    <a:lnTo>
                      <a:pt x="1411071" y="408647"/>
                    </a:lnTo>
                    <a:lnTo>
                      <a:pt x="1411871" y="375754"/>
                    </a:lnTo>
                    <a:lnTo>
                      <a:pt x="1258049" y="372249"/>
                    </a:lnTo>
                    <a:lnTo>
                      <a:pt x="1344231" y="192836"/>
                    </a:lnTo>
                    <a:lnTo>
                      <a:pt x="1507769" y="196621"/>
                    </a:lnTo>
                    <a:lnTo>
                      <a:pt x="1508556" y="163817"/>
                    </a:lnTo>
                    <a:close/>
                  </a:path>
                </a:pathLst>
              </a:custGeom>
              <a:solidFill>
                <a:srgbClr val="428F6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5" name="object 51">
                <a:extLst>
                  <a:ext uri="{FF2B5EF4-FFF2-40B4-BE49-F238E27FC236}">
                    <a16:creationId xmlns:a16="http://schemas.microsoft.com/office/drawing/2014/main" id="{2E95E108-838E-F36F-AED1-CBE67FE436F4}"/>
                  </a:ext>
                </a:extLst>
              </p:cNvPr>
              <p:cNvSpPr/>
              <p:nvPr/>
            </p:nvSpPr>
            <p:spPr>
              <a:xfrm>
                <a:off x="4311067" y="2469143"/>
                <a:ext cx="1421130" cy="214629"/>
              </a:xfrm>
              <a:custGeom>
                <a:avLst/>
                <a:gdLst/>
                <a:ahLst/>
                <a:cxnLst/>
                <a:rect l="l" t="t" r="r" b="b"/>
                <a:pathLst>
                  <a:path w="1421129" h="214630">
                    <a:moveTo>
                      <a:pt x="112321" y="0"/>
                    </a:moveTo>
                    <a:lnTo>
                      <a:pt x="0" y="212066"/>
                    </a:lnTo>
                    <a:lnTo>
                      <a:pt x="1321059" y="214506"/>
                    </a:lnTo>
                    <a:lnTo>
                      <a:pt x="1420658" y="5099"/>
                    </a:lnTo>
                    <a:lnTo>
                      <a:pt x="112321" y="0"/>
                    </a:lnTo>
                    <a:close/>
                  </a:path>
                </a:pathLst>
              </a:custGeom>
              <a:solidFill>
                <a:srgbClr val="FFFFFF">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6" name="object 52">
                <a:extLst>
                  <a:ext uri="{FF2B5EF4-FFF2-40B4-BE49-F238E27FC236}">
                    <a16:creationId xmlns:a16="http://schemas.microsoft.com/office/drawing/2014/main" id="{8FA4FD08-8244-0D44-AEA5-BBFDD3B2B028}"/>
                  </a:ext>
                </a:extLst>
              </p:cNvPr>
              <p:cNvSpPr/>
              <p:nvPr/>
            </p:nvSpPr>
            <p:spPr>
              <a:xfrm>
                <a:off x="4085666" y="2483948"/>
                <a:ext cx="1644014" cy="678180"/>
              </a:xfrm>
              <a:custGeom>
                <a:avLst/>
                <a:gdLst/>
                <a:ahLst/>
                <a:cxnLst/>
                <a:rect l="l" t="t" r="r" b="b"/>
                <a:pathLst>
                  <a:path w="1644014" h="678180">
                    <a:moveTo>
                      <a:pt x="1643392" y="6362"/>
                    </a:moveTo>
                    <a:lnTo>
                      <a:pt x="1429156" y="5664"/>
                    </a:lnTo>
                    <a:lnTo>
                      <a:pt x="1431010" y="3848"/>
                    </a:lnTo>
                    <a:lnTo>
                      <a:pt x="1313446" y="0"/>
                    </a:lnTo>
                    <a:lnTo>
                      <a:pt x="1307744" y="5257"/>
                    </a:lnTo>
                    <a:lnTo>
                      <a:pt x="882459" y="3848"/>
                    </a:lnTo>
                    <a:lnTo>
                      <a:pt x="0" y="672655"/>
                    </a:lnTo>
                    <a:lnTo>
                      <a:pt x="473443" y="672655"/>
                    </a:lnTo>
                    <a:lnTo>
                      <a:pt x="1014412" y="201091"/>
                    </a:lnTo>
                    <a:lnTo>
                      <a:pt x="1045248" y="247180"/>
                    </a:lnTo>
                    <a:lnTo>
                      <a:pt x="582218" y="673912"/>
                    </a:lnTo>
                    <a:lnTo>
                      <a:pt x="741502" y="677684"/>
                    </a:lnTo>
                    <a:lnTo>
                      <a:pt x="1099312" y="328002"/>
                    </a:lnTo>
                    <a:lnTo>
                      <a:pt x="1329905" y="672655"/>
                    </a:lnTo>
                    <a:lnTo>
                      <a:pt x="1643392" y="6362"/>
                    </a:lnTo>
                    <a:close/>
                  </a:path>
                </a:pathLst>
              </a:custGeom>
              <a:solidFill>
                <a:srgbClr val="FFFFFF">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22" name="object 53">
              <a:extLst>
                <a:ext uri="{FF2B5EF4-FFF2-40B4-BE49-F238E27FC236}">
                  <a16:creationId xmlns:a16="http://schemas.microsoft.com/office/drawing/2014/main" id="{7790911E-C0DA-7373-4F8B-2E202363AFD9}"/>
                </a:ext>
              </a:extLst>
            </p:cNvPr>
            <p:cNvGrpSpPr/>
            <p:nvPr/>
          </p:nvGrpSpPr>
          <p:grpSpPr>
            <a:xfrm>
              <a:off x="13321208" y="6883255"/>
              <a:ext cx="3313429" cy="1087755"/>
              <a:chOff x="13321208" y="6883255"/>
              <a:chExt cx="3313429" cy="1087755"/>
            </a:xfrm>
          </p:grpSpPr>
          <p:sp>
            <p:nvSpPr>
              <p:cNvPr id="142" name="object 54">
                <a:extLst>
                  <a:ext uri="{FF2B5EF4-FFF2-40B4-BE49-F238E27FC236}">
                    <a16:creationId xmlns:a16="http://schemas.microsoft.com/office/drawing/2014/main" id="{1013EE2F-2864-F477-4FCE-B241E5C3EEBC}"/>
                  </a:ext>
                </a:extLst>
              </p:cNvPr>
              <p:cNvSpPr/>
              <p:nvPr/>
            </p:nvSpPr>
            <p:spPr>
              <a:xfrm>
                <a:off x="13722135" y="6883255"/>
                <a:ext cx="2621915" cy="936625"/>
              </a:xfrm>
              <a:custGeom>
                <a:avLst/>
                <a:gdLst/>
                <a:ahLst/>
                <a:cxnLst/>
                <a:rect l="l" t="t" r="r" b="b"/>
                <a:pathLst>
                  <a:path w="2621915" h="936625">
                    <a:moveTo>
                      <a:pt x="1463273" y="0"/>
                    </a:moveTo>
                    <a:lnTo>
                      <a:pt x="1339466" y="7144"/>
                    </a:lnTo>
                    <a:lnTo>
                      <a:pt x="1122639" y="80381"/>
                    </a:lnTo>
                    <a:lnTo>
                      <a:pt x="1064913" y="109653"/>
                    </a:lnTo>
                    <a:lnTo>
                      <a:pt x="1006225" y="162687"/>
                    </a:lnTo>
                    <a:lnTo>
                      <a:pt x="980111" y="200017"/>
                    </a:lnTo>
                    <a:lnTo>
                      <a:pt x="958063" y="245571"/>
                    </a:lnTo>
                    <a:lnTo>
                      <a:pt x="941518" y="300109"/>
                    </a:lnTo>
                    <a:lnTo>
                      <a:pt x="931912" y="364393"/>
                    </a:lnTo>
                    <a:lnTo>
                      <a:pt x="813788" y="206591"/>
                    </a:lnTo>
                    <a:lnTo>
                      <a:pt x="734738" y="160980"/>
                    </a:lnTo>
                    <a:lnTo>
                      <a:pt x="659052" y="233850"/>
                    </a:lnTo>
                    <a:lnTo>
                      <a:pt x="551023" y="431490"/>
                    </a:lnTo>
                    <a:lnTo>
                      <a:pt x="307742" y="370467"/>
                    </a:lnTo>
                    <a:lnTo>
                      <a:pt x="179726" y="377978"/>
                    </a:lnTo>
                    <a:lnTo>
                      <a:pt x="124744" y="479088"/>
                    </a:lnTo>
                    <a:lnTo>
                      <a:pt x="100566" y="698864"/>
                    </a:lnTo>
                    <a:lnTo>
                      <a:pt x="25567" y="779531"/>
                    </a:lnTo>
                    <a:lnTo>
                      <a:pt x="0" y="831152"/>
                    </a:lnTo>
                    <a:lnTo>
                      <a:pt x="23351" y="875986"/>
                    </a:lnTo>
                    <a:lnTo>
                      <a:pt x="95110" y="936292"/>
                    </a:lnTo>
                    <a:lnTo>
                      <a:pt x="2621861" y="860681"/>
                    </a:lnTo>
                    <a:lnTo>
                      <a:pt x="2553010" y="582488"/>
                    </a:lnTo>
                    <a:lnTo>
                      <a:pt x="2489157" y="452162"/>
                    </a:lnTo>
                    <a:lnTo>
                      <a:pt x="2393488" y="435868"/>
                    </a:lnTo>
                    <a:lnTo>
                      <a:pt x="2229192" y="499771"/>
                    </a:lnTo>
                    <a:lnTo>
                      <a:pt x="2219027" y="497183"/>
                    </a:lnTo>
                    <a:lnTo>
                      <a:pt x="2207567" y="483177"/>
                    </a:lnTo>
                    <a:lnTo>
                      <a:pt x="2193816" y="461352"/>
                    </a:lnTo>
                    <a:lnTo>
                      <a:pt x="2176782" y="435304"/>
                    </a:lnTo>
                    <a:lnTo>
                      <a:pt x="2155471" y="408630"/>
                    </a:lnTo>
                    <a:lnTo>
                      <a:pt x="2128887" y="384927"/>
                    </a:lnTo>
                    <a:lnTo>
                      <a:pt x="2096039" y="367791"/>
                    </a:lnTo>
                    <a:lnTo>
                      <a:pt x="2055932" y="360821"/>
                    </a:lnTo>
                    <a:lnTo>
                      <a:pt x="2007572" y="367613"/>
                    </a:lnTo>
                    <a:lnTo>
                      <a:pt x="1949965" y="391764"/>
                    </a:lnTo>
                    <a:lnTo>
                      <a:pt x="1905812" y="227853"/>
                    </a:lnTo>
                    <a:lnTo>
                      <a:pt x="1856447" y="158047"/>
                    </a:lnTo>
                    <a:lnTo>
                      <a:pt x="1770686" y="168695"/>
                    </a:lnTo>
                    <a:lnTo>
                      <a:pt x="1617347" y="246145"/>
                    </a:lnTo>
                    <a:lnTo>
                      <a:pt x="1540440" y="74486"/>
                    </a:lnTo>
                    <a:lnTo>
                      <a:pt x="1463273" y="0"/>
                    </a:lnTo>
                    <a:close/>
                  </a:path>
                </a:pathLst>
              </a:custGeom>
              <a:solidFill>
                <a:srgbClr val="CDE3A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3" name="object 55">
                <a:extLst>
                  <a:ext uri="{FF2B5EF4-FFF2-40B4-BE49-F238E27FC236}">
                    <a16:creationId xmlns:a16="http://schemas.microsoft.com/office/drawing/2014/main" id="{F01BDDED-D035-61B5-F264-CDED8724481A}"/>
                  </a:ext>
                </a:extLst>
              </p:cNvPr>
              <p:cNvSpPr/>
              <p:nvPr/>
            </p:nvSpPr>
            <p:spPr>
              <a:xfrm>
                <a:off x="13721917" y="6954946"/>
                <a:ext cx="2622550" cy="864869"/>
              </a:xfrm>
              <a:custGeom>
                <a:avLst/>
                <a:gdLst/>
                <a:ahLst/>
                <a:cxnLst/>
                <a:rect l="l" t="t" r="r" b="b"/>
                <a:pathLst>
                  <a:path w="2622550" h="864870">
                    <a:moveTo>
                      <a:pt x="1461861" y="0"/>
                    </a:moveTo>
                    <a:lnTo>
                      <a:pt x="1338045" y="6949"/>
                    </a:lnTo>
                    <a:lnTo>
                      <a:pt x="1121319" y="74929"/>
                    </a:lnTo>
                    <a:lnTo>
                      <a:pt x="1055055" y="107485"/>
                    </a:lnTo>
                    <a:lnTo>
                      <a:pt x="1021209" y="134354"/>
                    </a:lnTo>
                    <a:lnTo>
                      <a:pt x="989748" y="169660"/>
                    </a:lnTo>
                    <a:lnTo>
                      <a:pt x="962816" y="214435"/>
                    </a:lnTo>
                    <a:lnTo>
                      <a:pt x="942561" y="269712"/>
                    </a:lnTo>
                    <a:lnTo>
                      <a:pt x="931126" y="336523"/>
                    </a:lnTo>
                    <a:lnTo>
                      <a:pt x="812697" y="191848"/>
                    </a:lnTo>
                    <a:lnTo>
                      <a:pt x="733557" y="150162"/>
                    </a:lnTo>
                    <a:lnTo>
                      <a:pt x="658008" y="217353"/>
                    </a:lnTo>
                    <a:lnTo>
                      <a:pt x="550352" y="399307"/>
                    </a:lnTo>
                    <a:lnTo>
                      <a:pt x="306931" y="343951"/>
                    </a:lnTo>
                    <a:lnTo>
                      <a:pt x="178916" y="351241"/>
                    </a:lnTo>
                    <a:lnTo>
                      <a:pt x="124119" y="444345"/>
                    </a:lnTo>
                    <a:lnTo>
                      <a:pt x="100355" y="646430"/>
                    </a:lnTo>
                    <a:lnTo>
                      <a:pt x="25481" y="720777"/>
                    </a:lnTo>
                    <a:lnTo>
                      <a:pt x="0" y="768285"/>
                    </a:lnTo>
                    <a:lnTo>
                      <a:pt x="23439" y="809409"/>
                    </a:lnTo>
                    <a:lnTo>
                      <a:pt x="95329" y="864601"/>
                    </a:lnTo>
                    <a:lnTo>
                      <a:pt x="2622079" y="788991"/>
                    </a:lnTo>
                    <a:lnTo>
                      <a:pt x="2552735" y="532640"/>
                    </a:lnTo>
                    <a:lnTo>
                      <a:pt x="2488650" y="412596"/>
                    </a:lnTo>
                    <a:lnTo>
                      <a:pt x="2392950" y="397723"/>
                    </a:lnTo>
                    <a:lnTo>
                      <a:pt x="2228761" y="456886"/>
                    </a:lnTo>
                    <a:lnTo>
                      <a:pt x="2218603" y="454558"/>
                    </a:lnTo>
                    <a:lnTo>
                      <a:pt x="2207121" y="441738"/>
                    </a:lnTo>
                    <a:lnTo>
                      <a:pt x="2193331" y="421735"/>
                    </a:lnTo>
                    <a:lnTo>
                      <a:pt x="2176246" y="397856"/>
                    </a:lnTo>
                    <a:lnTo>
                      <a:pt x="2154879" y="373411"/>
                    </a:lnTo>
                    <a:lnTo>
                      <a:pt x="2128245" y="351707"/>
                    </a:lnTo>
                    <a:lnTo>
                      <a:pt x="2095358" y="336052"/>
                    </a:lnTo>
                    <a:lnTo>
                      <a:pt x="2055231" y="329756"/>
                    </a:lnTo>
                    <a:lnTo>
                      <a:pt x="2006879" y="336126"/>
                    </a:lnTo>
                    <a:lnTo>
                      <a:pt x="1949314" y="358470"/>
                    </a:lnTo>
                    <a:lnTo>
                      <a:pt x="1904839" y="207972"/>
                    </a:lnTo>
                    <a:lnTo>
                      <a:pt x="1855338" y="143981"/>
                    </a:lnTo>
                    <a:lnTo>
                      <a:pt x="1769603" y="154055"/>
                    </a:lnTo>
                    <a:lnTo>
                      <a:pt x="1616424" y="225752"/>
                    </a:lnTo>
                    <a:lnTo>
                      <a:pt x="1539182" y="68221"/>
                    </a:lnTo>
                    <a:lnTo>
                      <a:pt x="1461861" y="0"/>
                    </a:lnTo>
                    <a:close/>
                  </a:path>
                </a:pathLst>
              </a:custGeom>
              <a:solidFill>
                <a:srgbClr val="85BB2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4" name="object 56">
                <a:extLst>
                  <a:ext uri="{FF2B5EF4-FFF2-40B4-BE49-F238E27FC236}">
                    <a16:creationId xmlns:a16="http://schemas.microsoft.com/office/drawing/2014/main" id="{5E0F3AC9-7416-3913-473E-AB1D100B570D}"/>
                  </a:ext>
                </a:extLst>
              </p:cNvPr>
              <p:cNvSpPr/>
              <p:nvPr/>
            </p:nvSpPr>
            <p:spPr>
              <a:xfrm>
                <a:off x="13321208" y="7358279"/>
                <a:ext cx="3313429" cy="612775"/>
              </a:xfrm>
              <a:custGeom>
                <a:avLst/>
                <a:gdLst/>
                <a:ahLst/>
                <a:cxnLst/>
                <a:rect l="l" t="t" r="r" b="b"/>
                <a:pathLst>
                  <a:path w="3313430" h="612775">
                    <a:moveTo>
                      <a:pt x="319297" y="0"/>
                    </a:moveTo>
                    <a:lnTo>
                      <a:pt x="167241" y="44738"/>
                    </a:lnTo>
                    <a:lnTo>
                      <a:pt x="0" y="164686"/>
                    </a:lnTo>
                    <a:lnTo>
                      <a:pt x="4177" y="189259"/>
                    </a:lnTo>
                    <a:lnTo>
                      <a:pt x="19960" y="235921"/>
                    </a:lnTo>
                    <a:lnTo>
                      <a:pt x="45245" y="279345"/>
                    </a:lnTo>
                    <a:lnTo>
                      <a:pt x="79550" y="319624"/>
                    </a:lnTo>
                    <a:lnTo>
                      <a:pt x="122392" y="356849"/>
                    </a:lnTo>
                    <a:lnTo>
                      <a:pt x="173289" y="391114"/>
                    </a:lnTo>
                    <a:lnTo>
                      <a:pt x="231760" y="422508"/>
                    </a:lnTo>
                    <a:lnTo>
                      <a:pt x="297321" y="451125"/>
                    </a:lnTo>
                    <a:lnTo>
                      <a:pt x="369490" y="477057"/>
                    </a:lnTo>
                    <a:lnTo>
                      <a:pt x="407902" y="489044"/>
                    </a:lnTo>
                    <a:lnTo>
                      <a:pt x="447785" y="500395"/>
                    </a:lnTo>
                    <a:lnTo>
                      <a:pt x="489080" y="511120"/>
                    </a:lnTo>
                    <a:lnTo>
                      <a:pt x="531725" y="521231"/>
                    </a:lnTo>
                    <a:lnTo>
                      <a:pt x="575660" y="530739"/>
                    </a:lnTo>
                    <a:lnTo>
                      <a:pt x="620825" y="539657"/>
                    </a:lnTo>
                    <a:lnTo>
                      <a:pt x="667160" y="547996"/>
                    </a:lnTo>
                    <a:lnTo>
                      <a:pt x="714605" y="555766"/>
                    </a:lnTo>
                    <a:lnTo>
                      <a:pt x="763099" y="562980"/>
                    </a:lnTo>
                    <a:lnTo>
                      <a:pt x="812582" y="569649"/>
                    </a:lnTo>
                    <a:lnTo>
                      <a:pt x="862993" y="575785"/>
                    </a:lnTo>
                    <a:lnTo>
                      <a:pt x="914273" y="581398"/>
                    </a:lnTo>
                    <a:lnTo>
                      <a:pt x="966361" y="586501"/>
                    </a:lnTo>
                    <a:lnTo>
                      <a:pt x="1019197" y="591105"/>
                    </a:lnTo>
                    <a:lnTo>
                      <a:pt x="1072720" y="595222"/>
                    </a:lnTo>
                    <a:lnTo>
                      <a:pt x="1126870" y="598863"/>
                    </a:lnTo>
                    <a:lnTo>
                      <a:pt x="1181588" y="602039"/>
                    </a:lnTo>
                    <a:lnTo>
                      <a:pt x="1236812" y="604762"/>
                    </a:lnTo>
                    <a:lnTo>
                      <a:pt x="1292483" y="607044"/>
                    </a:lnTo>
                    <a:lnTo>
                      <a:pt x="1348539" y="608896"/>
                    </a:lnTo>
                    <a:lnTo>
                      <a:pt x="1404921" y="610329"/>
                    </a:lnTo>
                    <a:lnTo>
                      <a:pt x="1461569" y="611355"/>
                    </a:lnTo>
                    <a:lnTo>
                      <a:pt x="1518423" y="611986"/>
                    </a:lnTo>
                    <a:lnTo>
                      <a:pt x="1575421" y="612232"/>
                    </a:lnTo>
                    <a:lnTo>
                      <a:pt x="1632503" y="612107"/>
                    </a:lnTo>
                    <a:lnTo>
                      <a:pt x="1689610" y="611620"/>
                    </a:lnTo>
                    <a:lnTo>
                      <a:pt x="1746682" y="610783"/>
                    </a:lnTo>
                    <a:lnTo>
                      <a:pt x="1803657" y="609609"/>
                    </a:lnTo>
                    <a:lnTo>
                      <a:pt x="1860475" y="608108"/>
                    </a:lnTo>
                    <a:lnTo>
                      <a:pt x="1917077" y="606292"/>
                    </a:lnTo>
                    <a:lnTo>
                      <a:pt x="1973402" y="604172"/>
                    </a:lnTo>
                    <a:lnTo>
                      <a:pt x="2029389" y="601760"/>
                    </a:lnTo>
                    <a:lnTo>
                      <a:pt x="2084979" y="599068"/>
                    </a:lnTo>
                    <a:lnTo>
                      <a:pt x="2140111" y="596106"/>
                    </a:lnTo>
                    <a:lnTo>
                      <a:pt x="2194724" y="592888"/>
                    </a:lnTo>
                    <a:lnTo>
                      <a:pt x="2248760" y="589422"/>
                    </a:lnTo>
                    <a:lnTo>
                      <a:pt x="2302156" y="585723"/>
                    </a:lnTo>
                    <a:lnTo>
                      <a:pt x="2354853" y="581800"/>
                    </a:lnTo>
                    <a:lnTo>
                      <a:pt x="2406791" y="577666"/>
                    </a:lnTo>
                    <a:lnTo>
                      <a:pt x="2457910" y="573331"/>
                    </a:lnTo>
                    <a:lnTo>
                      <a:pt x="2508148" y="568808"/>
                    </a:lnTo>
                    <a:lnTo>
                      <a:pt x="2557447" y="564108"/>
                    </a:lnTo>
                    <a:lnTo>
                      <a:pt x="2605745" y="559242"/>
                    </a:lnTo>
                    <a:lnTo>
                      <a:pt x="2652982" y="554222"/>
                    </a:lnTo>
                    <a:lnTo>
                      <a:pt x="2699098" y="549060"/>
                    </a:lnTo>
                    <a:lnTo>
                      <a:pt x="2744032" y="543766"/>
                    </a:lnTo>
                    <a:lnTo>
                      <a:pt x="2787726" y="538353"/>
                    </a:lnTo>
                    <a:lnTo>
                      <a:pt x="2830117" y="532831"/>
                    </a:lnTo>
                    <a:lnTo>
                      <a:pt x="2871146" y="527213"/>
                    </a:lnTo>
                    <a:lnTo>
                      <a:pt x="2910752" y="521510"/>
                    </a:lnTo>
                    <a:lnTo>
                      <a:pt x="2948876" y="515733"/>
                    </a:lnTo>
                    <a:lnTo>
                      <a:pt x="3020434" y="504004"/>
                    </a:lnTo>
                    <a:lnTo>
                      <a:pt x="3085338" y="492118"/>
                    </a:lnTo>
                    <a:lnTo>
                      <a:pt x="3143105" y="480168"/>
                    </a:lnTo>
                    <a:lnTo>
                      <a:pt x="3193253" y="468244"/>
                    </a:lnTo>
                    <a:lnTo>
                      <a:pt x="3235299" y="456440"/>
                    </a:lnTo>
                    <a:lnTo>
                      <a:pt x="3282124" y="439159"/>
                    </a:lnTo>
                    <a:lnTo>
                      <a:pt x="3312827" y="412255"/>
                    </a:lnTo>
                    <a:lnTo>
                      <a:pt x="3311324" y="407262"/>
                    </a:lnTo>
                    <a:lnTo>
                      <a:pt x="3171223" y="326745"/>
                    </a:lnTo>
                    <a:lnTo>
                      <a:pt x="3128876" y="304006"/>
                    </a:lnTo>
                    <a:lnTo>
                      <a:pt x="3086670" y="282028"/>
                    </a:lnTo>
                    <a:lnTo>
                      <a:pt x="3044500" y="260990"/>
                    </a:lnTo>
                    <a:lnTo>
                      <a:pt x="3002257" y="241070"/>
                    </a:lnTo>
                    <a:lnTo>
                      <a:pt x="2959835" y="222444"/>
                    </a:lnTo>
                    <a:lnTo>
                      <a:pt x="2917126" y="205292"/>
                    </a:lnTo>
                    <a:lnTo>
                      <a:pt x="2874023" y="189791"/>
                    </a:lnTo>
                    <a:lnTo>
                      <a:pt x="2830419" y="176118"/>
                    </a:lnTo>
                    <a:lnTo>
                      <a:pt x="2786206" y="164452"/>
                    </a:lnTo>
                    <a:lnTo>
                      <a:pt x="2741278" y="154970"/>
                    </a:lnTo>
                    <a:lnTo>
                      <a:pt x="2695526" y="147849"/>
                    </a:lnTo>
                    <a:lnTo>
                      <a:pt x="2648844" y="143269"/>
                    </a:lnTo>
                    <a:lnTo>
                      <a:pt x="2601125" y="141406"/>
                    </a:lnTo>
                    <a:lnTo>
                      <a:pt x="2552261" y="142438"/>
                    </a:lnTo>
                    <a:lnTo>
                      <a:pt x="2502145" y="146544"/>
                    </a:lnTo>
                    <a:lnTo>
                      <a:pt x="2450669" y="153900"/>
                    </a:lnTo>
                    <a:lnTo>
                      <a:pt x="2397728" y="164686"/>
                    </a:lnTo>
                    <a:lnTo>
                      <a:pt x="2353862" y="174212"/>
                    </a:lnTo>
                    <a:lnTo>
                      <a:pt x="2307823" y="182856"/>
                    </a:lnTo>
                    <a:lnTo>
                      <a:pt x="2259892" y="190658"/>
                    </a:lnTo>
                    <a:lnTo>
                      <a:pt x="2210348" y="197657"/>
                    </a:lnTo>
                    <a:lnTo>
                      <a:pt x="2159473" y="203894"/>
                    </a:lnTo>
                    <a:lnTo>
                      <a:pt x="2107545" y="209409"/>
                    </a:lnTo>
                    <a:lnTo>
                      <a:pt x="2054846" y="214242"/>
                    </a:lnTo>
                    <a:lnTo>
                      <a:pt x="2001656" y="218433"/>
                    </a:lnTo>
                    <a:lnTo>
                      <a:pt x="1949932" y="221776"/>
                    </a:lnTo>
                    <a:lnTo>
                      <a:pt x="1898199" y="224274"/>
                    </a:lnTo>
                    <a:lnTo>
                      <a:pt x="1846464" y="225933"/>
                    </a:lnTo>
                    <a:lnTo>
                      <a:pt x="1794737" y="226758"/>
                    </a:lnTo>
                    <a:lnTo>
                      <a:pt x="1743024" y="226756"/>
                    </a:lnTo>
                    <a:lnTo>
                      <a:pt x="1691336" y="225933"/>
                    </a:lnTo>
                    <a:lnTo>
                      <a:pt x="1639679" y="224294"/>
                    </a:lnTo>
                    <a:lnTo>
                      <a:pt x="1588063" y="221845"/>
                    </a:lnTo>
                    <a:lnTo>
                      <a:pt x="1536496" y="218592"/>
                    </a:lnTo>
                    <a:lnTo>
                      <a:pt x="1484987" y="214542"/>
                    </a:lnTo>
                    <a:lnTo>
                      <a:pt x="1433543" y="209700"/>
                    </a:lnTo>
                    <a:lnTo>
                      <a:pt x="1382173" y="204072"/>
                    </a:lnTo>
                    <a:lnTo>
                      <a:pt x="1330886" y="197664"/>
                    </a:lnTo>
                    <a:lnTo>
                      <a:pt x="1279690" y="190482"/>
                    </a:lnTo>
                    <a:lnTo>
                      <a:pt x="1228593" y="182531"/>
                    </a:lnTo>
                    <a:lnTo>
                      <a:pt x="1177604" y="173819"/>
                    </a:lnTo>
                    <a:lnTo>
                      <a:pt x="1126731" y="164350"/>
                    </a:lnTo>
                    <a:lnTo>
                      <a:pt x="1075982" y="154132"/>
                    </a:lnTo>
                    <a:lnTo>
                      <a:pt x="1025367" y="143168"/>
                    </a:lnTo>
                    <a:lnTo>
                      <a:pt x="974893" y="131467"/>
                    </a:lnTo>
                    <a:lnTo>
                      <a:pt x="924568" y="119033"/>
                    </a:lnTo>
                    <a:lnTo>
                      <a:pt x="542847" y="26191"/>
                    </a:lnTo>
                    <a:lnTo>
                      <a:pt x="319297" y="0"/>
                    </a:lnTo>
                    <a:close/>
                  </a:path>
                </a:pathLst>
              </a:custGeom>
              <a:solidFill>
                <a:srgbClr val="A6CE5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23" name="object 57">
              <a:extLst>
                <a:ext uri="{FF2B5EF4-FFF2-40B4-BE49-F238E27FC236}">
                  <a16:creationId xmlns:a16="http://schemas.microsoft.com/office/drawing/2014/main" id="{FBC58E1D-908C-BC25-0306-D417293857A5}"/>
                </a:ext>
              </a:extLst>
            </p:cNvPr>
            <p:cNvSpPr/>
            <p:nvPr/>
          </p:nvSpPr>
          <p:spPr>
            <a:xfrm>
              <a:off x="8193077" y="2360905"/>
              <a:ext cx="1894205" cy="1274445"/>
            </a:xfrm>
            <a:custGeom>
              <a:avLst/>
              <a:gdLst/>
              <a:ahLst/>
              <a:cxnLst/>
              <a:rect l="l" t="t" r="r" b="b"/>
              <a:pathLst>
                <a:path w="1894204" h="1274445">
                  <a:moveTo>
                    <a:pt x="1748993" y="0"/>
                  </a:moveTo>
                  <a:lnTo>
                    <a:pt x="1703237" y="6124"/>
                  </a:lnTo>
                  <a:lnTo>
                    <a:pt x="1663467" y="23182"/>
                  </a:lnTo>
                  <a:lnTo>
                    <a:pt x="1632086" y="49201"/>
                  </a:lnTo>
                  <a:lnTo>
                    <a:pt x="1611495" y="82207"/>
                  </a:lnTo>
                  <a:lnTo>
                    <a:pt x="1604097" y="120226"/>
                  </a:lnTo>
                  <a:lnTo>
                    <a:pt x="1604244" y="122666"/>
                  </a:lnTo>
                  <a:lnTo>
                    <a:pt x="1583814" y="101936"/>
                  </a:lnTo>
                  <a:lnTo>
                    <a:pt x="1558343" y="86030"/>
                  </a:lnTo>
                  <a:lnTo>
                    <a:pt x="1528929" y="75834"/>
                  </a:lnTo>
                  <a:lnTo>
                    <a:pt x="1496666" y="72238"/>
                  </a:lnTo>
                  <a:lnTo>
                    <a:pt x="1446701" y="80988"/>
                  </a:lnTo>
                  <a:lnTo>
                    <a:pt x="1405738" y="104928"/>
                  </a:lnTo>
                  <a:lnTo>
                    <a:pt x="1377633" y="140593"/>
                  </a:lnTo>
                  <a:lnTo>
                    <a:pt x="1366241" y="184517"/>
                  </a:lnTo>
                  <a:lnTo>
                    <a:pt x="1340335" y="174255"/>
                  </a:lnTo>
                  <a:lnTo>
                    <a:pt x="1312741" y="166695"/>
                  </a:lnTo>
                  <a:lnTo>
                    <a:pt x="1283719" y="162023"/>
                  </a:lnTo>
                  <a:lnTo>
                    <a:pt x="1253532" y="160424"/>
                  </a:lnTo>
                  <a:lnTo>
                    <a:pt x="1199991" y="165579"/>
                  </a:lnTo>
                  <a:lnTo>
                    <a:pt x="1150810" y="180260"/>
                  </a:lnTo>
                  <a:lnTo>
                    <a:pt x="1107404" y="203293"/>
                  </a:lnTo>
                  <a:lnTo>
                    <a:pt x="1071183" y="233503"/>
                  </a:lnTo>
                  <a:lnTo>
                    <a:pt x="1043562" y="269716"/>
                  </a:lnTo>
                  <a:lnTo>
                    <a:pt x="1025953" y="310758"/>
                  </a:lnTo>
                  <a:lnTo>
                    <a:pt x="1019769" y="355455"/>
                  </a:lnTo>
                  <a:lnTo>
                    <a:pt x="1019951" y="363015"/>
                  </a:lnTo>
                  <a:lnTo>
                    <a:pt x="1020489" y="370450"/>
                  </a:lnTo>
                  <a:lnTo>
                    <a:pt x="1021377" y="377770"/>
                  </a:lnTo>
                  <a:lnTo>
                    <a:pt x="1022607" y="384983"/>
                  </a:lnTo>
                  <a:lnTo>
                    <a:pt x="1011001" y="381413"/>
                  </a:lnTo>
                  <a:lnTo>
                    <a:pt x="998990" y="378463"/>
                  </a:lnTo>
                  <a:lnTo>
                    <a:pt x="986602" y="376132"/>
                  </a:lnTo>
                  <a:lnTo>
                    <a:pt x="973865" y="374417"/>
                  </a:lnTo>
                  <a:lnTo>
                    <a:pt x="973865" y="373779"/>
                  </a:lnTo>
                  <a:lnTo>
                    <a:pt x="969480" y="329981"/>
                  </a:lnTo>
                  <a:lnTo>
                    <a:pt x="955676" y="290145"/>
                  </a:lnTo>
                  <a:lnTo>
                    <a:pt x="933838" y="254084"/>
                  </a:lnTo>
                  <a:lnTo>
                    <a:pt x="904922" y="222655"/>
                  </a:lnTo>
                  <a:lnTo>
                    <a:pt x="869886" y="196716"/>
                  </a:lnTo>
                  <a:lnTo>
                    <a:pt x="829686" y="177126"/>
                  </a:lnTo>
                  <a:lnTo>
                    <a:pt x="785279" y="164742"/>
                  </a:lnTo>
                  <a:lnTo>
                    <a:pt x="737621" y="160424"/>
                  </a:lnTo>
                  <a:lnTo>
                    <a:pt x="684024" y="165867"/>
                  </a:lnTo>
                  <a:lnTo>
                    <a:pt x="634837" y="181380"/>
                  </a:lnTo>
                  <a:lnTo>
                    <a:pt x="591370" y="205739"/>
                  </a:lnTo>
                  <a:lnTo>
                    <a:pt x="554934" y="237719"/>
                  </a:lnTo>
                  <a:lnTo>
                    <a:pt x="526837" y="276096"/>
                  </a:lnTo>
                  <a:lnTo>
                    <a:pt x="508392" y="319644"/>
                  </a:lnTo>
                  <a:lnTo>
                    <a:pt x="480320" y="313160"/>
                  </a:lnTo>
                  <a:lnTo>
                    <a:pt x="451314" y="308421"/>
                  </a:lnTo>
                  <a:lnTo>
                    <a:pt x="421521" y="305513"/>
                  </a:lnTo>
                  <a:lnTo>
                    <a:pt x="391087" y="304524"/>
                  </a:lnTo>
                  <a:lnTo>
                    <a:pt x="338049" y="307595"/>
                  </a:lnTo>
                  <a:lnTo>
                    <a:pt x="287171" y="316539"/>
                  </a:lnTo>
                  <a:lnTo>
                    <a:pt x="238919" y="330959"/>
                  </a:lnTo>
                  <a:lnTo>
                    <a:pt x="193762" y="350455"/>
                  </a:lnTo>
                  <a:lnTo>
                    <a:pt x="152167" y="374627"/>
                  </a:lnTo>
                  <a:lnTo>
                    <a:pt x="114601" y="403076"/>
                  </a:lnTo>
                  <a:lnTo>
                    <a:pt x="81532" y="435403"/>
                  </a:lnTo>
                  <a:lnTo>
                    <a:pt x="53427" y="471208"/>
                  </a:lnTo>
                  <a:lnTo>
                    <a:pt x="30753" y="510093"/>
                  </a:lnTo>
                  <a:lnTo>
                    <a:pt x="13980" y="551657"/>
                  </a:lnTo>
                  <a:lnTo>
                    <a:pt x="3572" y="595501"/>
                  </a:lnTo>
                  <a:lnTo>
                    <a:pt x="0" y="641226"/>
                  </a:lnTo>
                  <a:lnTo>
                    <a:pt x="3424" y="685904"/>
                  </a:lnTo>
                  <a:lnTo>
                    <a:pt x="13405" y="728791"/>
                  </a:lnTo>
                  <a:lnTo>
                    <a:pt x="29505" y="769516"/>
                  </a:lnTo>
                  <a:lnTo>
                    <a:pt x="51287" y="807709"/>
                  </a:lnTo>
                  <a:lnTo>
                    <a:pt x="78312" y="842999"/>
                  </a:lnTo>
                  <a:lnTo>
                    <a:pt x="110144" y="875015"/>
                  </a:lnTo>
                  <a:lnTo>
                    <a:pt x="146344" y="903388"/>
                  </a:lnTo>
                  <a:lnTo>
                    <a:pt x="186474" y="927746"/>
                  </a:lnTo>
                  <a:lnTo>
                    <a:pt x="230097" y="947719"/>
                  </a:lnTo>
                  <a:lnTo>
                    <a:pt x="206057" y="975220"/>
                  </a:lnTo>
                  <a:lnTo>
                    <a:pt x="188053" y="1005731"/>
                  </a:lnTo>
                  <a:lnTo>
                    <a:pt x="176757" y="1038774"/>
                  </a:lnTo>
                  <a:lnTo>
                    <a:pt x="172842" y="1073873"/>
                  </a:lnTo>
                  <a:lnTo>
                    <a:pt x="178020" y="1114324"/>
                  </a:lnTo>
                  <a:lnTo>
                    <a:pt x="192871" y="1151980"/>
                  </a:lnTo>
                  <a:lnTo>
                    <a:pt x="216368" y="1186040"/>
                  </a:lnTo>
                  <a:lnTo>
                    <a:pt x="247485" y="1215703"/>
                  </a:lnTo>
                  <a:lnTo>
                    <a:pt x="285198" y="1240168"/>
                  </a:lnTo>
                  <a:lnTo>
                    <a:pt x="328481" y="1258635"/>
                  </a:lnTo>
                  <a:lnTo>
                    <a:pt x="376307" y="1270302"/>
                  </a:lnTo>
                  <a:lnTo>
                    <a:pt x="427651" y="1274369"/>
                  </a:lnTo>
                  <a:lnTo>
                    <a:pt x="478525" y="1270397"/>
                  </a:lnTo>
                  <a:lnTo>
                    <a:pt x="525921" y="1259000"/>
                  </a:lnTo>
                  <a:lnTo>
                    <a:pt x="568866" y="1240953"/>
                  </a:lnTo>
                  <a:lnTo>
                    <a:pt x="606383" y="1217034"/>
                  </a:lnTo>
                  <a:lnTo>
                    <a:pt x="637497" y="1188021"/>
                  </a:lnTo>
                  <a:lnTo>
                    <a:pt x="661233" y="1154688"/>
                  </a:lnTo>
                  <a:lnTo>
                    <a:pt x="676616" y="1117815"/>
                  </a:lnTo>
                  <a:lnTo>
                    <a:pt x="682670" y="1078176"/>
                  </a:lnTo>
                  <a:lnTo>
                    <a:pt x="691263" y="1073844"/>
                  </a:lnTo>
                  <a:lnTo>
                    <a:pt x="699410" y="1069366"/>
                  </a:lnTo>
                  <a:lnTo>
                    <a:pt x="707098" y="1064678"/>
                  </a:lnTo>
                  <a:lnTo>
                    <a:pt x="714313" y="1059716"/>
                  </a:lnTo>
                  <a:lnTo>
                    <a:pt x="725587" y="1062400"/>
                  </a:lnTo>
                  <a:lnTo>
                    <a:pt x="736921" y="1064386"/>
                  </a:lnTo>
                  <a:lnTo>
                    <a:pt x="748437" y="1065618"/>
                  </a:lnTo>
                  <a:lnTo>
                    <a:pt x="760259" y="1066040"/>
                  </a:lnTo>
                  <a:lnTo>
                    <a:pt x="807270" y="1059623"/>
                  </a:lnTo>
                  <a:lnTo>
                    <a:pt x="849802" y="1041457"/>
                  </a:lnTo>
                  <a:lnTo>
                    <a:pt x="886400" y="1013175"/>
                  </a:lnTo>
                  <a:lnTo>
                    <a:pt x="915608" y="976408"/>
                  </a:lnTo>
                  <a:lnTo>
                    <a:pt x="935971" y="932788"/>
                  </a:lnTo>
                  <a:lnTo>
                    <a:pt x="986853" y="915776"/>
                  </a:lnTo>
                  <a:lnTo>
                    <a:pt x="1030025" y="888350"/>
                  </a:lnTo>
                  <a:lnTo>
                    <a:pt x="1063420" y="852303"/>
                  </a:lnTo>
                  <a:lnTo>
                    <a:pt x="1084972" y="809428"/>
                  </a:lnTo>
                  <a:lnTo>
                    <a:pt x="1092615" y="761516"/>
                  </a:lnTo>
                  <a:lnTo>
                    <a:pt x="1091493" y="743048"/>
                  </a:lnTo>
                  <a:lnTo>
                    <a:pt x="1088211" y="725210"/>
                  </a:lnTo>
                  <a:lnTo>
                    <a:pt x="1082902" y="708044"/>
                  </a:lnTo>
                  <a:lnTo>
                    <a:pt x="1075694" y="691591"/>
                  </a:lnTo>
                  <a:lnTo>
                    <a:pt x="1082228" y="687319"/>
                  </a:lnTo>
                  <a:lnTo>
                    <a:pt x="1087945" y="682900"/>
                  </a:lnTo>
                  <a:lnTo>
                    <a:pt x="1093725" y="677832"/>
                  </a:lnTo>
                  <a:lnTo>
                    <a:pt x="1092615" y="690659"/>
                  </a:lnTo>
                  <a:lnTo>
                    <a:pt x="1092615" y="697329"/>
                  </a:lnTo>
                  <a:lnTo>
                    <a:pt x="1099665" y="744203"/>
                  </a:lnTo>
                  <a:lnTo>
                    <a:pt x="1119561" y="786324"/>
                  </a:lnTo>
                  <a:lnTo>
                    <a:pt x="1150424" y="822011"/>
                  </a:lnTo>
                  <a:lnTo>
                    <a:pt x="1190375" y="849583"/>
                  </a:lnTo>
                  <a:lnTo>
                    <a:pt x="1237534" y="867360"/>
                  </a:lnTo>
                  <a:lnTo>
                    <a:pt x="1290023" y="873659"/>
                  </a:lnTo>
                  <a:lnTo>
                    <a:pt x="1342545" y="867360"/>
                  </a:lnTo>
                  <a:lnTo>
                    <a:pt x="1389761" y="849583"/>
                  </a:lnTo>
                  <a:lnTo>
                    <a:pt x="1429781" y="822011"/>
                  </a:lnTo>
                  <a:lnTo>
                    <a:pt x="1460709" y="786324"/>
                  </a:lnTo>
                  <a:lnTo>
                    <a:pt x="1480655" y="744203"/>
                  </a:lnTo>
                  <a:lnTo>
                    <a:pt x="1487724" y="697329"/>
                  </a:lnTo>
                  <a:lnTo>
                    <a:pt x="1487319" y="686935"/>
                  </a:lnTo>
                  <a:lnTo>
                    <a:pt x="1486179" y="676708"/>
                  </a:lnTo>
                  <a:lnTo>
                    <a:pt x="1484420" y="666656"/>
                  </a:lnTo>
                  <a:lnTo>
                    <a:pt x="1482153" y="656786"/>
                  </a:lnTo>
                  <a:lnTo>
                    <a:pt x="1529812" y="640965"/>
                  </a:lnTo>
                  <a:lnTo>
                    <a:pt x="1569904" y="618098"/>
                  </a:lnTo>
                  <a:lnTo>
                    <a:pt x="1600691" y="589377"/>
                  </a:lnTo>
                  <a:lnTo>
                    <a:pt x="1620437" y="555995"/>
                  </a:lnTo>
                  <a:lnTo>
                    <a:pt x="1627405" y="519146"/>
                  </a:lnTo>
                  <a:lnTo>
                    <a:pt x="1626656" y="506678"/>
                  </a:lnTo>
                  <a:lnTo>
                    <a:pt x="1624425" y="494573"/>
                  </a:lnTo>
                  <a:lnTo>
                    <a:pt x="1620740" y="482873"/>
                  </a:lnTo>
                  <a:lnTo>
                    <a:pt x="1615626" y="471619"/>
                  </a:lnTo>
                  <a:lnTo>
                    <a:pt x="1643391" y="464441"/>
                  </a:lnTo>
                  <a:lnTo>
                    <a:pt x="1667642" y="450173"/>
                  </a:lnTo>
                  <a:lnTo>
                    <a:pt x="1687429" y="429864"/>
                  </a:lnTo>
                  <a:lnTo>
                    <a:pt x="1701801" y="404563"/>
                  </a:lnTo>
                  <a:lnTo>
                    <a:pt x="1715594" y="409671"/>
                  </a:lnTo>
                  <a:lnTo>
                    <a:pt x="1730012" y="413486"/>
                  </a:lnTo>
                  <a:lnTo>
                    <a:pt x="1745024" y="415873"/>
                  </a:lnTo>
                  <a:lnTo>
                    <a:pt x="1760595" y="416699"/>
                  </a:lnTo>
                  <a:lnTo>
                    <a:pt x="1812415" y="407732"/>
                  </a:lnTo>
                  <a:lnTo>
                    <a:pt x="1854701" y="383268"/>
                  </a:lnTo>
                  <a:lnTo>
                    <a:pt x="1883194" y="346966"/>
                  </a:lnTo>
                  <a:lnTo>
                    <a:pt x="1893638" y="302482"/>
                  </a:lnTo>
                  <a:lnTo>
                    <a:pt x="1889916" y="275713"/>
                  </a:lnTo>
                  <a:lnTo>
                    <a:pt x="1879344" y="251292"/>
                  </a:lnTo>
                  <a:lnTo>
                    <a:pt x="1862818" y="229879"/>
                  </a:lnTo>
                  <a:lnTo>
                    <a:pt x="1841231" y="212140"/>
                  </a:lnTo>
                  <a:lnTo>
                    <a:pt x="1862893" y="193763"/>
                  </a:lnTo>
                  <a:lnTo>
                    <a:pt x="1879411" y="171880"/>
                  </a:lnTo>
                  <a:lnTo>
                    <a:pt x="1889941" y="147149"/>
                  </a:lnTo>
                  <a:lnTo>
                    <a:pt x="1893638" y="120226"/>
                  </a:lnTo>
                  <a:lnTo>
                    <a:pt x="1886281" y="82207"/>
                  </a:lnTo>
                  <a:lnTo>
                    <a:pt x="1865781" y="49201"/>
                  </a:lnTo>
                  <a:lnTo>
                    <a:pt x="1834494" y="23182"/>
                  </a:lnTo>
                  <a:lnTo>
                    <a:pt x="1794780" y="6124"/>
                  </a:lnTo>
                  <a:lnTo>
                    <a:pt x="1748993" y="0"/>
                  </a:lnTo>
                  <a:close/>
                </a:path>
              </a:pathLst>
            </a:custGeom>
            <a:solidFill>
              <a:srgbClr val="DFF4F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 name="object 58">
              <a:extLst>
                <a:ext uri="{FF2B5EF4-FFF2-40B4-BE49-F238E27FC236}">
                  <a16:creationId xmlns:a16="http://schemas.microsoft.com/office/drawing/2014/main" id="{2652E98F-5E9C-7BED-06E0-9C984CB292AB}"/>
                </a:ext>
              </a:extLst>
            </p:cNvPr>
            <p:cNvSpPr/>
            <p:nvPr/>
          </p:nvSpPr>
          <p:spPr>
            <a:xfrm>
              <a:off x="10178053" y="2433143"/>
              <a:ext cx="282575" cy="232410"/>
            </a:xfrm>
            <a:custGeom>
              <a:avLst/>
              <a:gdLst/>
              <a:ahLst/>
              <a:cxnLst/>
              <a:rect l="l" t="t" r="r" b="b"/>
              <a:pathLst>
                <a:path w="282575" h="232410">
                  <a:moveTo>
                    <a:pt x="141021" y="0"/>
                  </a:moveTo>
                  <a:lnTo>
                    <a:pt x="86090" y="9137"/>
                  </a:lnTo>
                  <a:lnTo>
                    <a:pt x="41269" y="34061"/>
                  </a:lnTo>
                  <a:lnTo>
                    <a:pt x="11069" y="71040"/>
                  </a:lnTo>
                  <a:lnTo>
                    <a:pt x="0" y="116342"/>
                  </a:lnTo>
                  <a:lnTo>
                    <a:pt x="11069" y="161448"/>
                  </a:lnTo>
                  <a:lnTo>
                    <a:pt x="41269" y="198305"/>
                  </a:lnTo>
                  <a:lnTo>
                    <a:pt x="86090" y="223166"/>
                  </a:lnTo>
                  <a:lnTo>
                    <a:pt x="141021" y="232286"/>
                  </a:lnTo>
                  <a:lnTo>
                    <a:pt x="196023" y="223166"/>
                  </a:lnTo>
                  <a:lnTo>
                    <a:pt x="240927" y="198305"/>
                  </a:lnTo>
                  <a:lnTo>
                    <a:pt x="271196" y="161448"/>
                  </a:lnTo>
                  <a:lnTo>
                    <a:pt x="282295" y="116342"/>
                  </a:lnTo>
                  <a:lnTo>
                    <a:pt x="271196" y="71040"/>
                  </a:lnTo>
                  <a:lnTo>
                    <a:pt x="240927" y="34061"/>
                  </a:lnTo>
                  <a:lnTo>
                    <a:pt x="196023" y="9137"/>
                  </a:lnTo>
                  <a:lnTo>
                    <a:pt x="141021" y="0"/>
                  </a:lnTo>
                  <a:close/>
                </a:path>
              </a:pathLst>
            </a:custGeom>
            <a:solidFill>
              <a:srgbClr val="DFF4F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 name="object 59">
              <a:extLst>
                <a:ext uri="{FF2B5EF4-FFF2-40B4-BE49-F238E27FC236}">
                  <a16:creationId xmlns:a16="http://schemas.microsoft.com/office/drawing/2014/main" id="{85B0D95B-6AF8-E61D-0593-C44A69CA297E}"/>
                </a:ext>
              </a:extLst>
            </p:cNvPr>
            <p:cNvSpPr/>
            <p:nvPr/>
          </p:nvSpPr>
          <p:spPr>
            <a:xfrm>
              <a:off x="9995693" y="2128550"/>
              <a:ext cx="255270" cy="184785"/>
            </a:xfrm>
            <a:custGeom>
              <a:avLst/>
              <a:gdLst/>
              <a:ahLst/>
              <a:cxnLst/>
              <a:rect l="l" t="t" r="r" b="b"/>
              <a:pathLst>
                <a:path w="255270" h="184785">
                  <a:moveTo>
                    <a:pt x="127734" y="0"/>
                  </a:moveTo>
                  <a:lnTo>
                    <a:pt x="78117" y="7210"/>
                  </a:lnTo>
                  <a:lnTo>
                    <a:pt x="37504" y="26890"/>
                  </a:lnTo>
                  <a:lnTo>
                    <a:pt x="10072" y="56114"/>
                  </a:lnTo>
                  <a:lnTo>
                    <a:pt x="0" y="91955"/>
                  </a:lnTo>
                  <a:lnTo>
                    <a:pt x="10072" y="127941"/>
                  </a:lnTo>
                  <a:lnTo>
                    <a:pt x="37504" y="157342"/>
                  </a:lnTo>
                  <a:lnTo>
                    <a:pt x="78117" y="177171"/>
                  </a:lnTo>
                  <a:lnTo>
                    <a:pt x="127734" y="184444"/>
                  </a:lnTo>
                  <a:lnTo>
                    <a:pt x="177320" y="177171"/>
                  </a:lnTo>
                  <a:lnTo>
                    <a:pt x="217804" y="157342"/>
                  </a:lnTo>
                  <a:lnTo>
                    <a:pt x="245095" y="127941"/>
                  </a:lnTo>
                  <a:lnTo>
                    <a:pt x="255102" y="91955"/>
                  </a:lnTo>
                  <a:lnTo>
                    <a:pt x="245095" y="56114"/>
                  </a:lnTo>
                  <a:lnTo>
                    <a:pt x="217804" y="26890"/>
                  </a:lnTo>
                  <a:lnTo>
                    <a:pt x="177320" y="7210"/>
                  </a:lnTo>
                  <a:lnTo>
                    <a:pt x="127734" y="0"/>
                  </a:lnTo>
                  <a:close/>
                </a:path>
              </a:pathLst>
            </a:custGeom>
            <a:solidFill>
              <a:srgbClr val="DFF4F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29" name="object 60">
              <a:extLst>
                <a:ext uri="{FF2B5EF4-FFF2-40B4-BE49-F238E27FC236}">
                  <a16:creationId xmlns:a16="http://schemas.microsoft.com/office/drawing/2014/main" id="{852AEFBC-05D7-DA54-6E04-C9CAD8CD45F8}"/>
                </a:ext>
              </a:extLst>
            </p:cNvPr>
            <p:cNvGrpSpPr/>
            <p:nvPr/>
          </p:nvGrpSpPr>
          <p:grpSpPr>
            <a:xfrm>
              <a:off x="10551361" y="2777604"/>
              <a:ext cx="2183130" cy="1464310"/>
              <a:chOff x="10551361" y="2777604"/>
              <a:chExt cx="2183130" cy="1464310"/>
            </a:xfrm>
          </p:grpSpPr>
          <p:pic>
            <p:nvPicPr>
              <p:cNvPr id="140" name="object 61">
                <a:extLst>
                  <a:ext uri="{FF2B5EF4-FFF2-40B4-BE49-F238E27FC236}">
                    <a16:creationId xmlns:a16="http://schemas.microsoft.com/office/drawing/2014/main" id="{2B082EB6-C9BC-D210-E204-D900B1E0C254}"/>
                  </a:ext>
                </a:extLst>
              </p:cNvPr>
              <p:cNvPicPr/>
              <p:nvPr/>
            </p:nvPicPr>
            <p:blipFill>
              <a:blip r:embed="rId3" cstate="print"/>
              <a:stretch>
                <a:fillRect/>
              </a:stretch>
            </p:blipFill>
            <p:spPr>
              <a:xfrm>
                <a:off x="10551361" y="2777604"/>
                <a:ext cx="213354" cy="168392"/>
              </a:xfrm>
              <a:prstGeom prst="rect">
                <a:avLst/>
              </a:prstGeom>
            </p:spPr>
          </p:pic>
          <p:sp>
            <p:nvSpPr>
              <p:cNvPr id="141" name="object 62">
                <a:extLst>
                  <a:ext uri="{FF2B5EF4-FFF2-40B4-BE49-F238E27FC236}">
                    <a16:creationId xmlns:a16="http://schemas.microsoft.com/office/drawing/2014/main" id="{7DB37206-BA36-9565-EA1A-71F8BABA4A2A}"/>
                  </a:ext>
                </a:extLst>
              </p:cNvPr>
              <p:cNvSpPr/>
              <p:nvPr/>
            </p:nvSpPr>
            <p:spPr>
              <a:xfrm>
                <a:off x="10793884" y="2935653"/>
                <a:ext cx="1940560" cy="1306195"/>
              </a:xfrm>
              <a:custGeom>
                <a:avLst/>
                <a:gdLst/>
                <a:ahLst/>
                <a:cxnLst/>
                <a:rect l="l" t="t" r="r" b="b"/>
                <a:pathLst>
                  <a:path w="1940559" h="1306195">
                    <a:moveTo>
                      <a:pt x="1792060" y="0"/>
                    </a:moveTo>
                    <a:lnTo>
                      <a:pt x="1745194" y="6267"/>
                    </a:lnTo>
                    <a:lnTo>
                      <a:pt x="1704459" y="23727"/>
                    </a:lnTo>
                    <a:lnTo>
                      <a:pt x="1672315" y="50366"/>
                    </a:lnTo>
                    <a:lnTo>
                      <a:pt x="1651223" y="84170"/>
                    </a:lnTo>
                    <a:lnTo>
                      <a:pt x="1643646" y="123127"/>
                    </a:lnTo>
                    <a:lnTo>
                      <a:pt x="1643761" y="125608"/>
                    </a:lnTo>
                    <a:lnTo>
                      <a:pt x="1622829" y="104369"/>
                    </a:lnTo>
                    <a:lnTo>
                      <a:pt x="1596735" y="88077"/>
                    </a:lnTo>
                    <a:lnTo>
                      <a:pt x="1566602" y="77637"/>
                    </a:lnTo>
                    <a:lnTo>
                      <a:pt x="1533555" y="73955"/>
                    </a:lnTo>
                    <a:lnTo>
                      <a:pt x="1482366" y="82915"/>
                    </a:lnTo>
                    <a:lnTo>
                      <a:pt x="1440382" y="107431"/>
                    </a:lnTo>
                    <a:lnTo>
                      <a:pt x="1411573" y="143962"/>
                    </a:lnTo>
                    <a:lnTo>
                      <a:pt x="1399905" y="188968"/>
                    </a:lnTo>
                    <a:lnTo>
                      <a:pt x="1373359" y="178479"/>
                    </a:lnTo>
                    <a:lnTo>
                      <a:pt x="1345089" y="170747"/>
                    </a:lnTo>
                    <a:lnTo>
                      <a:pt x="1315367" y="165966"/>
                    </a:lnTo>
                    <a:lnTo>
                      <a:pt x="1284463" y="164330"/>
                    </a:lnTo>
                    <a:lnTo>
                      <a:pt x="1236240" y="168393"/>
                    </a:lnTo>
                    <a:lnTo>
                      <a:pt x="1191300" y="180044"/>
                    </a:lnTo>
                    <a:lnTo>
                      <a:pt x="1150614" y="198478"/>
                    </a:lnTo>
                    <a:lnTo>
                      <a:pt x="1115150" y="222887"/>
                    </a:lnTo>
                    <a:lnTo>
                      <a:pt x="1085879" y="252464"/>
                    </a:lnTo>
                    <a:lnTo>
                      <a:pt x="1063771" y="286405"/>
                    </a:lnTo>
                    <a:lnTo>
                      <a:pt x="1049795" y="323900"/>
                    </a:lnTo>
                    <a:lnTo>
                      <a:pt x="1044921" y="364145"/>
                    </a:lnTo>
                    <a:lnTo>
                      <a:pt x="1045107" y="371909"/>
                    </a:lnTo>
                    <a:lnTo>
                      <a:pt x="1045661" y="379529"/>
                    </a:lnTo>
                    <a:lnTo>
                      <a:pt x="1046573" y="387008"/>
                    </a:lnTo>
                    <a:lnTo>
                      <a:pt x="1047831" y="394354"/>
                    </a:lnTo>
                    <a:lnTo>
                      <a:pt x="1035939" y="390730"/>
                    </a:lnTo>
                    <a:lnTo>
                      <a:pt x="1023625" y="387725"/>
                    </a:lnTo>
                    <a:lnTo>
                      <a:pt x="1010923" y="385338"/>
                    </a:lnTo>
                    <a:lnTo>
                      <a:pt x="997864" y="383569"/>
                    </a:lnTo>
                    <a:lnTo>
                      <a:pt x="997864" y="382930"/>
                    </a:lnTo>
                    <a:lnTo>
                      <a:pt x="993402" y="338071"/>
                    </a:lnTo>
                    <a:lnTo>
                      <a:pt x="979256" y="297249"/>
                    </a:lnTo>
                    <a:lnTo>
                      <a:pt x="956879" y="260297"/>
                    </a:lnTo>
                    <a:lnTo>
                      <a:pt x="927250" y="228092"/>
                    </a:lnTo>
                    <a:lnTo>
                      <a:pt x="891351" y="201514"/>
                    </a:lnTo>
                    <a:lnTo>
                      <a:pt x="850163" y="181442"/>
                    </a:lnTo>
                    <a:lnTo>
                      <a:pt x="804665" y="168754"/>
                    </a:lnTo>
                    <a:lnTo>
                      <a:pt x="755840" y="164330"/>
                    </a:lnTo>
                    <a:lnTo>
                      <a:pt x="700916" y="169904"/>
                    </a:lnTo>
                    <a:lnTo>
                      <a:pt x="650504" y="185792"/>
                    </a:lnTo>
                    <a:lnTo>
                      <a:pt x="605950" y="210743"/>
                    </a:lnTo>
                    <a:lnTo>
                      <a:pt x="568599" y="243507"/>
                    </a:lnTo>
                    <a:lnTo>
                      <a:pt x="539799" y="282831"/>
                    </a:lnTo>
                    <a:lnTo>
                      <a:pt x="520895" y="327466"/>
                    </a:lnTo>
                    <a:lnTo>
                      <a:pt x="492159" y="320838"/>
                    </a:lnTo>
                    <a:lnTo>
                      <a:pt x="462457" y="315986"/>
                    </a:lnTo>
                    <a:lnTo>
                      <a:pt x="431946" y="313005"/>
                    </a:lnTo>
                    <a:lnTo>
                      <a:pt x="400783" y="311990"/>
                    </a:lnTo>
                    <a:lnTo>
                      <a:pt x="350533" y="314674"/>
                    </a:lnTo>
                    <a:lnTo>
                      <a:pt x="302139" y="322513"/>
                    </a:lnTo>
                    <a:lnTo>
                      <a:pt x="255977" y="335185"/>
                    </a:lnTo>
                    <a:lnTo>
                      <a:pt x="212425" y="352368"/>
                    </a:lnTo>
                    <a:lnTo>
                      <a:pt x="171858" y="373741"/>
                    </a:lnTo>
                    <a:lnTo>
                      <a:pt x="134654" y="398982"/>
                    </a:lnTo>
                    <a:lnTo>
                      <a:pt x="101189" y="427770"/>
                    </a:lnTo>
                    <a:lnTo>
                      <a:pt x="71839" y="459784"/>
                    </a:lnTo>
                    <a:lnTo>
                      <a:pt x="46981" y="494702"/>
                    </a:lnTo>
                    <a:lnTo>
                      <a:pt x="26991" y="532203"/>
                    </a:lnTo>
                    <a:lnTo>
                      <a:pt x="12247" y="571964"/>
                    </a:lnTo>
                    <a:lnTo>
                      <a:pt x="3124" y="613665"/>
                    </a:lnTo>
                    <a:lnTo>
                      <a:pt x="0" y="656985"/>
                    </a:lnTo>
                    <a:lnTo>
                      <a:pt x="3510" y="702751"/>
                    </a:lnTo>
                    <a:lnTo>
                      <a:pt x="13741" y="746687"/>
                    </a:lnTo>
                    <a:lnTo>
                      <a:pt x="30245" y="788413"/>
                    </a:lnTo>
                    <a:lnTo>
                      <a:pt x="52571" y="827547"/>
                    </a:lnTo>
                    <a:lnTo>
                      <a:pt x="80269" y="863707"/>
                    </a:lnTo>
                    <a:lnTo>
                      <a:pt x="112891" y="896512"/>
                    </a:lnTo>
                    <a:lnTo>
                      <a:pt x="149987" y="925581"/>
                    </a:lnTo>
                    <a:lnTo>
                      <a:pt x="191108" y="950533"/>
                    </a:lnTo>
                    <a:lnTo>
                      <a:pt x="235804" y="970986"/>
                    </a:lnTo>
                    <a:lnTo>
                      <a:pt x="211159" y="999174"/>
                    </a:lnTo>
                    <a:lnTo>
                      <a:pt x="192693" y="1030439"/>
                    </a:lnTo>
                    <a:lnTo>
                      <a:pt x="181102" y="1064296"/>
                    </a:lnTo>
                    <a:lnTo>
                      <a:pt x="177083" y="1100259"/>
                    </a:lnTo>
                    <a:lnTo>
                      <a:pt x="182389" y="1141709"/>
                    </a:lnTo>
                    <a:lnTo>
                      <a:pt x="197604" y="1180296"/>
                    </a:lnTo>
                    <a:lnTo>
                      <a:pt x="221680" y="1215198"/>
                    </a:lnTo>
                    <a:lnTo>
                      <a:pt x="253564" y="1245596"/>
                    </a:lnTo>
                    <a:lnTo>
                      <a:pt x="292206" y="1270668"/>
                    </a:lnTo>
                    <a:lnTo>
                      <a:pt x="336556" y="1289594"/>
                    </a:lnTo>
                    <a:lnTo>
                      <a:pt x="385562" y="1301551"/>
                    </a:lnTo>
                    <a:lnTo>
                      <a:pt x="438175" y="1305719"/>
                    </a:lnTo>
                    <a:lnTo>
                      <a:pt x="490298" y="1301647"/>
                    </a:lnTo>
                    <a:lnTo>
                      <a:pt x="538862" y="1289965"/>
                    </a:lnTo>
                    <a:lnTo>
                      <a:pt x="582867" y="1271470"/>
                    </a:lnTo>
                    <a:lnTo>
                      <a:pt x="621313" y="1246959"/>
                    </a:lnTo>
                    <a:lnTo>
                      <a:pt x="653201" y="1217231"/>
                    </a:lnTo>
                    <a:lnTo>
                      <a:pt x="677530" y="1183083"/>
                    </a:lnTo>
                    <a:lnTo>
                      <a:pt x="693302" y="1145313"/>
                    </a:lnTo>
                    <a:lnTo>
                      <a:pt x="699517" y="1104720"/>
                    </a:lnTo>
                    <a:lnTo>
                      <a:pt x="708304" y="1100250"/>
                    </a:lnTo>
                    <a:lnTo>
                      <a:pt x="716648" y="1095643"/>
                    </a:lnTo>
                    <a:lnTo>
                      <a:pt x="724529" y="1090842"/>
                    </a:lnTo>
                    <a:lnTo>
                      <a:pt x="731925" y="1085788"/>
                    </a:lnTo>
                    <a:lnTo>
                      <a:pt x="743477" y="1088532"/>
                    </a:lnTo>
                    <a:lnTo>
                      <a:pt x="755103" y="1090575"/>
                    </a:lnTo>
                    <a:lnTo>
                      <a:pt x="766912" y="1091851"/>
                    </a:lnTo>
                    <a:lnTo>
                      <a:pt x="779012" y="1092291"/>
                    </a:lnTo>
                    <a:lnTo>
                      <a:pt x="827161" y="1085712"/>
                    </a:lnTo>
                    <a:lnTo>
                      <a:pt x="870740" y="1067092"/>
                    </a:lnTo>
                    <a:lnTo>
                      <a:pt x="908247" y="1038105"/>
                    </a:lnTo>
                    <a:lnTo>
                      <a:pt x="938181" y="1000426"/>
                    </a:lnTo>
                    <a:lnTo>
                      <a:pt x="959038" y="955730"/>
                    </a:lnTo>
                    <a:lnTo>
                      <a:pt x="1011192" y="938292"/>
                    </a:lnTo>
                    <a:lnTo>
                      <a:pt x="1055433" y="910184"/>
                    </a:lnTo>
                    <a:lnTo>
                      <a:pt x="1089649" y="873246"/>
                    </a:lnTo>
                    <a:lnTo>
                      <a:pt x="1111728" y="829314"/>
                    </a:lnTo>
                    <a:lnTo>
                      <a:pt x="1119557" y="780227"/>
                    </a:lnTo>
                    <a:lnTo>
                      <a:pt x="1118407" y="761286"/>
                    </a:lnTo>
                    <a:lnTo>
                      <a:pt x="1115044" y="743006"/>
                    </a:lnTo>
                    <a:lnTo>
                      <a:pt x="1109600" y="725413"/>
                    </a:lnTo>
                    <a:lnTo>
                      <a:pt x="1102207" y="708533"/>
                    </a:lnTo>
                    <a:lnTo>
                      <a:pt x="1108887" y="704187"/>
                    </a:lnTo>
                    <a:lnTo>
                      <a:pt x="1114782" y="699664"/>
                    </a:lnTo>
                    <a:lnTo>
                      <a:pt x="1120636" y="694491"/>
                    </a:lnTo>
                    <a:lnTo>
                      <a:pt x="1120206" y="701172"/>
                    </a:lnTo>
                    <a:lnTo>
                      <a:pt x="1119557" y="707601"/>
                    </a:lnTo>
                    <a:lnTo>
                      <a:pt x="1119557" y="714428"/>
                    </a:lnTo>
                    <a:lnTo>
                      <a:pt x="1124899" y="755852"/>
                    </a:lnTo>
                    <a:lnTo>
                      <a:pt x="1140114" y="793879"/>
                    </a:lnTo>
                    <a:lnTo>
                      <a:pt x="1163990" y="827424"/>
                    </a:lnTo>
                    <a:lnTo>
                      <a:pt x="1195312" y="855402"/>
                    </a:lnTo>
                    <a:lnTo>
                      <a:pt x="1232865" y="876729"/>
                    </a:lnTo>
                    <a:lnTo>
                      <a:pt x="1275437" y="890321"/>
                    </a:lnTo>
                    <a:lnTo>
                      <a:pt x="1321813" y="895093"/>
                    </a:lnTo>
                    <a:lnTo>
                      <a:pt x="1368229" y="890321"/>
                    </a:lnTo>
                    <a:lnTo>
                      <a:pt x="1410856" y="876729"/>
                    </a:lnTo>
                    <a:lnTo>
                      <a:pt x="1448472" y="855402"/>
                    </a:lnTo>
                    <a:lnTo>
                      <a:pt x="1479855" y="827424"/>
                    </a:lnTo>
                    <a:lnTo>
                      <a:pt x="1503784" y="793879"/>
                    </a:lnTo>
                    <a:lnTo>
                      <a:pt x="1519037" y="755852"/>
                    </a:lnTo>
                    <a:lnTo>
                      <a:pt x="1524393" y="714428"/>
                    </a:lnTo>
                    <a:lnTo>
                      <a:pt x="1523976" y="703778"/>
                    </a:lnTo>
                    <a:lnTo>
                      <a:pt x="1522808" y="693295"/>
                    </a:lnTo>
                    <a:lnTo>
                      <a:pt x="1521014" y="682997"/>
                    </a:lnTo>
                    <a:lnTo>
                      <a:pt x="1518718" y="672900"/>
                    </a:lnTo>
                    <a:lnTo>
                      <a:pt x="1567547" y="656700"/>
                    </a:lnTo>
                    <a:lnTo>
                      <a:pt x="1608621" y="633270"/>
                    </a:lnTo>
                    <a:lnTo>
                      <a:pt x="1640163" y="603839"/>
                    </a:lnTo>
                    <a:lnTo>
                      <a:pt x="1660392" y="569636"/>
                    </a:lnTo>
                    <a:lnTo>
                      <a:pt x="1667530" y="531889"/>
                    </a:lnTo>
                    <a:lnTo>
                      <a:pt x="1666754" y="519125"/>
                    </a:lnTo>
                    <a:lnTo>
                      <a:pt x="1664450" y="506729"/>
                    </a:lnTo>
                    <a:lnTo>
                      <a:pt x="1660652" y="494743"/>
                    </a:lnTo>
                    <a:lnTo>
                      <a:pt x="1655394" y="483210"/>
                    </a:lnTo>
                    <a:lnTo>
                      <a:pt x="1683874" y="475837"/>
                    </a:lnTo>
                    <a:lnTo>
                      <a:pt x="1708739" y="461211"/>
                    </a:lnTo>
                    <a:lnTo>
                      <a:pt x="1729004" y="440388"/>
                    </a:lnTo>
                    <a:lnTo>
                      <a:pt x="1743685" y="414427"/>
                    </a:lnTo>
                    <a:lnTo>
                      <a:pt x="1757844" y="419684"/>
                    </a:lnTo>
                    <a:lnTo>
                      <a:pt x="1772627" y="423615"/>
                    </a:lnTo>
                    <a:lnTo>
                      <a:pt x="1788025" y="426077"/>
                    </a:lnTo>
                    <a:lnTo>
                      <a:pt x="1804028" y="426929"/>
                    </a:lnTo>
                    <a:lnTo>
                      <a:pt x="1857101" y="417740"/>
                    </a:lnTo>
                    <a:lnTo>
                      <a:pt x="1900427" y="392671"/>
                    </a:lnTo>
                    <a:lnTo>
                      <a:pt x="1929631" y="355464"/>
                    </a:lnTo>
                    <a:lnTo>
                      <a:pt x="1940338" y="309864"/>
                    </a:lnTo>
                    <a:lnTo>
                      <a:pt x="1936514" y="282413"/>
                    </a:lnTo>
                    <a:lnTo>
                      <a:pt x="1925666" y="257391"/>
                    </a:lnTo>
                    <a:lnTo>
                      <a:pt x="1908727" y="235465"/>
                    </a:lnTo>
                    <a:lnTo>
                      <a:pt x="1886633" y="217302"/>
                    </a:lnTo>
                    <a:lnTo>
                      <a:pt x="1908816" y="198477"/>
                    </a:lnTo>
                    <a:lnTo>
                      <a:pt x="1925745" y="176061"/>
                    </a:lnTo>
                    <a:lnTo>
                      <a:pt x="1936544" y="150721"/>
                    </a:lnTo>
                    <a:lnTo>
                      <a:pt x="1940338" y="123127"/>
                    </a:lnTo>
                    <a:lnTo>
                      <a:pt x="1932793" y="84170"/>
                    </a:lnTo>
                    <a:lnTo>
                      <a:pt x="1911772" y="50366"/>
                    </a:lnTo>
                    <a:lnTo>
                      <a:pt x="1879695" y="23727"/>
                    </a:lnTo>
                    <a:lnTo>
                      <a:pt x="1838984" y="6267"/>
                    </a:lnTo>
                    <a:lnTo>
                      <a:pt x="1792060" y="0"/>
                    </a:lnTo>
                    <a:close/>
                  </a:path>
                </a:pathLst>
              </a:custGeom>
              <a:solidFill>
                <a:srgbClr val="DFF4F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31" name="object 63">
              <a:extLst>
                <a:ext uri="{FF2B5EF4-FFF2-40B4-BE49-F238E27FC236}">
                  <a16:creationId xmlns:a16="http://schemas.microsoft.com/office/drawing/2014/main" id="{46B107C4-643E-0679-04C6-B0ECF0D6BBCD}"/>
                </a:ext>
              </a:extLst>
            </p:cNvPr>
            <p:cNvSpPr/>
            <p:nvPr/>
          </p:nvSpPr>
          <p:spPr>
            <a:xfrm>
              <a:off x="12827793" y="3009607"/>
              <a:ext cx="289560" cy="238125"/>
            </a:xfrm>
            <a:custGeom>
              <a:avLst/>
              <a:gdLst/>
              <a:ahLst/>
              <a:cxnLst/>
              <a:rect l="l" t="t" r="r" b="b"/>
              <a:pathLst>
                <a:path w="289559" h="238125">
                  <a:moveTo>
                    <a:pt x="144498" y="0"/>
                  </a:moveTo>
                  <a:lnTo>
                    <a:pt x="98767" y="6073"/>
                  </a:lnTo>
                  <a:lnTo>
                    <a:pt x="59093" y="22989"/>
                  </a:lnTo>
                  <a:lnTo>
                    <a:pt x="27836" y="48785"/>
                  </a:lnTo>
                  <a:lnTo>
                    <a:pt x="7352" y="81502"/>
                  </a:lnTo>
                  <a:lnTo>
                    <a:pt x="0" y="119179"/>
                  </a:lnTo>
                  <a:lnTo>
                    <a:pt x="7352" y="156710"/>
                  </a:lnTo>
                  <a:lnTo>
                    <a:pt x="27836" y="189333"/>
                  </a:lnTo>
                  <a:lnTo>
                    <a:pt x="59093" y="215075"/>
                  </a:lnTo>
                  <a:lnTo>
                    <a:pt x="98767" y="231966"/>
                  </a:lnTo>
                  <a:lnTo>
                    <a:pt x="144498" y="238034"/>
                  </a:lnTo>
                  <a:lnTo>
                    <a:pt x="190267" y="231966"/>
                  </a:lnTo>
                  <a:lnTo>
                    <a:pt x="229997" y="215075"/>
                  </a:lnTo>
                  <a:lnTo>
                    <a:pt x="261314" y="189333"/>
                  </a:lnTo>
                  <a:lnTo>
                    <a:pt x="281845" y="156710"/>
                  </a:lnTo>
                  <a:lnTo>
                    <a:pt x="289216" y="119179"/>
                  </a:lnTo>
                  <a:lnTo>
                    <a:pt x="281845" y="81502"/>
                  </a:lnTo>
                  <a:lnTo>
                    <a:pt x="261314" y="48785"/>
                  </a:lnTo>
                  <a:lnTo>
                    <a:pt x="229997" y="22989"/>
                  </a:lnTo>
                  <a:lnTo>
                    <a:pt x="190267" y="6073"/>
                  </a:lnTo>
                  <a:lnTo>
                    <a:pt x="144498" y="0"/>
                  </a:lnTo>
                  <a:close/>
                </a:path>
              </a:pathLst>
            </a:custGeom>
            <a:solidFill>
              <a:srgbClr val="DFF4F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34" name="object 64">
              <a:extLst>
                <a:ext uri="{FF2B5EF4-FFF2-40B4-BE49-F238E27FC236}">
                  <a16:creationId xmlns:a16="http://schemas.microsoft.com/office/drawing/2014/main" id="{2E7F816E-DEB9-F1E6-C09D-6EF9C7AB81B9}"/>
                </a:ext>
              </a:extLst>
            </p:cNvPr>
            <p:cNvSpPr/>
            <p:nvPr/>
          </p:nvSpPr>
          <p:spPr>
            <a:xfrm>
              <a:off x="12640908" y="2697504"/>
              <a:ext cx="261620" cy="189230"/>
            </a:xfrm>
            <a:custGeom>
              <a:avLst/>
              <a:gdLst/>
              <a:ahLst/>
              <a:cxnLst/>
              <a:rect l="l" t="t" r="r" b="b"/>
              <a:pathLst>
                <a:path w="261620" h="189230">
                  <a:moveTo>
                    <a:pt x="130886" y="0"/>
                  </a:moveTo>
                  <a:lnTo>
                    <a:pt x="80052" y="7387"/>
                  </a:lnTo>
                  <a:lnTo>
                    <a:pt x="38436" y="27550"/>
                  </a:lnTo>
                  <a:lnTo>
                    <a:pt x="10323" y="57492"/>
                  </a:lnTo>
                  <a:lnTo>
                    <a:pt x="0" y="94217"/>
                  </a:lnTo>
                  <a:lnTo>
                    <a:pt x="10323" y="131086"/>
                  </a:lnTo>
                  <a:lnTo>
                    <a:pt x="38436" y="161205"/>
                  </a:lnTo>
                  <a:lnTo>
                    <a:pt x="80052" y="181518"/>
                  </a:lnTo>
                  <a:lnTo>
                    <a:pt x="130886" y="188968"/>
                  </a:lnTo>
                  <a:lnTo>
                    <a:pt x="181708" y="181518"/>
                  </a:lnTo>
                  <a:lnTo>
                    <a:pt x="223197" y="161205"/>
                  </a:lnTo>
                  <a:lnTo>
                    <a:pt x="251163" y="131086"/>
                  </a:lnTo>
                  <a:lnTo>
                    <a:pt x="261416" y="94217"/>
                  </a:lnTo>
                  <a:lnTo>
                    <a:pt x="251163" y="57492"/>
                  </a:lnTo>
                  <a:lnTo>
                    <a:pt x="223197" y="27550"/>
                  </a:lnTo>
                  <a:lnTo>
                    <a:pt x="181708" y="7387"/>
                  </a:lnTo>
                  <a:lnTo>
                    <a:pt x="130886" y="0"/>
                  </a:lnTo>
                  <a:close/>
                </a:path>
              </a:pathLst>
            </a:custGeom>
            <a:solidFill>
              <a:srgbClr val="DFF4F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35" name="object 65">
              <a:extLst>
                <a:ext uri="{FF2B5EF4-FFF2-40B4-BE49-F238E27FC236}">
                  <a16:creationId xmlns:a16="http://schemas.microsoft.com/office/drawing/2014/main" id="{49214692-C2E8-04BE-885B-DE531F03154B}"/>
                </a:ext>
              </a:extLst>
            </p:cNvPr>
            <p:cNvGrpSpPr/>
            <p:nvPr/>
          </p:nvGrpSpPr>
          <p:grpSpPr>
            <a:xfrm>
              <a:off x="6239118" y="4011236"/>
              <a:ext cx="2072005" cy="4164329"/>
              <a:chOff x="6239118" y="4011236"/>
              <a:chExt cx="2072005" cy="4164329"/>
            </a:xfrm>
          </p:grpSpPr>
          <p:sp>
            <p:nvSpPr>
              <p:cNvPr id="129" name="object 66">
                <a:extLst>
                  <a:ext uri="{FF2B5EF4-FFF2-40B4-BE49-F238E27FC236}">
                    <a16:creationId xmlns:a16="http://schemas.microsoft.com/office/drawing/2014/main" id="{66408C5D-37C5-E59E-CF70-D21BF17EB361}"/>
                  </a:ext>
                </a:extLst>
              </p:cNvPr>
              <p:cNvSpPr/>
              <p:nvPr/>
            </p:nvSpPr>
            <p:spPr>
              <a:xfrm>
                <a:off x="6880447" y="4667474"/>
                <a:ext cx="1122680" cy="1645920"/>
              </a:xfrm>
              <a:custGeom>
                <a:avLst/>
                <a:gdLst/>
                <a:ahLst/>
                <a:cxnLst/>
                <a:rect l="l" t="t" r="r" b="b"/>
                <a:pathLst>
                  <a:path w="1122679" h="1645920">
                    <a:moveTo>
                      <a:pt x="812634" y="0"/>
                    </a:moveTo>
                    <a:lnTo>
                      <a:pt x="0" y="7005"/>
                    </a:lnTo>
                    <a:lnTo>
                      <a:pt x="219" y="34669"/>
                    </a:lnTo>
                    <a:lnTo>
                      <a:pt x="784730" y="27873"/>
                    </a:lnTo>
                    <a:lnTo>
                      <a:pt x="770971" y="1645551"/>
                    </a:lnTo>
                    <a:lnTo>
                      <a:pt x="1122290" y="1645551"/>
                    </a:lnTo>
                    <a:lnTo>
                      <a:pt x="1122290" y="1617825"/>
                    </a:lnTo>
                    <a:lnTo>
                      <a:pt x="798802" y="1617825"/>
                    </a:lnTo>
                    <a:lnTo>
                      <a:pt x="812634" y="0"/>
                    </a:lnTo>
                    <a:close/>
                  </a:path>
                </a:pathLst>
              </a:custGeom>
              <a:solidFill>
                <a:srgbClr val="64646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0" name="object 67">
                <a:extLst>
                  <a:ext uri="{FF2B5EF4-FFF2-40B4-BE49-F238E27FC236}">
                    <a16:creationId xmlns:a16="http://schemas.microsoft.com/office/drawing/2014/main" id="{EA8024A4-C160-E8CC-03FA-20709717089B}"/>
                  </a:ext>
                </a:extLst>
              </p:cNvPr>
              <p:cNvSpPr/>
              <p:nvPr/>
            </p:nvSpPr>
            <p:spPr>
              <a:xfrm>
                <a:off x="6915007" y="4192521"/>
                <a:ext cx="1396365" cy="2515235"/>
              </a:xfrm>
              <a:custGeom>
                <a:avLst/>
                <a:gdLst/>
                <a:ahLst/>
                <a:cxnLst/>
                <a:rect l="l" t="t" r="r" b="b"/>
                <a:pathLst>
                  <a:path w="1396365" h="2515234">
                    <a:moveTo>
                      <a:pt x="488822" y="0"/>
                    </a:moveTo>
                    <a:lnTo>
                      <a:pt x="0" y="0"/>
                    </a:lnTo>
                    <a:lnTo>
                      <a:pt x="0" y="27664"/>
                    </a:lnTo>
                    <a:lnTo>
                      <a:pt x="461127" y="27664"/>
                    </a:lnTo>
                    <a:lnTo>
                      <a:pt x="454164" y="2512918"/>
                    </a:lnTo>
                    <a:lnTo>
                      <a:pt x="1395737" y="2514645"/>
                    </a:lnTo>
                    <a:lnTo>
                      <a:pt x="1395769" y="2486950"/>
                    </a:lnTo>
                    <a:lnTo>
                      <a:pt x="481922" y="2485264"/>
                    </a:lnTo>
                    <a:lnTo>
                      <a:pt x="488822" y="0"/>
                    </a:lnTo>
                    <a:close/>
                  </a:path>
                </a:pathLst>
              </a:custGeom>
              <a:solidFill>
                <a:srgbClr val="66666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1" name="object 68">
                <a:extLst>
                  <a:ext uri="{FF2B5EF4-FFF2-40B4-BE49-F238E27FC236}">
                    <a16:creationId xmlns:a16="http://schemas.microsoft.com/office/drawing/2014/main" id="{63487D26-A309-7076-89B2-0FBBE3951623}"/>
                  </a:ext>
                </a:extLst>
              </p:cNvPr>
              <p:cNvSpPr/>
              <p:nvPr/>
            </p:nvSpPr>
            <p:spPr>
              <a:xfrm>
                <a:off x="6270233" y="4051610"/>
                <a:ext cx="880744" cy="4044315"/>
              </a:xfrm>
              <a:custGeom>
                <a:avLst/>
                <a:gdLst/>
                <a:ahLst/>
                <a:cxnLst/>
                <a:rect l="l" t="t" r="r" b="b"/>
                <a:pathLst>
                  <a:path w="880745" h="4044315">
                    <a:moveTo>
                      <a:pt x="703287" y="0"/>
                    </a:moveTo>
                    <a:lnTo>
                      <a:pt x="122446" y="4889"/>
                    </a:lnTo>
                    <a:lnTo>
                      <a:pt x="0" y="4044107"/>
                    </a:lnTo>
                    <a:lnTo>
                      <a:pt x="880151" y="4036882"/>
                    </a:lnTo>
                    <a:lnTo>
                      <a:pt x="703287" y="0"/>
                    </a:lnTo>
                    <a:close/>
                  </a:path>
                </a:pathLst>
              </a:custGeom>
              <a:solidFill>
                <a:srgbClr val="CCCC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2" name="object 69">
                <a:extLst>
                  <a:ext uri="{FF2B5EF4-FFF2-40B4-BE49-F238E27FC236}">
                    <a16:creationId xmlns:a16="http://schemas.microsoft.com/office/drawing/2014/main" id="{6C74E779-4E6C-54E0-3F36-7C0126EC19CE}"/>
                  </a:ext>
                </a:extLst>
              </p:cNvPr>
              <p:cNvSpPr/>
              <p:nvPr/>
            </p:nvSpPr>
            <p:spPr>
              <a:xfrm>
                <a:off x="6264618" y="4375638"/>
                <a:ext cx="873125" cy="2516505"/>
              </a:xfrm>
              <a:custGeom>
                <a:avLst/>
                <a:gdLst/>
                <a:ahLst/>
                <a:cxnLst/>
                <a:rect l="l" t="t" r="r" b="b"/>
                <a:pathLst>
                  <a:path w="873125" h="2516504">
                    <a:moveTo>
                      <a:pt x="776071" y="528624"/>
                    </a:moveTo>
                    <a:lnTo>
                      <a:pt x="750316" y="0"/>
                    </a:lnTo>
                    <a:lnTo>
                      <a:pt x="84797" y="0"/>
                    </a:lnTo>
                    <a:lnTo>
                      <a:pt x="66916" y="528624"/>
                    </a:lnTo>
                    <a:lnTo>
                      <a:pt x="776071" y="528624"/>
                    </a:lnTo>
                    <a:close/>
                  </a:path>
                  <a:path w="873125" h="2516504">
                    <a:moveTo>
                      <a:pt x="825017" y="1532407"/>
                    </a:moveTo>
                    <a:lnTo>
                      <a:pt x="799160" y="1003757"/>
                    </a:lnTo>
                    <a:lnTo>
                      <a:pt x="50977" y="1003757"/>
                    </a:lnTo>
                    <a:lnTo>
                      <a:pt x="33083" y="1532407"/>
                    </a:lnTo>
                    <a:lnTo>
                      <a:pt x="825017" y="1532407"/>
                    </a:lnTo>
                    <a:close/>
                  </a:path>
                  <a:path w="873125" h="2516504">
                    <a:moveTo>
                      <a:pt x="872896" y="2516162"/>
                    </a:moveTo>
                    <a:lnTo>
                      <a:pt x="847115" y="1987435"/>
                    </a:lnTo>
                    <a:lnTo>
                      <a:pt x="17818" y="1987435"/>
                    </a:lnTo>
                    <a:lnTo>
                      <a:pt x="0" y="2516162"/>
                    </a:lnTo>
                    <a:lnTo>
                      <a:pt x="872896" y="2516162"/>
                    </a:lnTo>
                    <a:close/>
                  </a:path>
                </a:pathLst>
              </a:custGeom>
              <a:solidFill>
                <a:srgbClr val="38896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3" name="object 70">
                <a:extLst>
                  <a:ext uri="{FF2B5EF4-FFF2-40B4-BE49-F238E27FC236}">
                    <a16:creationId xmlns:a16="http://schemas.microsoft.com/office/drawing/2014/main" id="{8C2431D9-EA6F-BE92-AE87-A8ED29BEF09F}"/>
                  </a:ext>
                </a:extLst>
              </p:cNvPr>
              <p:cNvSpPr/>
              <p:nvPr/>
            </p:nvSpPr>
            <p:spPr>
              <a:xfrm>
                <a:off x="6696837" y="4042529"/>
                <a:ext cx="492125" cy="4041140"/>
              </a:xfrm>
              <a:custGeom>
                <a:avLst/>
                <a:gdLst/>
                <a:ahLst/>
                <a:cxnLst/>
                <a:rect l="l" t="t" r="r" b="b"/>
                <a:pathLst>
                  <a:path w="492125" h="4041140">
                    <a:moveTo>
                      <a:pt x="291519" y="0"/>
                    </a:moveTo>
                    <a:lnTo>
                      <a:pt x="0" y="2691"/>
                    </a:lnTo>
                    <a:lnTo>
                      <a:pt x="0" y="4040903"/>
                    </a:lnTo>
                    <a:lnTo>
                      <a:pt x="456206" y="4036882"/>
                    </a:lnTo>
                    <a:lnTo>
                      <a:pt x="450059" y="3884153"/>
                    </a:lnTo>
                    <a:lnTo>
                      <a:pt x="491545" y="3884153"/>
                    </a:lnTo>
                    <a:lnTo>
                      <a:pt x="467598" y="3355499"/>
                    </a:lnTo>
                    <a:lnTo>
                      <a:pt x="428437" y="3355499"/>
                    </a:lnTo>
                    <a:lnTo>
                      <a:pt x="407390" y="2840206"/>
                    </a:lnTo>
                    <a:lnTo>
                      <a:pt x="444248" y="2840206"/>
                    </a:lnTo>
                    <a:lnTo>
                      <a:pt x="420217" y="2311552"/>
                    </a:lnTo>
                    <a:lnTo>
                      <a:pt x="385799" y="2311552"/>
                    </a:lnTo>
                    <a:lnTo>
                      <a:pt x="367308" y="1856498"/>
                    </a:lnTo>
                    <a:lnTo>
                      <a:pt x="399558" y="1856498"/>
                    </a:lnTo>
                    <a:lnTo>
                      <a:pt x="375601" y="1327844"/>
                    </a:lnTo>
                    <a:lnTo>
                      <a:pt x="345717" y="1327844"/>
                    </a:lnTo>
                    <a:lnTo>
                      <a:pt x="326220" y="852707"/>
                    </a:lnTo>
                    <a:lnTo>
                      <a:pt x="354020" y="852707"/>
                    </a:lnTo>
                    <a:lnTo>
                      <a:pt x="329948" y="324094"/>
                    </a:lnTo>
                    <a:lnTo>
                      <a:pt x="304776" y="324094"/>
                    </a:lnTo>
                    <a:lnTo>
                      <a:pt x="291519" y="0"/>
                    </a:lnTo>
                    <a:close/>
                  </a:path>
                </a:pathLst>
              </a:custGeom>
              <a:solidFill>
                <a:srgbClr val="FFFFFF">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4" name="object 71">
                <a:extLst>
                  <a:ext uri="{FF2B5EF4-FFF2-40B4-BE49-F238E27FC236}">
                    <a16:creationId xmlns:a16="http://schemas.microsoft.com/office/drawing/2014/main" id="{BA8F27A6-5AFD-EFC4-AB9D-65426BAC7D86}"/>
                  </a:ext>
                </a:extLst>
              </p:cNvPr>
              <p:cNvSpPr/>
              <p:nvPr/>
            </p:nvSpPr>
            <p:spPr>
              <a:xfrm>
                <a:off x="6335208" y="4014154"/>
                <a:ext cx="348615" cy="66040"/>
              </a:xfrm>
              <a:custGeom>
                <a:avLst/>
                <a:gdLst/>
                <a:ahLst/>
                <a:cxnLst/>
                <a:rect l="l" t="t" r="r" b="b"/>
                <a:pathLst>
                  <a:path w="348615" h="66039">
                    <a:moveTo>
                      <a:pt x="347727" y="0"/>
                    </a:moveTo>
                    <a:lnTo>
                      <a:pt x="0" y="2900"/>
                    </a:lnTo>
                    <a:lnTo>
                      <a:pt x="460" y="65579"/>
                    </a:lnTo>
                    <a:lnTo>
                      <a:pt x="348125" y="62636"/>
                    </a:lnTo>
                    <a:lnTo>
                      <a:pt x="347727" y="0"/>
                    </a:lnTo>
                    <a:close/>
                  </a:path>
                </a:pathLst>
              </a:custGeom>
              <a:solidFill>
                <a:srgbClr val="5A57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5" name="object 72">
                <a:extLst>
                  <a:ext uri="{FF2B5EF4-FFF2-40B4-BE49-F238E27FC236}">
                    <a16:creationId xmlns:a16="http://schemas.microsoft.com/office/drawing/2014/main" id="{226510C4-BCFD-CEBB-8A4C-FF570EEFE680}"/>
                  </a:ext>
                </a:extLst>
              </p:cNvPr>
              <p:cNvSpPr/>
              <p:nvPr/>
            </p:nvSpPr>
            <p:spPr>
              <a:xfrm>
                <a:off x="6682932" y="4011236"/>
                <a:ext cx="348615" cy="66040"/>
              </a:xfrm>
              <a:custGeom>
                <a:avLst/>
                <a:gdLst/>
                <a:ahLst/>
                <a:cxnLst/>
                <a:rect l="l" t="t" r="r" b="b"/>
                <a:pathLst>
                  <a:path w="348615" h="66039">
                    <a:moveTo>
                      <a:pt x="347444" y="0"/>
                    </a:moveTo>
                    <a:lnTo>
                      <a:pt x="0" y="2910"/>
                    </a:lnTo>
                    <a:lnTo>
                      <a:pt x="397" y="65558"/>
                    </a:lnTo>
                    <a:lnTo>
                      <a:pt x="348020" y="62752"/>
                    </a:lnTo>
                    <a:lnTo>
                      <a:pt x="347444" y="0"/>
                    </a:lnTo>
                    <a:close/>
                  </a:path>
                </a:pathLst>
              </a:custGeom>
              <a:solidFill>
                <a:srgbClr val="79797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6" name="object 73">
                <a:extLst>
                  <a:ext uri="{FF2B5EF4-FFF2-40B4-BE49-F238E27FC236}">
                    <a16:creationId xmlns:a16="http://schemas.microsoft.com/office/drawing/2014/main" id="{135D27D9-A76E-7B0F-4414-D1D1F242C0AC}"/>
                  </a:ext>
                </a:extLst>
              </p:cNvPr>
              <p:cNvSpPr/>
              <p:nvPr/>
            </p:nvSpPr>
            <p:spPr>
              <a:xfrm>
                <a:off x="6239116" y="4283284"/>
                <a:ext cx="932180" cy="2102485"/>
              </a:xfrm>
              <a:custGeom>
                <a:avLst/>
                <a:gdLst/>
                <a:ahLst/>
                <a:cxnLst/>
                <a:rect l="l" t="t" r="r" b="b"/>
                <a:pathLst>
                  <a:path w="932179" h="2102485">
                    <a:moveTo>
                      <a:pt x="867879" y="0"/>
                    </a:moveTo>
                    <a:lnTo>
                      <a:pt x="856627" y="0"/>
                    </a:lnTo>
                    <a:lnTo>
                      <a:pt x="856627" y="10172"/>
                    </a:lnTo>
                    <a:lnTo>
                      <a:pt x="856627" y="18834"/>
                    </a:lnTo>
                    <a:lnTo>
                      <a:pt x="856627" y="23317"/>
                    </a:lnTo>
                    <a:lnTo>
                      <a:pt x="856627" y="39166"/>
                    </a:lnTo>
                    <a:lnTo>
                      <a:pt x="856627" y="43688"/>
                    </a:lnTo>
                    <a:lnTo>
                      <a:pt x="856627" y="85420"/>
                    </a:lnTo>
                    <a:lnTo>
                      <a:pt x="804367" y="85420"/>
                    </a:lnTo>
                    <a:lnTo>
                      <a:pt x="804367" y="43688"/>
                    </a:lnTo>
                    <a:lnTo>
                      <a:pt x="856627" y="43688"/>
                    </a:lnTo>
                    <a:lnTo>
                      <a:pt x="856627" y="39166"/>
                    </a:lnTo>
                    <a:lnTo>
                      <a:pt x="804367" y="39166"/>
                    </a:lnTo>
                    <a:lnTo>
                      <a:pt x="804367" y="23317"/>
                    </a:lnTo>
                    <a:lnTo>
                      <a:pt x="856627" y="23317"/>
                    </a:lnTo>
                    <a:lnTo>
                      <a:pt x="856627" y="18834"/>
                    </a:lnTo>
                    <a:lnTo>
                      <a:pt x="804367" y="18834"/>
                    </a:lnTo>
                    <a:lnTo>
                      <a:pt x="804367" y="10172"/>
                    </a:lnTo>
                    <a:lnTo>
                      <a:pt x="856627" y="10172"/>
                    </a:lnTo>
                    <a:lnTo>
                      <a:pt x="856627" y="0"/>
                    </a:lnTo>
                    <a:lnTo>
                      <a:pt x="795934" y="0"/>
                    </a:lnTo>
                    <a:lnTo>
                      <a:pt x="795934" y="10172"/>
                    </a:lnTo>
                    <a:lnTo>
                      <a:pt x="795934" y="18834"/>
                    </a:lnTo>
                    <a:lnTo>
                      <a:pt x="795934" y="23317"/>
                    </a:lnTo>
                    <a:lnTo>
                      <a:pt x="795934" y="39166"/>
                    </a:lnTo>
                    <a:lnTo>
                      <a:pt x="795934" y="43688"/>
                    </a:lnTo>
                    <a:lnTo>
                      <a:pt x="795934" y="85420"/>
                    </a:lnTo>
                    <a:lnTo>
                      <a:pt x="753821" y="85420"/>
                    </a:lnTo>
                    <a:lnTo>
                      <a:pt x="753821" y="43688"/>
                    </a:lnTo>
                    <a:lnTo>
                      <a:pt x="795934" y="43688"/>
                    </a:lnTo>
                    <a:lnTo>
                      <a:pt x="795934" y="39166"/>
                    </a:lnTo>
                    <a:lnTo>
                      <a:pt x="753821" y="39166"/>
                    </a:lnTo>
                    <a:lnTo>
                      <a:pt x="753821" y="23317"/>
                    </a:lnTo>
                    <a:lnTo>
                      <a:pt x="795934" y="23317"/>
                    </a:lnTo>
                    <a:lnTo>
                      <a:pt x="795934" y="18834"/>
                    </a:lnTo>
                    <a:lnTo>
                      <a:pt x="753821" y="18834"/>
                    </a:lnTo>
                    <a:lnTo>
                      <a:pt x="753821" y="10172"/>
                    </a:lnTo>
                    <a:lnTo>
                      <a:pt x="795934" y="10172"/>
                    </a:lnTo>
                    <a:lnTo>
                      <a:pt x="795934" y="0"/>
                    </a:lnTo>
                    <a:lnTo>
                      <a:pt x="745388" y="0"/>
                    </a:lnTo>
                    <a:lnTo>
                      <a:pt x="745388" y="10172"/>
                    </a:lnTo>
                    <a:lnTo>
                      <a:pt x="745388" y="18834"/>
                    </a:lnTo>
                    <a:lnTo>
                      <a:pt x="745388" y="23317"/>
                    </a:lnTo>
                    <a:lnTo>
                      <a:pt x="745388" y="39166"/>
                    </a:lnTo>
                    <a:lnTo>
                      <a:pt x="745388" y="43688"/>
                    </a:lnTo>
                    <a:lnTo>
                      <a:pt x="745388" y="85420"/>
                    </a:lnTo>
                    <a:lnTo>
                      <a:pt x="693153" y="85420"/>
                    </a:lnTo>
                    <a:lnTo>
                      <a:pt x="693153" y="43688"/>
                    </a:lnTo>
                    <a:lnTo>
                      <a:pt x="745388" y="43688"/>
                    </a:lnTo>
                    <a:lnTo>
                      <a:pt x="745388" y="39166"/>
                    </a:lnTo>
                    <a:lnTo>
                      <a:pt x="693153" y="39166"/>
                    </a:lnTo>
                    <a:lnTo>
                      <a:pt x="693153" y="23317"/>
                    </a:lnTo>
                    <a:lnTo>
                      <a:pt x="745388" y="23317"/>
                    </a:lnTo>
                    <a:lnTo>
                      <a:pt x="745388" y="18834"/>
                    </a:lnTo>
                    <a:lnTo>
                      <a:pt x="693153" y="18834"/>
                    </a:lnTo>
                    <a:lnTo>
                      <a:pt x="693153" y="10172"/>
                    </a:lnTo>
                    <a:lnTo>
                      <a:pt x="745388" y="10172"/>
                    </a:lnTo>
                    <a:lnTo>
                      <a:pt x="745388" y="0"/>
                    </a:lnTo>
                    <a:lnTo>
                      <a:pt x="684644" y="0"/>
                    </a:lnTo>
                    <a:lnTo>
                      <a:pt x="684644" y="10172"/>
                    </a:lnTo>
                    <a:lnTo>
                      <a:pt x="684644" y="18834"/>
                    </a:lnTo>
                    <a:lnTo>
                      <a:pt x="684644" y="23317"/>
                    </a:lnTo>
                    <a:lnTo>
                      <a:pt x="684644" y="39166"/>
                    </a:lnTo>
                    <a:lnTo>
                      <a:pt x="684644" y="43688"/>
                    </a:lnTo>
                    <a:lnTo>
                      <a:pt x="684644" y="85420"/>
                    </a:lnTo>
                    <a:lnTo>
                      <a:pt x="632536" y="85420"/>
                    </a:lnTo>
                    <a:lnTo>
                      <a:pt x="632536" y="43688"/>
                    </a:lnTo>
                    <a:lnTo>
                      <a:pt x="684644" y="43688"/>
                    </a:lnTo>
                    <a:lnTo>
                      <a:pt x="684644" y="39166"/>
                    </a:lnTo>
                    <a:lnTo>
                      <a:pt x="632536" y="39166"/>
                    </a:lnTo>
                    <a:lnTo>
                      <a:pt x="632536" y="23317"/>
                    </a:lnTo>
                    <a:lnTo>
                      <a:pt x="684644" y="23317"/>
                    </a:lnTo>
                    <a:lnTo>
                      <a:pt x="684644" y="18834"/>
                    </a:lnTo>
                    <a:lnTo>
                      <a:pt x="632536" y="18834"/>
                    </a:lnTo>
                    <a:lnTo>
                      <a:pt x="632536" y="10172"/>
                    </a:lnTo>
                    <a:lnTo>
                      <a:pt x="684644" y="10172"/>
                    </a:lnTo>
                    <a:lnTo>
                      <a:pt x="684644" y="0"/>
                    </a:lnTo>
                    <a:lnTo>
                      <a:pt x="624128" y="0"/>
                    </a:lnTo>
                    <a:lnTo>
                      <a:pt x="624128" y="10172"/>
                    </a:lnTo>
                    <a:lnTo>
                      <a:pt x="624128" y="18834"/>
                    </a:lnTo>
                    <a:lnTo>
                      <a:pt x="624128" y="23317"/>
                    </a:lnTo>
                    <a:lnTo>
                      <a:pt x="624128" y="39166"/>
                    </a:lnTo>
                    <a:lnTo>
                      <a:pt x="624128" y="43688"/>
                    </a:lnTo>
                    <a:lnTo>
                      <a:pt x="624128" y="85420"/>
                    </a:lnTo>
                    <a:lnTo>
                      <a:pt x="571906" y="85420"/>
                    </a:lnTo>
                    <a:lnTo>
                      <a:pt x="571906" y="43688"/>
                    </a:lnTo>
                    <a:lnTo>
                      <a:pt x="624128" y="43688"/>
                    </a:lnTo>
                    <a:lnTo>
                      <a:pt x="624128" y="39166"/>
                    </a:lnTo>
                    <a:lnTo>
                      <a:pt x="571906" y="39166"/>
                    </a:lnTo>
                    <a:lnTo>
                      <a:pt x="571906" y="23317"/>
                    </a:lnTo>
                    <a:lnTo>
                      <a:pt x="624128" y="23317"/>
                    </a:lnTo>
                    <a:lnTo>
                      <a:pt x="624128" y="18834"/>
                    </a:lnTo>
                    <a:lnTo>
                      <a:pt x="571906" y="18834"/>
                    </a:lnTo>
                    <a:lnTo>
                      <a:pt x="571906" y="10172"/>
                    </a:lnTo>
                    <a:lnTo>
                      <a:pt x="624128" y="10172"/>
                    </a:lnTo>
                    <a:lnTo>
                      <a:pt x="624128" y="0"/>
                    </a:lnTo>
                    <a:lnTo>
                      <a:pt x="563499" y="0"/>
                    </a:lnTo>
                    <a:lnTo>
                      <a:pt x="563499" y="10172"/>
                    </a:lnTo>
                    <a:lnTo>
                      <a:pt x="563499" y="18834"/>
                    </a:lnTo>
                    <a:lnTo>
                      <a:pt x="563499" y="23317"/>
                    </a:lnTo>
                    <a:lnTo>
                      <a:pt x="563499" y="39166"/>
                    </a:lnTo>
                    <a:lnTo>
                      <a:pt x="563499" y="43688"/>
                    </a:lnTo>
                    <a:lnTo>
                      <a:pt x="563499" y="85420"/>
                    </a:lnTo>
                    <a:lnTo>
                      <a:pt x="508152" y="85420"/>
                    </a:lnTo>
                    <a:lnTo>
                      <a:pt x="508152" y="43688"/>
                    </a:lnTo>
                    <a:lnTo>
                      <a:pt x="563499" y="43688"/>
                    </a:lnTo>
                    <a:lnTo>
                      <a:pt x="563499" y="39166"/>
                    </a:lnTo>
                    <a:lnTo>
                      <a:pt x="508152" y="39166"/>
                    </a:lnTo>
                    <a:lnTo>
                      <a:pt x="508152" y="23317"/>
                    </a:lnTo>
                    <a:lnTo>
                      <a:pt x="563499" y="23317"/>
                    </a:lnTo>
                    <a:lnTo>
                      <a:pt x="563499" y="18834"/>
                    </a:lnTo>
                    <a:lnTo>
                      <a:pt x="508152" y="18834"/>
                    </a:lnTo>
                    <a:lnTo>
                      <a:pt x="508152" y="10172"/>
                    </a:lnTo>
                    <a:lnTo>
                      <a:pt x="563499" y="10172"/>
                    </a:lnTo>
                    <a:lnTo>
                      <a:pt x="563499" y="0"/>
                    </a:lnTo>
                    <a:lnTo>
                      <a:pt x="499745" y="0"/>
                    </a:lnTo>
                    <a:lnTo>
                      <a:pt x="499745" y="10172"/>
                    </a:lnTo>
                    <a:lnTo>
                      <a:pt x="499745" y="18834"/>
                    </a:lnTo>
                    <a:lnTo>
                      <a:pt x="499745" y="23317"/>
                    </a:lnTo>
                    <a:lnTo>
                      <a:pt x="499745" y="39166"/>
                    </a:lnTo>
                    <a:lnTo>
                      <a:pt x="499745" y="43688"/>
                    </a:lnTo>
                    <a:lnTo>
                      <a:pt x="499745" y="85420"/>
                    </a:lnTo>
                    <a:lnTo>
                      <a:pt x="447941" y="85420"/>
                    </a:lnTo>
                    <a:lnTo>
                      <a:pt x="447941" y="43688"/>
                    </a:lnTo>
                    <a:lnTo>
                      <a:pt x="499745" y="43688"/>
                    </a:lnTo>
                    <a:lnTo>
                      <a:pt x="499745" y="39166"/>
                    </a:lnTo>
                    <a:lnTo>
                      <a:pt x="447941" y="39166"/>
                    </a:lnTo>
                    <a:lnTo>
                      <a:pt x="447941" y="23317"/>
                    </a:lnTo>
                    <a:lnTo>
                      <a:pt x="499745" y="23317"/>
                    </a:lnTo>
                    <a:lnTo>
                      <a:pt x="499745" y="18834"/>
                    </a:lnTo>
                    <a:lnTo>
                      <a:pt x="447941" y="18834"/>
                    </a:lnTo>
                    <a:lnTo>
                      <a:pt x="447941" y="10172"/>
                    </a:lnTo>
                    <a:lnTo>
                      <a:pt x="499745" y="10172"/>
                    </a:lnTo>
                    <a:lnTo>
                      <a:pt x="499745" y="0"/>
                    </a:lnTo>
                    <a:lnTo>
                      <a:pt x="439496" y="0"/>
                    </a:lnTo>
                    <a:lnTo>
                      <a:pt x="439496" y="10172"/>
                    </a:lnTo>
                    <a:lnTo>
                      <a:pt x="439496" y="18834"/>
                    </a:lnTo>
                    <a:lnTo>
                      <a:pt x="439496" y="23317"/>
                    </a:lnTo>
                    <a:lnTo>
                      <a:pt x="439496" y="39166"/>
                    </a:lnTo>
                    <a:lnTo>
                      <a:pt x="439496" y="43688"/>
                    </a:lnTo>
                    <a:lnTo>
                      <a:pt x="439496" y="85420"/>
                    </a:lnTo>
                    <a:lnTo>
                      <a:pt x="397662" y="85420"/>
                    </a:lnTo>
                    <a:lnTo>
                      <a:pt x="397662" y="43688"/>
                    </a:lnTo>
                    <a:lnTo>
                      <a:pt x="439496" y="43688"/>
                    </a:lnTo>
                    <a:lnTo>
                      <a:pt x="439496" y="39166"/>
                    </a:lnTo>
                    <a:lnTo>
                      <a:pt x="397662" y="39166"/>
                    </a:lnTo>
                    <a:lnTo>
                      <a:pt x="397662" y="23317"/>
                    </a:lnTo>
                    <a:lnTo>
                      <a:pt x="439496" y="23317"/>
                    </a:lnTo>
                    <a:lnTo>
                      <a:pt x="439496" y="18834"/>
                    </a:lnTo>
                    <a:lnTo>
                      <a:pt x="397662" y="18834"/>
                    </a:lnTo>
                    <a:lnTo>
                      <a:pt x="397662" y="10172"/>
                    </a:lnTo>
                    <a:lnTo>
                      <a:pt x="439496" y="10172"/>
                    </a:lnTo>
                    <a:lnTo>
                      <a:pt x="439496" y="0"/>
                    </a:lnTo>
                    <a:lnTo>
                      <a:pt x="389216" y="0"/>
                    </a:lnTo>
                    <a:lnTo>
                      <a:pt x="389216" y="10172"/>
                    </a:lnTo>
                    <a:lnTo>
                      <a:pt x="389216" y="18834"/>
                    </a:lnTo>
                    <a:lnTo>
                      <a:pt x="389216" y="23317"/>
                    </a:lnTo>
                    <a:lnTo>
                      <a:pt x="389216" y="39166"/>
                    </a:lnTo>
                    <a:lnTo>
                      <a:pt x="389216" y="43688"/>
                    </a:lnTo>
                    <a:lnTo>
                      <a:pt x="389216" y="85420"/>
                    </a:lnTo>
                    <a:lnTo>
                      <a:pt x="337388" y="85420"/>
                    </a:lnTo>
                    <a:lnTo>
                      <a:pt x="337388" y="43688"/>
                    </a:lnTo>
                    <a:lnTo>
                      <a:pt x="389216" y="43688"/>
                    </a:lnTo>
                    <a:lnTo>
                      <a:pt x="389216" y="39166"/>
                    </a:lnTo>
                    <a:lnTo>
                      <a:pt x="337388" y="39166"/>
                    </a:lnTo>
                    <a:lnTo>
                      <a:pt x="337388" y="23317"/>
                    </a:lnTo>
                    <a:lnTo>
                      <a:pt x="389216" y="23317"/>
                    </a:lnTo>
                    <a:lnTo>
                      <a:pt x="389216" y="18834"/>
                    </a:lnTo>
                    <a:lnTo>
                      <a:pt x="337388" y="18834"/>
                    </a:lnTo>
                    <a:lnTo>
                      <a:pt x="337388" y="10172"/>
                    </a:lnTo>
                    <a:lnTo>
                      <a:pt x="389216" y="10172"/>
                    </a:lnTo>
                    <a:lnTo>
                      <a:pt x="389216" y="0"/>
                    </a:lnTo>
                    <a:lnTo>
                      <a:pt x="329018" y="0"/>
                    </a:lnTo>
                    <a:lnTo>
                      <a:pt x="329018" y="10172"/>
                    </a:lnTo>
                    <a:lnTo>
                      <a:pt x="329018" y="18834"/>
                    </a:lnTo>
                    <a:lnTo>
                      <a:pt x="329018" y="23317"/>
                    </a:lnTo>
                    <a:lnTo>
                      <a:pt x="329018" y="39166"/>
                    </a:lnTo>
                    <a:lnTo>
                      <a:pt x="329018" y="43688"/>
                    </a:lnTo>
                    <a:lnTo>
                      <a:pt x="329018" y="85420"/>
                    </a:lnTo>
                    <a:lnTo>
                      <a:pt x="277152" y="85420"/>
                    </a:lnTo>
                    <a:lnTo>
                      <a:pt x="277152" y="43688"/>
                    </a:lnTo>
                    <a:lnTo>
                      <a:pt x="329018" y="43688"/>
                    </a:lnTo>
                    <a:lnTo>
                      <a:pt x="329018" y="39166"/>
                    </a:lnTo>
                    <a:lnTo>
                      <a:pt x="277152" y="39166"/>
                    </a:lnTo>
                    <a:lnTo>
                      <a:pt x="277152" y="23317"/>
                    </a:lnTo>
                    <a:lnTo>
                      <a:pt x="329018" y="23317"/>
                    </a:lnTo>
                    <a:lnTo>
                      <a:pt x="329018" y="18834"/>
                    </a:lnTo>
                    <a:lnTo>
                      <a:pt x="277152" y="18834"/>
                    </a:lnTo>
                    <a:lnTo>
                      <a:pt x="277152" y="10172"/>
                    </a:lnTo>
                    <a:lnTo>
                      <a:pt x="329018" y="10172"/>
                    </a:lnTo>
                    <a:lnTo>
                      <a:pt x="329018" y="0"/>
                    </a:lnTo>
                    <a:lnTo>
                      <a:pt x="268782" y="0"/>
                    </a:lnTo>
                    <a:lnTo>
                      <a:pt x="268782" y="10172"/>
                    </a:lnTo>
                    <a:lnTo>
                      <a:pt x="268782" y="18834"/>
                    </a:lnTo>
                    <a:lnTo>
                      <a:pt x="268782" y="23317"/>
                    </a:lnTo>
                    <a:lnTo>
                      <a:pt x="268782" y="39166"/>
                    </a:lnTo>
                    <a:lnTo>
                      <a:pt x="268782" y="43688"/>
                    </a:lnTo>
                    <a:lnTo>
                      <a:pt x="268782" y="85420"/>
                    </a:lnTo>
                    <a:lnTo>
                      <a:pt x="216916" y="85420"/>
                    </a:lnTo>
                    <a:lnTo>
                      <a:pt x="216916" y="43688"/>
                    </a:lnTo>
                    <a:lnTo>
                      <a:pt x="268782" y="43688"/>
                    </a:lnTo>
                    <a:lnTo>
                      <a:pt x="268782" y="39166"/>
                    </a:lnTo>
                    <a:lnTo>
                      <a:pt x="216916" y="39166"/>
                    </a:lnTo>
                    <a:lnTo>
                      <a:pt x="216916" y="23317"/>
                    </a:lnTo>
                    <a:lnTo>
                      <a:pt x="268782" y="23317"/>
                    </a:lnTo>
                    <a:lnTo>
                      <a:pt x="268782" y="18834"/>
                    </a:lnTo>
                    <a:lnTo>
                      <a:pt x="216916" y="18834"/>
                    </a:lnTo>
                    <a:lnTo>
                      <a:pt x="216916" y="10172"/>
                    </a:lnTo>
                    <a:lnTo>
                      <a:pt x="268782" y="10172"/>
                    </a:lnTo>
                    <a:lnTo>
                      <a:pt x="268782" y="0"/>
                    </a:lnTo>
                    <a:lnTo>
                      <a:pt x="208546" y="0"/>
                    </a:lnTo>
                    <a:lnTo>
                      <a:pt x="208546" y="10172"/>
                    </a:lnTo>
                    <a:lnTo>
                      <a:pt x="208546" y="18834"/>
                    </a:lnTo>
                    <a:lnTo>
                      <a:pt x="208546" y="23317"/>
                    </a:lnTo>
                    <a:lnTo>
                      <a:pt x="208546" y="39166"/>
                    </a:lnTo>
                    <a:lnTo>
                      <a:pt x="208546" y="43688"/>
                    </a:lnTo>
                    <a:lnTo>
                      <a:pt x="208546" y="85420"/>
                    </a:lnTo>
                    <a:lnTo>
                      <a:pt x="166738" y="85420"/>
                    </a:lnTo>
                    <a:lnTo>
                      <a:pt x="166738" y="43688"/>
                    </a:lnTo>
                    <a:lnTo>
                      <a:pt x="208546" y="43688"/>
                    </a:lnTo>
                    <a:lnTo>
                      <a:pt x="208546" y="39166"/>
                    </a:lnTo>
                    <a:lnTo>
                      <a:pt x="166738" y="39166"/>
                    </a:lnTo>
                    <a:lnTo>
                      <a:pt x="166738" y="23317"/>
                    </a:lnTo>
                    <a:lnTo>
                      <a:pt x="208546" y="23317"/>
                    </a:lnTo>
                    <a:lnTo>
                      <a:pt x="208546" y="18834"/>
                    </a:lnTo>
                    <a:lnTo>
                      <a:pt x="166738" y="18834"/>
                    </a:lnTo>
                    <a:lnTo>
                      <a:pt x="166738" y="10172"/>
                    </a:lnTo>
                    <a:lnTo>
                      <a:pt x="208546" y="10172"/>
                    </a:lnTo>
                    <a:lnTo>
                      <a:pt x="208546" y="0"/>
                    </a:lnTo>
                    <a:lnTo>
                      <a:pt x="158330" y="0"/>
                    </a:lnTo>
                    <a:lnTo>
                      <a:pt x="158330" y="10172"/>
                    </a:lnTo>
                    <a:lnTo>
                      <a:pt x="158330" y="18834"/>
                    </a:lnTo>
                    <a:lnTo>
                      <a:pt x="158330" y="23317"/>
                    </a:lnTo>
                    <a:lnTo>
                      <a:pt x="158330" y="39166"/>
                    </a:lnTo>
                    <a:lnTo>
                      <a:pt x="158330" y="43688"/>
                    </a:lnTo>
                    <a:lnTo>
                      <a:pt x="158330" y="85420"/>
                    </a:lnTo>
                    <a:lnTo>
                      <a:pt x="106438" y="85420"/>
                    </a:lnTo>
                    <a:lnTo>
                      <a:pt x="106438" y="43688"/>
                    </a:lnTo>
                    <a:lnTo>
                      <a:pt x="158330" y="43688"/>
                    </a:lnTo>
                    <a:lnTo>
                      <a:pt x="158330" y="39166"/>
                    </a:lnTo>
                    <a:lnTo>
                      <a:pt x="106438" y="39166"/>
                    </a:lnTo>
                    <a:lnTo>
                      <a:pt x="106438" y="23317"/>
                    </a:lnTo>
                    <a:lnTo>
                      <a:pt x="158330" y="23317"/>
                    </a:lnTo>
                    <a:lnTo>
                      <a:pt x="158330" y="18834"/>
                    </a:lnTo>
                    <a:lnTo>
                      <a:pt x="106438" y="18834"/>
                    </a:lnTo>
                    <a:lnTo>
                      <a:pt x="106438" y="10172"/>
                    </a:lnTo>
                    <a:lnTo>
                      <a:pt x="158330" y="10172"/>
                    </a:lnTo>
                    <a:lnTo>
                      <a:pt x="158330" y="0"/>
                    </a:lnTo>
                    <a:lnTo>
                      <a:pt x="98018" y="0"/>
                    </a:lnTo>
                    <a:lnTo>
                      <a:pt x="98018" y="10172"/>
                    </a:lnTo>
                    <a:lnTo>
                      <a:pt x="98018" y="18834"/>
                    </a:lnTo>
                    <a:lnTo>
                      <a:pt x="46443" y="18834"/>
                    </a:lnTo>
                    <a:lnTo>
                      <a:pt x="46443" y="23317"/>
                    </a:lnTo>
                    <a:lnTo>
                      <a:pt x="98018" y="23317"/>
                    </a:lnTo>
                    <a:lnTo>
                      <a:pt x="98018" y="39166"/>
                    </a:lnTo>
                    <a:lnTo>
                      <a:pt x="46443" y="39166"/>
                    </a:lnTo>
                    <a:lnTo>
                      <a:pt x="46443" y="43688"/>
                    </a:lnTo>
                    <a:lnTo>
                      <a:pt x="98018" y="43688"/>
                    </a:lnTo>
                    <a:lnTo>
                      <a:pt x="98018" y="85420"/>
                    </a:lnTo>
                    <a:lnTo>
                      <a:pt x="46228" y="85420"/>
                    </a:lnTo>
                    <a:lnTo>
                      <a:pt x="46228" y="10172"/>
                    </a:lnTo>
                    <a:lnTo>
                      <a:pt x="98018" y="10172"/>
                    </a:lnTo>
                    <a:lnTo>
                      <a:pt x="98018" y="0"/>
                    </a:lnTo>
                    <a:lnTo>
                      <a:pt x="36144" y="0"/>
                    </a:lnTo>
                    <a:lnTo>
                      <a:pt x="36144" y="10172"/>
                    </a:lnTo>
                    <a:lnTo>
                      <a:pt x="37744" y="10172"/>
                    </a:lnTo>
                    <a:lnTo>
                      <a:pt x="37744" y="93510"/>
                    </a:lnTo>
                    <a:lnTo>
                      <a:pt x="38481" y="93510"/>
                    </a:lnTo>
                    <a:lnTo>
                      <a:pt x="38481" y="121526"/>
                    </a:lnTo>
                    <a:lnTo>
                      <a:pt x="866444" y="121526"/>
                    </a:lnTo>
                    <a:lnTo>
                      <a:pt x="866444" y="85420"/>
                    </a:lnTo>
                    <a:lnTo>
                      <a:pt x="865073" y="85420"/>
                    </a:lnTo>
                    <a:lnTo>
                      <a:pt x="865073" y="10172"/>
                    </a:lnTo>
                    <a:lnTo>
                      <a:pt x="867879" y="10172"/>
                    </a:lnTo>
                    <a:lnTo>
                      <a:pt x="867879" y="0"/>
                    </a:lnTo>
                    <a:close/>
                  </a:path>
                  <a:path w="932179" h="2102485">
                    <a:moveTo>
                      <a:pt x="899807" y="987069"/>
                    </a:moveTo>
                    <a:lnTo>
                      <a:pt x="887730" y="987069"/>
                    </a:lnTo>
                    <a:lnTo>
                      <a:pt x="887730" y="997191"/>
                    </a:lnTo>
                    <a:lnTo>
                      <a:pt x="887730" y="1005916"/>
                    </a:lnTo>
                    <a:lnTo>
                      <a:pt x="887730" y="1010335"/>
                    </a:lnTo>
                    <a:lnTo>
                      <a:pt x="887730" y="1026248"/>
                    </a:lnTo>
                    <a:lnTo>
                      <a:pt x="887730" y="1030732"/>
                    </a:lnTo>
                    <a:lnTo>
                      <a:pt x="887730" y="1072413"/>
                    </a:lnTo>
                    <a:lnTo>
                      <a:pt x="831265" y="1072413"/>
                    </a:lnTo>
                    <a:lnTo>
                      <a:pt x="831265" y="1030732"/>
                    </a:lnTo>
                    <a:lnTo>
                      <a:pt x="887730" y="1030732"/>
                    </a:lnTo>
                    <a:lnTo>
                      <a:pt x="887730" y="1026248"/>
                    </a:lnTo>
                    <a:lnTo>
                      <a:pt x="831265" y="1026248"/>
                    </a:lnTo>
                    <a:lnTo>
                      <a:pt x="831265" y="1010335"/>
                    </a:lnTo>
                    <a:lnTo>
                      <a:pt x="887730" y="1010335"/>
                    </a:lnTo>
                    <a:lnTo>
                      <a:pt x="887730" y="1005916"/>
                    </a:lnTo>
                    <a:lnTo>
                      <a:pt x="831265" y="1005916"/>
                    </a:lnTo>
                    <a:lnTo>
                      <a:pt x="831265" y="997191"/>
                    </a:lnTo>
                    <a:lnTo>
                      <a:pt x="887730" y="997191"/>
                    </a:lnTo>
                    <a:lnTo>
                      <a:pt x="887730" y="987069"/>
                    </a:lnTo>
                    <a:lnTo>
                      <a:pt x="822147" y="987069"/>
                    </a:lnTo>
                    <a:lnTo>
                      <a:pt x="822147" y="997191"/>
                    </a:lnTo>
                    <a:lnTo>
                      <a:pt x="822147" y="1005916"/>
                    </a:lnTo>
                    <a:lnTo>
                      <a:pt x="822147" y="1010335"/>
                    </a:lnTo>
                    <a:lnTo>
                      <a:pt x="822147" y="1026248"/>
                    </a:lnTo>
                    <a:lnTo>
                      <a:pt x="822147" y="1030732"/>
                    </a:lnTo>
                    <a:lnTo>
                      <a:pt x="822147" y="1072413"/>
                    </a:lnTo>
                    <a:lnTo>
                      <a:pt x="776605" y="1072413"/>
                    </a:lnTo>
                    <a:lnTo>
                      <a:pt x="776605" y="1030732"/>
                    </a:lnTo>
                    <a:lnTo>
                      <a:pt x="822147" y="1030732"/>
                    </a:lnTo>
                    <a:lnTo>
                      <a:pt x="822147" y="1026248"/>
                    </a:lnTo>
                    <a:lnTo>
                      <a:pt x="776605" y="1026248"/>
                    </a:lnTo>
                    <a:lnTo>
                      <a:pt x="776605" y="1010335"/>
                    </a:lnTo>
                    <a:lnTo>
                      <a:pt x="822147" y="1010335"/>
                    </a:lnTo>
                    <a:lnTo>
                      <a:pt x="822147" y="1005916"/>
                    </a:lnTo>
                    <a:lnTo>
                      <a:pt x="776605" y="1005916"/>
                    </a:lnTo>
                    <a:lnTo>
                      <a:pt x="776605" y="997191"/>
                    </a:lnTo>
                    <a:lnTo>
                      <a:pt x="822147" y="997191"/>
                    </a:lnTo>
                    <a:lnTo>
                      <a:pt x="822147" y="987069"/>
                    </a:lnTo>
                    <a:lnTo>
                      <a:pt x="767334" y="987069"/>
                    </a:lnTo>
                    <a:lnTo>
                      <a:pt x="767334" y="997191"/>
                    </a:lnTo>
                    <a:lnTo>
                      <a:pt x="767334" y="1005916"/>
                    </a:lnTo>
                    <a:lnTo>
                      <a:pt x="767334" y="1010335"/>
                    </a:lnTo>
                    <a:lnTo>
                      <a:pt x="767334" y="1026248"/>
                    </a:lnTo>
                    <a:lnTo>
                      <a:pt x="767334" y="1030732"/>
                    </a:lnTo>
                    <a:lnTo>
                      <a:pt x="767334" y="1072413"/>
                    </a:lnTo>
                    <a:lnTo>
                      <a:pt x="710869" y="1072413"/>
                    </a:lnTo>
                    <a:lnTo>
                      <a:pt x="710869" y="1030732"/>
                    </a:lnTo>
                    <a:lnTo>
                      <a:pt x="767334" y="1030732"/>
                    </a:lnTo>
                    <a:lnTo>
                      <a:pt x="767334" y="1026248"/>
                    </a:lnTo>
                    <a:lnTo>
                      <a:pt x="710869" y="1026248"/>
                    </a:lnTo>
                    <a:lnTo>
                      <a:pt x="710869" y="1010335"/>
                    </a:lnTo>
                    <a:lnTo>
                      <a:pt x="767334" y="1010335"/>
                    </a:lnTo>
                    <a:lnTo>
                      <a:pt x="767334" y="1005916"/>
                    </a:lnTo>
                    <a:lnTo>
                      <a:pt x="710869" y="1005916"/>
                    </a:lnTo>
                    <a:lnTo>
                      <a:pt x="710869" y="997191"/>
                    </a:lnTo>
                    <a:lnTo>
                      <a:pt x="767334" y="997191"/>
                    </a:lnTo>
                    <a:lnTo>
                      <a:pt x="767334" y="987069"/>
                    </a:lnTo>
                    <a:lnTo>
                      <a:pt x="701789" y="987069"/>
                    </a:lnTo>
                    <a:lnTo>
                      <a:pt x="701789" y="997191"/>
                    </a:lnTo>
                    <a:lnTo>
                      <a:pt x="701789" y="1005916"/>
                    </a:lnTo>
                    <a:lnTo>
                      <a:pt x="701789" y="1010335"/>
                    </a:lnTo>
                    <a:lnTo>
                      <a:pt x="701789" y="1026248"/>
                    </a:lnTo>
                    <a:lnTo>
                      <a:pt x="701789" y="1030732"/>
                    </a:lnTo>
                    <a:lnTo>
                      <a:pt x="701789" y="1072413"/>
                    </a:lnTo>
                    <a:lnTo>
                      <a:pt x="645287" y="1072413"/>
                    </a:lnTo>
                    <a:lnTo>
                      <a:pt x="645287" y="1030732"/>
                    </a:lnTo>
                    <a:lnTo>
                      <a:pt x="701789" y="1030732"/>
                    </a:lnTo>
                    <a:lnTo>
                      <a:pt x="701789" y="1026248"/>
                    </a:lnTo>
                    <a:lnTo>
                      <a:pt x="645287" y="1026248"/>
                    </a:lnTo>
                    <a:lnTo>
                      <a:pt x="645287" y="1010335"/>
                    </a:lnTo>
                    <a:lnTo>
                      <a:pt x="701789" y="1010335"/>
                    </a:lnTo>
                    <a:lnTo>
                      <a:pt x="701789" y="1005916"/>
                    </a:lnTo>
                    <a:lnTo>
                      <a:pt x="645287" y="1005916"/>
                    </a:lnTo>
                    <a:lnTo>
                      <a:pt x="645287" y="997191"/>
                    </a:lnTo>
                    <a:lnTo>
                      <a:pt x="701789" y="997191"/>
                    </a:lnTo>
                    <a:lnTo>
                      <a:pt x="701789" y="987069"/>
                    </a:lnTo>
                    <a:lnTo>
                      <a:pt x="636168" y="987069"/>
                    </a:lnTo>
                    <a:lnTo>
                      <a:pt x="636168" y="997191"/>
                    </a:lnTo>
                    <a:lnTo>
                      <a:pt x="636168" y="1005916"/>
                    </a:lnTo>
                    <a:lnTo>
                      <a:pt x="636168" y="1010335"/>
                    </a:lnTo>
                    <a:lnTo>
                      <a:pt x="636168" y="1026248"/>
                    </a:lnTo>
                    <a:lnTo>
                      <a:pt x="636168" y="1030732"/>
                    </a:lnTo>
                    <a:lnTo>
                      <a:pt x="636168" y="1072413"/>
                    </a:lnTo>
                    <a:lnTo>
                      <a:pt x="579628" y="1072413"/>
                    </a:lnTo>
                    <a:lnTo>
                      <a:pt x="579628" y="1030732"/>
                    </a:lnTo>
                    <a:lnTo>
                      <a:pt x="636168" y="1030732"/>
                    </a:lnTo>
                    <a:lnTo>
                      <a:pt x="636168" y="1026248"/>
                    </a:lnTo>
                    <a:lnTo>
                      <a:pt x="579628" y="1026248"/>
                    </a:lnTo>
                    <a:lnTo>
                      <a:pt x="579628" y="1010335"/>
                    </a:lnTo>
                    <a:lnTo>
                      <a:pt x="636168" y="1010335"/>
                    </a:lnTo>
                    <a:lnTo>
                      <a:pt x="636168" y="1005916"/>
                    </a:lnTo>
                    <a:lnTo>
                      <a:pt x="579628" y="1005916"/>
                    </a:lnTo>
                    <a:lnTo>
                      <a:pt x="579628" y="997191"/>
                    </a:lnTo>
                    <a:lnTo>
                      <a:pt x="636168" y="997191"/>
                    </a:lnTo>
                    <a:lnTo>
                      <a:pt x="636168" y="987069"/>
                    </a:lnTo>
                    <a:lnTo>
                      <a:pt x="570458" y="987069"/>
                    </a:lnTo>
                    <a:lnTo>
                      <a:pt x="570458" y="997191"/>
                    </a:lnTo>
                    <a:lnTo>
                      <a:pt x="570458" y="1005916"/>
                    </a:lnTo>
                    <a:lnTo>
                      <a:pt x="570458" y="1010335"/>
                    </a:lnTo>
                    <a:lnTo>
                      <a:pt x="570458" y="1026248"/>
                    </a:lnTo>
                    <a:lnTo>
                      <a:pt x="570458" y="1030732"/>
                    </a:lnTo>
                    <a:lnTo>
                      <a:pt x="570458" y="1072413"/>
                    </a:lnTo>
                    <a:lnTo>
                      <a:pt x="510667" y="1072413"/>
                    </a:lnTo>
                    <a:lnTo>
                      <a:pt x="510667" y="1030732"/>
                    </a:lnTo>
                    <a:lnTo>
                      <a:pt x="570458" y="1030732"/>
                    </a:lnTo>
                    <a:lnTo>
                      <a:pt x="570458" y="1026248"/>
                    </a:lnTo>
                    <a:lnTo>
                      <a:pt x="510667" y="1026248"/>
                    </a:lnTo>
                    <a:lnTo>
                      <a:pt x="510667" y="1010335"/>
                    </a:lnTo>
                    <a:lnTo>
                      <a:pt x="570458" y="1010335"/>
                    </a:lnTo>
                    <a:lnTo>
                      <a:pt x="570458" y="1005916"/>
                    </a:lnTo>
                    <a:lnTo>
                      <a:pt x="510667" y="1005916"/>
                    </a:lnTo>
                    <a:lnTo>
                      <a:pt x="510667" y="997191"/>
                    </a:lnTo>
                    <a:lnTo>
                      <a:pt x="570458" y="997191"/>
                    </a:lnTo>
                    <a:lnTo>
                      <a:pt x="570458" y="987069"/>
                    </a:lnTo>
                    <a:lnTo>
                      <a:pt x="501573" y="987069"/>
                    </a:lnTo>
                    <a:lnTo>
                      <a:pt x="501573" y="997191"/>
                    </a:lnTo>
                    <a:lnTo>
                      <a:pt x="501573" y="1005916"/>
                    </a:lnTo>
                    <a:lnTo>
                      <a:pt x="501573" y="1010335"/>
                    </a:lnTo>
                    <a:lnTo>
                      <a:pt x="501573" y="1026248"/>
                    </a:lnTo>
                    <a:lnTo>
                      <a:pt x="501573" y="1030732"/>
                    </a:lnTo>
                    <a:lnTo>
                      <a:pt x="501573" y="1072413"/>
                    </a:lnTo>
                    <a:lnTo>
                      <a:pt x="445465" y="1072413"/>
                    </a:lnTo>
                    <a:lnTo>
                      <a:pt x="445465" y="1030732"/>
                    </a:lnTo>
                    <a:lnTo>
                      <a:pt x="501573" y="1030732"/>
                    </a:lnTo>
                    <a:lnTo>
                      <a:pt x="501573" y="1026248"/>
                    </a:lnTo>
                    <a:lnTo>
                      <a:pt x="445465" y="1026248"/>
                    </a:lnTo>
                    <a:lnTo>
                      <a:pt x="445465" y="1010335"/>
                    </a:lnTo>
                    <a:lnTo>
                      <a:pt x="501573" y="1010335"/>
                    </a:lnTo>
                    <a:lnTo>
                      <a:pt x="501573" y="1005916"/>
                    </a:lnTo>
                    <a:lnTo>
                      <a:pt x="445465" y="1005916"/>
                    </a:lnTo>
                    <a:lnTo>
                      <a:pt x="445465" y="997191"/>
                    </a:lnTo>
                    <a:lnTo>
                      <a:pt x="501573" y="997191"/>
                    </a:lnTo>
                    <a:lnTo>
                      <a:pt x="501573" y="987069"/>
                    </a:lnTo>
                    <a:lnTo>
                      <a:pt x="436384" y="987069"/>
                    </a:lnTo>
                    <a:lnTo>
                      <a:pt x="436384" y="997191"/>
                    </a:lnTo>
                    <a:lnTo>
                      <a:pt x="436384" y="1005916"/>
                    </a:lnTo>
                    <a:lnTo>
                      <a:pt x="436384" y="1010335"/>
                    </a:lnTo>
                    <a:lnTo>
                      <a:pt x="436384" y="1026248"/>
                    </a:lnTo>
                    <a:lnTo>
                      <a:pt x="436384" y="1030732"/>
                    </a:lnTo>
                    <a:lnTo>
                      <a:pt x="436384" y="1072413"/>
                    </a:lnTo>
                    <a:lnTo>
                      <a:pt x="391121" y="1072413"/>
                    </a:lnTo>
                    <a:lnTo>
                      <a:pt x="391121" y="1030732"/>
                    </a:lnTo>
                    <a:lnTo>
                      <a:pt x="436384" y="1030732"/>
                    </a:lnTo>
                    <a:lnTo>
                      <a:pt x="436384" y="1026248"/>
                    </a:lnTo>
                    <a:lnTo>
                      <a:pt x="391121" y="1026248"/>
                    </a:lnTo>
                    <a:lnTo>
                      <a:pt x="391121" y="1010335"/>
                    </a:lnTo>
                    <a:lnTo>
                      <a:pt x="436384" y="1010335"/>
                    </a:lnTo>
                    <a:lnTo>
                      <a:pt x="436384" y="1005916"/>
                    </a:lnTo>
                    <a:lnTo>
                      <a:pt x="391121" y="1005916"/>
                    </a:lnTo>
                    <a:lnTo>
                      <a:pt x="391121" y="997191"/>
                    </a:lnTo>
                    <a:lnTo>
                      <a:pt x="436384" y="997191"/>
                    </a:lnTo>
                    <a:lnTo>
                      <a:pt x="436384" y="987069"/>
                    </a:lnTo>
                    <a:lnTo>
                      <a:pt x="382104" y="987069"/>
                    </a:lnTo>
                    <a:lnTo>
                      <a:pt x="382104" y="997191"/>
                    </a:lnTo>
                    <a:lnTo>
                      <a:pt x="382104" y="1005916"/>
                    </a:lnTo>
                    <a:lnTo>
                      <a:pt x="382104" y="1010335"/>
                    </a:lnTo>
                    <a:lnTo>
                      <a:pt x="382104" y="1026248"/>
                    </a:lnTo>
                    <a:lnTo>
                      <a:pt x="382104" y="1030732"/>
                    </a:lnTo>
                    <a:lnTo>
                      <a:pt x="382104" y="1072413"/>
                    </a:lnTo>
                    <a:lnTo>
                      <a:pt x="325970" y="1072413"/>
                    </a:lnTo>
                    <a:lnTo>
                      <a:pt x="325970" y="1030732"/>
                    </a:lnTo>
                    <a:lnTo>
                      <a:pt x="382104" y="1030732"/>
                    </a:lnTo>
                    <a:lnTo>
                      <a:pt x="382104" y="1026248"/>
                    </a:lnTo>
                    <a:lnTo>
                      <a:pt x="325970" y="1026248"/>
                    </a:lnTo>
                    <a:lnTo>
                      <a:pt x="325970" y="1010335"/>
                    </a:lnTo>
                    <a:lnTo>
                      <a:pt x="382104" y="1010335"/>
                    </a:lnTo>
                    <a:lnTo>
                      <a:pt x="382104" y="1005916"/>
                    </a:lnTo>
                    <a:lnTo>
                      <a:pt x="325970" y="1005916"/>
                    </a:lnTo>
                    <a:lnTo>
                      <a:pt x="325970" y="997191"/>
                    </a:lnTo>
                    <a:lnTo>
                      <a:pt x="382104" y="997191"/>
                    </a:lnTo>
                    <a:lnTo>
                      <a:pt x="382104" y="987069"/>
                    </a:lnTo>
                    <a:lnTo>
                      <a:pt x="316877" y="987069"/>
                    </a:lnTo>
                    <a:lnTo>
                      <a:pt x="316877" y="997191"/>
                    </a:lnTo>
                    <a:lnTo>
                      <a:pt x="316877" y="1005916"/>
                    </a:lnTo>
                    <a:lnTo>
                      <a:pt x="316877" y="1010335"/>
                    </a:lnTo>
                    <a:lnTo>
                      <a:pt x="316877" y="1026248"/>
                    </a:lnTo>
                    <a:lnTo>
                      <a:pt x="316877" y="1030732"/>
                    </a:lnTo>
                    <a:lnTo>
                      <a:pt x="316877" y="1072413"/>
                    </a:lnTo>
                    <a:lnTo>
                      <a:pt x="260731" y="1072413"/>
                    </a:lnTo>
                    <a:lnTo>
                      <a:pt x="260731" y="1030732"/>
                    </a:lnTo>
                    <a:lnTo>
                      <a:pt x="316877" y="1030732"/>
                    </a:lnTo>
                    <a:lnTo>
                      <a:pt x="316877" y="1026248"/>
                    </a:lnTo>
                    <a:lnTo>
                      <a:pt x="260731" y="1026248"/>
                    </a:lnTo>
                    <a:lnTo>
                      <a:pt x="260731" y="1010335"/>
                    </a:lnTo>
                    <a:lnTo>
                      <a:pt x="316877" y="1010335"/>
                    </a:lnTo>
                    <a:lnTo>
                      <a:pt x="316877" y="1005916"/>
                    </a:lnTo>
                    <a:lnTo>
                      <a:pt x="260731" y="1005916"/>
                    </a:lnTo>
                    <a:lnTo>
                      <a:pt x="260731" y="997191"/>
                    </a:lnTo>
                    <a:lnTo>
                      <a:pt x="316877" y="997191"/>
                    </a:lnTo>
                    <a:lnTo>
                      <a:pt x="316877" y="987069"/>
                    </a:lnTo>
                    <a:lnTo>
                      <a:pt x="251688" y="987069"/>
                    </a:lnTo>
                    <a:lnTo>
                      <a:pt x="251688" y="997191"/>
                    </a:lnTo>
                    <a:lnTo>
                      <a:pt x="251688" y="1005916"/>
                    </a:lnTo>
                    <a:lnTo>
                      <a:pt x="251688" y="1010335"/>
                    </a:lnTo>
                    <a:lnTo>
                      <a:pt x="251688" y="1026248"/>
                    </a:lnTo>
                    <a:lnTo>
                      <a:pt x="251688" y="1030732"/>
                    </a:lnTo>
                    <a:lnTo>
                      <a:pt x="251688" y="1072413"/>
                    </a:lnTo>
                    <a:lnTo>
                      <a:pt x="195503" y="1072413"/>
                    </a:lnTo>
                    <a:lnTo>
                      <a:pt x="195503" y="1030732"/>
                    </a:lnTo>
                    <a:lnTo>
                      <a:pt x="251688" y="1030732"/>
                    </a:lnTo>
                    <a:lnTo>
                      <a:pt x="251688" y="1026248"/>
                    </a:lnTo>
                    <a:lnTo>
                      <a:pt x="195503" y="1026248"/>
                    </a:lnTo>
                    <a:lnTo>
                      <a:pt x="195503" y="1010335"/>
                    </a:lnTo>
                    <a:lnTo>
                      <a:pt x="251688" y="1010335"/>
                    </a:lnTo>
                    <a:lnTo>
                      <a:pt x="251688" y="1005916"/>
                    </a:lnTo>
                    <a:lnTo>
                      <a:pt x="195503" y="1005916"/>
                    </a:lnTo>
                    <a:lnTo>
                      <a:pt x="195503" y="997191"/>
                    </a:lnTo>
                    <a:lnTo>
                      <a:pt x="251688" y="997191"/>
                    </a:lnTo>
                    <a:lnTo>
                      <a:pt x="251688" y="987069"/>
                    </a:lnTo>
                    <a:lnTo>
                      <a:pt x="186499" y="987069"/>
                    </a:lnTo>
                    <a:lnTo>
                      <a:pt x="186499" y="997191"/>
                    </a:lnTo>
                    <a:lnTo>
                      <a:pt x="186499" y="1005916"/>
                    </a:lnTo>
                    <a:lnTo>
                      <a:pt x="186499" y="1010335"/>
                    </a:lnTo>
                    <a:lnTo>
                      <a:pt x="186499" y="1026248"/>
                    </a:lnTo>
                    <a:lnTo>
                      <a:pt x="186499" y="1030732"/>
                    </a:lnTo>
                    <a:lnTo>
                      <a:pt x="186499" y="1072413"/>
                    </a:lnTo>
                    <a:lnTo>
                      <a:pt x="141198" y="1072413"/>
                    </a:lnTo>
                    <a:lnTo>
                      <a:pt x="141198" y="1030732"/>
                    </a:lnTo>
                    <a:lnTo>
                      <a:pt x="186499" y="1030732"/>
                    </a:lnTo>
                    <a:lnTo>
                      <a:pt x="186499" y="1026248"/>
                    </a:lnTo>
                    <a:lnTo>
                      <a:pt x="141198" y="1026248"/>
                    </a:lnTo>
                    <a:lnTo>
                      <a:pt x="141198" y="1010335"/>
                    </a:lnTo>
                    <a:lnTo>
                      <a:pt x="186499" y="1010335"/>
                    </a:lnTo>
                    <a:lnTo>
                      <a:pt x="186499" y="1005916"/>
                    </a:lnTo>
                    <a:lnTo>
                      <a:pt x="141198" y="1005916"/>
                    </a:lnTo>
                    <a:lnTo>
                      <a:pt x="141198" y="997191"/>
                    </a:lnTo>
                    <a:lnTo>
                      <a:pt x="186499" y="997191"/>
                    </a:lnTo>
                    <a:lnTo>
                      <a:pt x="186499" y="987069"/>
                    </a:lnTo>
                    <a:lnTo>
                      <a:pt x="132105" y="987069"/>
                    </a:lnTo>
                    <a:lnTo>
                      <a:pt x="132105" y="997191"/>
                    </a:lnTo>
                    <a:lnTo>
                      <a:pt x="132105" y="1005916"/>
                    </a:lnTo>
                    <a:lnTo>
                      <a:pt x="132105" y="1010335"/>
                    </a:lnTo>
                    <a:lnTo>
                      <a:pt x="132105" y="1026248"/>
                    </a:lnTo>
                    <a:lnTo>
                      <a:pt x="132105" y="1030732"/>
                    </a:lnTo>
                    <a:lnTo>
                      <a:pt x="132105" y="1072413"/>
                    </a:lnTo>
                    <a:lnTo>
                      <a:pt x="76047" y="1072413"/>
                    </a:lnTo>
                    <a:lnTo>
                      <a:pt x="76047" y="1030732"/>
                    </a:lnTo>
                    <a:lnTo>
                      <a:pt x="132105" y="1030732"/>
                    </a:lnTo>
                    <a:lnTo>
                      <a:pt x="132105" y="1026248"/>
                    </a:lnTo>
                    <a:lnTo>
                      <a:pt x="76047" y="1026248"/>
                    </a:lnTo>
                    <a:lnTo>
                      <a:pt x="76047" y="1010335"/>
                    </a:lnTo>
                    <a:lnTo>
                      <a:pt x="132105" y="1010335"/>
                    </a:lnTo>
                    <a:lnTo>
                      <a:pt x="132105" y="1005916"/>
                    </a:lnTo>
                    <a:lnTo>
                      <a:pt x="76047" y="1005916"/>
                    </a:lnTo>
                    <a:lnTo>
                      <a:pt x="76047" y="997191"/>
                    </a:lnTo>
                    <a:lnTo>
                      <a:pt x="132105" y="997191"/>
                    </a:lnTo>
                    <a:lnTo>
                      <a:pt x="132105" y="987069"/>
                    </a:lnTo>
                    <a:lnTo>
                      <a:pt x="66954" y="987069"/>
                    </a:lnTo>
                    <a:lnTo>
                      <a:pt x="66954" y="997191"/>
                    </a:lnTo>
                    <a:lnTo>
                      <a:pt x="66954" y="1005916"/>
                    </a:lnTo>
                    <a:lnTo>
                      <a:pt x="11099" y="1005916"/>
                    </a:lnTo>
                    <a:lnTo>
                      <a:pt x="11099" y="1010335"/>
                    </a:lnTo>
                    <a:lnTo>
                      <a:pt x="66954" y="1010335"/>
                    </a:lnTo>
                    <a:lnTo>
                      <a:pt x="66954" y="1026248"/>
                    </a:lnTo>
                    <a:lnTo>
                      <a:pt x="11099" y="1026248"/>
                    </a:lnTo>
                    <a:lnTo>
                      <a:pt x="11099" y="1030732"/>
                    </a:lnTo>
                    <a:lnTo>
                      <a:pt x="66954" y="1030732"/>
                    </a:lnTo>
                    <a:lnTo>
                      <a:pt x="66954" y="1072413"/>
                    </a:lnTo>
                    <a:lnTo>
                      <a:pt x="10782" y="1072413"/>
                    </a:lnTo>
                    <a:lnTo>
                      <a:pt x="10782" y="997191"/>
                    </a:lnTo>
                    <a:lnTo>
                      <a:pt x="66954" y="997191"/>
                    </a:lnTo>
                    <a:lnTo>
                      <a:pt x="66954" y="987069"/>
                    </a:lnTo>
                    <a:lnTo>
                      <a:pt x="0" y="987069"/>
                    </a:lnTo>
                    <a:lnTo>
                      <a:pt x="0" y="997191"/>
                    </a:lnTo>
                    <a:lnTo>
                      <a:pt x="1841" y="997191"/>
                    </a:lnTo>
                    <a:lnTo>
                      <a:pt x="1841" y="1080554"/>
                    </a:lnTo>
                    <a:lnTo>
                      <a:pt x="2476" y="1080554"/>
                    </a:lnTo>
                    <a:lnTo>
                      <a:pt x="2476" y="1108583"/>
                    </a:lnTo>
                    <a:lnTo>
                      <a:pt x="898296" y="1108583"/>
                    </a:lnTo>
                    <a:lnTo>
                      <a:pt x="898296" y="1072413"/>
                    </a:lnTo>
                    <a:lnTo>
                      <a:pt x="896886" y="1072413"/>
                    </a:lnTo>
                    <a:lnTo>
                      <a:pt x="896886" y="997191"/>
                    </a:lnTo>
                    <a:lnTo>
                      <a:pt x="899807" y="997191"/>
                    </a:lnTo>
                    <a:lnTo>
                      <a:pt x="899807" y="987069"/>
                    </a:lnTo>
                    <a:close/>
                  </a:path>
                  <a:path w="932179" h="2102485">
                    <a:moveTo>
                      <a:pt x="931557" y="1980869"/>
                    </a:moveTo>
                    <a:lnTo>
                      <a:pt x="919060" y="1980869"/>
                    </a:lnTo>
                    <a:lnTo>
                      <a:pt x="919060" y="1991106"/>
                    </a:lnTo>
                    <a:lnTo>
                      <a:pt x="919060" y="1999615"/>
                    </a:lnTo>
                    <a:lnTo>
                      <a:pt x="919060" y="2004072"/>
                    </a:lnTo>
                    <a:lnTo>
                      <a:pt x="919060" y="2020011"/>
                    </a:lnTo>
                    <a:lnTo>
                      <a:pt x="919060" y="2024468"/>
                    </a:lnTo>
                    <a:lnTo>
                      <a:pt x="919060" y="2066201"/>
                    </a:lnTo>
                    <a:lnTo>
                      <a:pt x="860475" y="2066201"/>
                    </a:lnTo>
                    <a:lnTo>
                      <a:pt x="860475" y="2024468"/>
                    </a:lnTo>
                    <a:lnTo>
                      <a:pt x="919060" y="2024468"/>
                    </a:lnTo>
                    <a:lnTo>
                      <a:pt x="919060" y="2020011"/>
                    </a:lnTo>
                    <a:lnTo>
                      <a:pt x="860475" y="2020011"/>
                    </a:lnTo>
                    <a:lnTo>
                      <a:pt x="860475" y="2004072"/>
                    </a:lnTo>
                    <a:lnTo>
                      <a:pt x="919060" y="2004072"/>
                    </a:lnTo>
                    <a:lnTo>
                      <a:pt x="919060" y="1999615"/>
                    </a:lnTo>
                    <a:lnTo>
                      <a:pt x="860475" y="1999615"/>
                    </a:lnTo>
                    <a:lnTo>
                      <a:pt x="860475" y="1991106"/>
                    </a:lnTo>
                    <a:lnTo>
                      <a:pt x="919060" y="1991106"/>
                    </a:lnTo>
                    <a:lnTo>
                      <a:pt x="919060" y="1980869"/>
                    </a:lnTo>
                    <a:lnTo>
                      <a:pt x="851103" y="1980869"/>
                    </a:lnTo>
                    <a:lnTo>
                      <a:pt x="851103" y="1991106"/>
                    </a:lnTo>
                    <a:lnTo>
                      <a:pt x="851103" y="1999615"/>
                    </a:lnTo>
                    <a:lnTo>
                      <a:pt x="851103" y="2004072"/>
                    </a:lnTo>
                    <a:lnTo>
                      <a:pt x="851103" y="2020011"/>
                    </a:lnTo>
                    <a:lnTo>
                      <a:pt x="851103" y="2024468"/>
                    </a:lnTo>
                    <a:lnTo>
                      <a:pt x="851103" y="2066201"/>
                    </a:lnTo>
                    <a:lnTo>
                      <a:pt x="803795" y="2066201"/>
                    </a:lnTo>
                    <a:lnTo>
                      <a:pt x="803795" y="2024468"/>
                    </a:lnTo>
                    <a:lnTo>
                      <a:pt x="851103" y="2024468"/>
                    </a:lnTo>
                    <a:lnTo>
                      <a:pt x="851103" y="2020011"/>
                    </a:lnTo>
                    <a:lnTo>
                      <a:pt x="803795" y="2020011"/>
                    </a:lnTo>
                    <a:lnTo>
                      <a:pt x="803795" y="2004072"/>
                    </a:lnTo>
                    <a:lnTo>
                      <a:pt x="851103" y="2004072"/>
                    </a:lnTo>
                    <a:lnTo>
                      <a:pt x="851103" y="1999615"/>
                    </a:lnTo>
                    <a:lnTo>
                      <a:pt x="803795" y="1999615"/>
                    </a:lnTo>
                    <a:lnTo>
                      <a:pt x="803795" y="1991106"/>
                    </a:lnTo>
                    <a:lnTo>
                      <a:pt x="851103" y="1991106"/>
                    </a:lnTo>
                    <a:lnTo>
                      <a:pt x="851103" y="1980869"/>
                    </a:lnTo>
                    <a:lnTo>
                      <a:pt x="794448" y="1980869"/>
                    </a:lnTo>
                    <a:lnTo>
                      <a:pt x="794448" y="1991106"/>
                    </a:lnTo>
                    <a:lnTo>
                      <a:pt x="794448" y="1999615"/>
                    </a:lnTo>
                    <a:lnTo>
                      <a:pt x="794448" y="2004072"/>
                    </a:lnTo>
                    <a:lnTo>
                      <a:pt x="794448" y="2020011"/>
                    </a:lnTo>
                    <a:lnTo>
                      <a:pt x="794448" y="2024468"/>
                    </a:lnTo>
                    <a:lnTo>
                      <a:pt x="794448" y="2066201"/>
                    </a:lnTo>
                    <a:lnTo>
                      <a:pt x="735901" y="2066201"/>
                    </a:lnTo>
                    <a:lnTo>
                      <a:pt x="735901" y="2024468"/>
                    </a:lnTo>
                    <a:lnTo>
                      <a:pt x="794448" y="2024468"/>
                    </a:lnTo>
                    <a:lnTo>
                      <a:pt x="794448" y="2020011"/>
                    </a:lnTo>
                    <a:lnTo>
                      <a:pt x="735901" y="2020011"/>
                    </a:lnTo>
                    <a:lnTo>
                      <a:pt x="735901" y="2004072"/>
                    </a:lnTo>
                    <a:lnTo>
                      <a:pt x="794448" y="2004072"/>
                    </a:lnTo>
                    <a:lnTo>
                      <a:pt x="794448" y="1999615"/>
                    </a:lnTo>
                    <a:lnTo>
                      <a:pt x="735901" y="1999615"/>
                    </a:lnTo>
                    <a:lnTo>
                      <a:pt x="735901" y="1991106"/>
                    </a:lnTo>
                    <a:lnTo>
                      <a:pt x="794448" y="1991106"/>
                    </a:lnTo>
                    <a:lnTo>
                      <a:pt x="794448" y="1980869"/>
                    </a:lnTo>
                    <a:lnTo>
                      <a:pt x="726503" y="1980869"/>
                    </a:lnTo>
                    <a:lnTo>
                      <a:pt x="726503" y="1991106"/>
                    </a:lnTo>
                    <a:lnTo>
                      <a:pt x="726503" y="1999615"/>
                    </a:lnTo>
                    <a:lnTo>
                      <a:pt x="726503" y="2004072"/>
                    </a:lnTo>
                    <a:lnTo>
                      <a:pt x="726503" y="2020011"/>
                    </a:lnTo>
                    <a:lnTo>
                      <a:pt x="726503" y="2024468"/>
                    </a:lnTo>
                    <a:lnTo>
                      <a:pt x="726503" y="2066201"/>
                    </a:lnTo>
                    <a:lnTo>
                      <a:pt x="667943" y="2066201"/>
                    </a:lnTo>
                    <a:lnTo>
                      <a:pt x="667943" y="2024468"/>
                    </a:lnTo>
                    <a:lnTo>
                      <a:pt x="726503" y="2024468"/>
                    </a:lnTo>
                    <a:lnTo>
                      <a:pt x="726503" y="2020011"/>
                    </a:lnTo>
                    <a:lnTo>
                      <a:pt x="667943" y="2020011"/>
                    </a:lnTo>
                    <a:lnTo>
                      <a:pt x="667943" y="2004072"/>
                    </a:lnTo>
                    <a:lnTo>
                      <a:pt x="726503" y="2004072"/>
                    </a:lnTo>
                    <a:lnTo>
                      <a:pt x="726503" y="1999615"/>
                    </a:lnTo>
                    <a:lnTo>
                      <a:pt x="667943" y="1999615"/>
                    </a:lnTo>
                    <a:lnTo>
                      <a:pt x="667943" y="1991106"/>
                    </a:lnTo>
                    <a:lnTo>
                      <a:pt x="726503" y="1991106"/>
                    </a:lnTo>
                    <a:lnTo>
                      <a:pt x="726503" y="1980869"/>
                    </a:lnTo>
                    <a:lnTo>
                      <a:pt x="658431" y="1980869"/>
                    </a:lnTo>
                    <a:lnTo>
                      <a:pt x="658431" y="1991106"/>
                    </a:lnTo>
                    <a:lnTo>
                      <a:pt x="658431" y="1999615"/>
                    </a:lnTo>
                    <a:lnTo>
                      <a:pt x="658431" y="2004072"/>
                    </a:lnTo>
                    <a:lnTo>
                      <a:pt x="658431" y="2020011"/>
                    </a:lnTo>
                    <a:lnTo>
                      <a:pt x="658431" y="2024468"/>
                    </a:lnTo>
                    <a:lnTo>
                      <a:pt x="658431" y="2066201"/>
                    </a:lnTo>
                    <a:lnTo>
                      <a:pt x="599986" y="2066201"/>
                    </a:lnTo>
                    <a:lnTo>
                      <a:pt x="599986" y="2024468"/>
                    </a:lnTo>
                    <a:lnTo>
                      <a:pt x="658431" y="2024468"/>
                    </a:lnTo>
                    <a:lnTo>
                      <a:pt x="658431" y="2020011"/>
                    </a:lnTo>
                    <a:lnTo>
                      <a:pt x="599986" y="2020011"/>
                    </a:lnTo>
                    <a:lnTo>
                      <a:pt x="599986" y="2004072"/>
                    </a:lnTo>
                    <a:lnTo>
                      <a:pt x="658431" y="2004072"/>
                    </a:lnTo>
                    <a:lnTo>
                      <a:pt x="658431" y="1999615"/>
                    </a:lnTo>
                    <a:lnTo>
                      <a:pt x="599986" y="1999615"/>
                    </a:lnTo>
                    <a:lnTo>
                      <a:pt x="599986" y="1991106"/>
                    </a:lnTo>
                    <a:lnTo>
                      <a:pt x="658431" y="1991106"/>
                    </a:lnTo>
                    <a:lnTo>
                      <a:pt x="658431" y="1980869"/>
                    </a:lnTo>
                    <a:lnTo>
                      <a:pt x="590575" y="1980869"/>
                    </a:lnTo>
                    <a:lnTo>
                      <a:pt x="590575" y="1991106"/>
                    </a:lnTo>
                    <a:lnTo>
                      <a:pt x="590575" y="1999615"/>
                    </a:lnTo>
                    <a:lnTo>
                      <a:pt x="590575" y="2004072"/>
                    </a:lnTo>
                    <a:lnTo>
                      <a:pt x="590575" y="2020011"/>
                    </a:lnTo>
                    <a:lnTo>
                      <a:pt x="590575" y="2024468"/>
                    </a:lnTo>
                    <a:lnTo>
                      <a:pt x="590575" y="2066201"/>
                    </a:lnTo>
                    <a:lnTo>
                      <a:pt x="528586" y="2066201"/>
                    </a:lnTo>
                    <a:lnTo>
                      <a:pt x="528586" y="2024468"/>
                    </a:lnTo>
                    <a:lnTo>
                      <a:pt x="590575" y="2024468"/>
                    </a:lnTo>
                    <a:lnTo>
                      <a:pt x="590575" y="2020011"/>
                    </a:lnTo>
                    <a:lnTo>
                      <a:pt x="528586" y="2020011"/>
                    </a:lnTo>
                    <a:lnTo>
                      <a:pt x="528586" y="2004072"/>
                    </a:lnTo>
                    <a:lnTo>
                      <a:pt x="590575" y="2004072"/>
                    </a:lnTo>
                    <a:lnTo>
                      <a:pt x="590575" y="1999615"/>
                    </a:lnTo>
                    <a:lnTo>
                      <a:pt x="528586" y="1999615"/>
                    </a:lnTo>
                    <a:lnTo>
                      <a:pt x="528586" y="1991106"/>
                    </a:lnTo>
                    <a:lnTo>
                      <a:pt x="590575" y="1991106"/>
                    </a:lnTo>
                    <a:lnTo>
                      <a:pt x="590575" y="1980869"/>
                    </a:lnTo>
                    <a:lnTo>
                      <a:pt x="519214" y="1980869"/>
                    </a:lnTo>
                    <a:lnTo>
                      <a:pt x="519214" y="1991106"/>
                    </a:lnTo>
                    <a:lnTo>
                      <a:pt x="519214" y="1999615"/>
                    </a:lnTo>
                    <a:lnTo>
                      <a:pt x="519214" y="2004072"/>
                    </a:lnTo>
                    <a:lnTo>
                      <a:pt x="519214" y="2020011"/>
                    </a:lnTo>
                    <a:lnTo>
                      <a:pt x="519214" y="2024468"/>
                    </a:lnTo>
                    <a:lnTo>
                      <a:pt x="519214" y="2066201"/>
                    </a:lnTo>
                    <a:lnTo>
                      <a:pt x="461162" y="2066201"/>
                    </a:lnTo>
                    <a:lnTo>
                      <a:pt x="461162" y="2024468"/>
                    </a:lnTo>
                    <a:lnTo>
                      <a:pt x="519214" y="2024468"/>
                    </a:lnTo>
                    <a:lnTo>
                      <a:pt x="519214" y="2020011"/>
                    </a:lnTo>
                    <a:lnTo>
                      <a:pt x="461162" y="2020011"/>
                    </a:lnTo>
                    <a:lnTo>
                      <a:pt x="461162" y="2004072"/>
                    </a:lnTo>
                    <a:lnTo>
                      <a:pt x="519214" y="2004072"/>
                    </a:lnTo>
                    <a:lnTo>
                      <a:pt x="519214" y="1999615"/>
                    </a:lnTo>
                    <a:lnTo>
                      <a:pt x="461162" y="1999615"/>
                    </a:lnTo>
                    <a:lnTo>
                      <a:pt x="461162" y="1991106"/>
                    </a:lnTo>
                    <a:lnTo>
                      <a:pt x="519214" y="1991106"/>
                    </a:lnTo>
                    <a:lnTo>
                      <a:pt x="519214" y="1980869"/>
                    </a:lnTo>
                    <a:lnTo>
                      <a:pt x="451764" y="1980869"/>
                    </a:lnTo>
                    <a:lnTo>
                      <a:pt x="451764" y="1991106"/>
                    </a:lnTo>
                    <a:lnTo>
                      <a:pt x="451764" y="1999615"/>
                    </a:lnTo>
                    <a:lnTo>
                      <a:pt x="451764" y="2004072"/>
                    </a:lnTo>
                    <a:lnTo>
                      <a:pt x="451764" y="2020011"/>
                    </a:lnTo>
                    <a:lnTo>
                      <a:pt x="451764" y="2024468"/>
                    </a:lnTo>
                    <a:lnTo>
                      <a:pt x="451764" y="2066201"/>
                    </a:lnTo>
                    <a:lnTo>
                      <a:pt x="404914" y="2066201"/>
                    </a:lnTo>
                    <a:lnTo>
                      <a:pt x="404914" y="2024468"/>
                    </a:lnTo>
                    <a:lnTo>
                      <a:pt x="451764" y="2024468"/>
                    </a:lnTo>
                    <a:lnTo>
                      <a:pt x="451764" y="2020011"/>
                    </a:lnTo>
                    <a:lnTo>
                      <a:pt x="404914" y="2020011"/>
                    </a:lnTo>
                    <a:lnTo>
                      <a:pt x="404914" y="2004072"/>
                    </a:lnTo>
                    <a:lnTo>
                      <a:pt x="451764" y="2004072"/>
                    </a:lnTo>
                    <a:lnTo>
                      <a:pt x="451764" y="1999615"/>
                    </a:lnTo>
                    <a:lnTo>
                      <a:pt x="404914" y="1999615"/>
                    </a:lnTo>
                    <a:lnTo>
                      <a:pt x="404914" y="1991106"/>
                    </a:lnTo>
                    <a:lnTo>
                      <a:pt x="451764" y="1991106"/>
                    </a:lnTo>
                    <a:lnTo>
                      <a:pt x="451764" y="1980869"/>
                    </a:lnTo>
                    <a:lnTo>
                      <a:pt x="395579" y="1980869"/>
                    </a:lnTo>
                    <a:lnTo>
                      <a:pt x="395579" y="1991106"/>
                    </a:lnTo>
                    <a:lnTo>
                      <a:pt x="395579" y="1999615"/>
                    </a:lnTo>
                    <a:lnTo>
                      <a:pt x="395579" y="2004072"/>
                    </a:lnTo>
                    <a:lnTo>
                      <a:pt x="395579" y="2020011"/>
                    </a:lnTo>
                    <a:lnTo>
                      <a:pt x="395579" y="2024468"/>
                    </a:lnTo>
                    <a:lnTo>
                      <a:pt x="395579" y="2066201"/>
                    </a:lnTo>
                    <a:lnTo>
                      <a:pt x="337388" y="2066201"/>
                    </a:lnTo>
                    <a:lnTo>
                      <a:pt x="337388" y="2024468"/>
                    </a:lnTo>
                    <a:lnTo>
                      <a:pt x="395579" y="2024468"/>
                    </a:lnTo>
                    <a:lnTo>
                      <a:pt x="395579" y="2020011"/>
                    </a:lnTo>
                    <a:lnTo>
                      <a:pt x="337388" y="2020011"/>
                    </a:lnTo>
                    <a:lnTo>
                      <a:pt x="337388" y="2004072"/>
                    </a:lnTo>
                    <a:lnTo>
                      <a:pt x="395579" y="2004072"/>
                    </a:lnTo>
                    <a:lnTo>
                      <a:pt x="395579" y="1999615"/>
                    </a:lnTo>
                    <a:lnTo>
                      <a:pt x="337388" y="1999615"/>
                    </a:lnTo>
                    <a:lnTo>
                      <a:pt x="337388" y="1991106"/>
                    </a:lnTo>
                    <a:lnTo>
                      <a:pt x="395579" y="1991106"/>
                    </a:lnTo>
                    <a:lnTo>
                      <a:pt x="395579" y="1980869"/>
                    </a:lnTo>
                    <a:lnTo>
                      <a:pt x="328053" y="1980869"/>
                    </a:lnTo>
                    <a:lnTo>
                      <a:pt x="328053" y="1991106"/>
                    </a:lnTo>
                    <a:lnTo>
                      <a:pt x="328053" y="1999615"/>
                    </a:lnTo>
                    <a:lnTo>
                      <a:pt x="328053" y="2004072"/>
                    </a:lnTo>
                    <a:lnTo>
                      <a:pt x="328053" y="2020011"/>
                    </a:lnTo>
                    <a:lnTo>
                      <a:pt x="328053" y="2024468"/>
                    </a:lnTo>
                    <a:lnTo>
                      <a:pt x="328053" y="2066201"/>
                    </a:lnTo>
                    <a:lnTo>
                      <a:pt x="269887" y="2066201"/>
                    </a:lnTo>
                    <a:lnTo>
                      <a:pt x="269887" y="2024468"/>
                    </a:lnTo>
                    <a:lnTo>
                      <a:pt x="328053" y="2024468"/>
                    </a:lnTo>
                    <a:lnTo>
                      <a:pt x="328053" y="2020011"/>
                    </a:lnTo>
                    <a:lnTo>
                      <a:pt x="269887" y="2020011"/>
                    </a:lnTo>
                    <a:lnTo>
                      <a:pt x="269887" y="2004072"/>
                    </a:lnTo>
                    <a:lnTo>
                      <a:pt x="328053" y="2004072"/>
                    </a:lnTo>
                    <a:lnTo>
                      <a:pt x="328053" y="1999615"/>
                    </a:lnTo>
                    <a:lnTo>
                      <a:pt x="269887" y="1999615"/>
                    </a:lnTo>
                    <a:lnTo>
                      <a:pt x="269887" y="1991106"/>
                    </a:lnTo>
                    <a:lnTo>
                      <a:pt x="328053" y="1991106"/>
                    </a:lnTo>
                    <a:lnTo>
                      <a:pt x="328053" y="1980869"/>
                    </a:lnTo>
                    <a:lnTo>
                      <a:pt x="260527" y="1980869"/>
                    </a:lnTo>
                    <a:lnTo>
                      <a:pt x="260527" y="1991106"/>
                    </a:lnTo>
                    <a:lnTo>
                      <a:pt x="260527" y="1999615"/>
                    </a:lnTo>
                    <a:lnTo>
                      <a:pt x="260527" y="2004072"/>
                    </a:lnTo>
                    <a:lnTo>
                      <a:pt x="260527" y="2020011"/>
                    </a:lnTo>
                    <a:lnTo>
                      <a:pt x="260527" y="2024468"/>
                    </a:lnTo>
                    <a:lnTo>
                      <a:pt x="260527" y="2066201"/>
                    </a:lnTo>
                    <a:lnTo>
                      <a:pt x="202412" y="2066201"/>
                    </a:lnTo>
                    <a:lnTo>
                      <a:pt x="202412" y="2024468"/>
                    </a:lnTo>
                    <a:lnTo>
                      <a:pt x="260527" y="2024468"/>
                    </a:lnTo>
                    <a:lnTo>
                      <a:pt x="260527" y="2020011"/>
                    </a:lnTo>
                    <a:lnTo>
                      <a:pt x="202412" y="2020011"/>
                    </a:lnTo>
                    <a:lnTo>
                      <a:pt x="202412" y="2004072"/>
                    </a:lnTo>
                    <a:lnTo>
                      <a:pt x="260527" y="2004072"/>
                    </a:lnTo>
                    <a:lnTo>
                      <a:pt x="260527" y="1999615"/>
                    </a:lnTo>
                    <a:lnTo>
                      <a:pt x="202412" y="1999615"/>
                    </a:lnTo>
                    <a:lnTo>
                      <a:pt x="202412" y="1991106"/>
                    </a:lnTo>
                    <a:lnTo>
                      <a:pt x="260527" y="1991106"/>
                    </a:lnTo>
                    <a:lnTo>
                      <a:pt x="260527" y="1980869"/>
                    </a:lnTo>
                    <a:lnTo>
                      <a:pt x="193065" y="1980869"/>
                    </a:lnTo>
                    <a:lnTo>
                      <a:pt x="193065" y="1991106"/>
                    </a:lnTo>
                    <a:lnTo>
                      <a:pt x="193065" y="1999615"/>
                    </a:lnTo>
                    <a:lnTo>
                      <a:pt x="193065" y="2004072"/>
                    </a:lnTo>
                    <a:lnTo>
                      <a:pt x="193065" y="2020011"/>
                    </a:lnTo>
                    <a:lnTo>
                      <a:pt x="193065" y="2024468"/>
                    </a:lnTo>
                    <a:lnTo>
                      <a:pt x="193065" y="2066201"/>
                    </a:lnTo>
                    <a:lnTo>
                      <a:pt x="146189" y="2066201"/>
                    </a:lnTo>
                    <a:lnTo>
                      <a:pt x="146189" y="2024468"/>
                    </a:lnTo>
                    <a:lnTo>
                      <a:pt x="193065" y="2024468"/>
                    </a:lnTo>
                    <a:lnTo>
                      <a:pt x="193065" y="2020011"/>
                    </a:lnTo>
                    <a:lnTo>
                      <a:pt x="146189" y="2020011"/>
                    </a:lnTo>
                    <a:lnTo>
                      <a:pt x="146189" y="2004072"/>
                    </a:lnTo>
                    <a:lnTo>
                      <a:pt x="193065" y="2004072"/>
                    </a:lnTo>
                    <a:lnTo>
                      <a:pt x="193065" y="1999615"/>
                    </a:lnTo>
                    <a:lnTo>
                      <a:pt x="146189" y="1999615"/>
                    </a:lnTo>
                    <a:lnTo>
                      <a:pt x="146189" y="1991106"/>
                    </a:lnTo>
                    <a:lnTo>
                      <a:pt x="193065" y="1991106"/>
                    </a:lnTo>
                    <a:lnTo>
                      <a:pt x="193065" y="1980869"/>
                    </a:lnTo>
                    <a:lnTo>
                      <a:pt x="136791" y="1980869"/>
                    </a:lnTo>
                    <a:lnTo>
                      <a:pt x="136791" y="1991106"/>
                    </a:lnTo>
                    <a:lnTo>
                      <a:pt x="136791" y="1999615"/>
                    </a:lnTo>
                    <a:lnTo>
                      <a:pt x="136791" y="2004072"/>
                    </a:lnTo>
                    <a:lnTo>
                      <a:pt x="136791" y="2020011"/>
                    </a:lnTo>
                    <a:lnTo>
                      <a:pt x="136791" y="2024468"/>
                    </a:lnTo>
                    <a:lnTo>
                      <a:pt x="136791" y="2066201"/>
                    </a:lnTo>
                    <a:lnTo>
                      <a:pt x="78701" y="2066201"/>
                    </a:lnTo>
                    <a:lnTo>
                      <a:pt x="78701" y="2024468"/>
                    </a:lnTo>
                    <a:lnTo>
                      <a:pt x="136791" y="2024468"/>
                    </a:lnTo>
                    <a:lnTo>
                      <a:pt x="136791" y="2020011"/>
                    </a:lnTo>
                    <a:lnTo>
                      <a:pt x="78701" y="2020011"/>
                    </a:lnTo>
                    <a:lnTo>
                      <a:pt x="78701" y="2004072"/>
                    </a:lnTo>
                    <a:lnTo>
                      <a:pt x="136791" y="2004072"/>
                    </a:lnTo>
                    <a:lnTo>
                      <a:pt x="136791" y="1999615"/>
                    </a:lnTo>
                    <a:lnTo>
                      <a:pt x="78701" y="1999615"/>
                    </a:lnTo>
                    <a:lnTo>
                      <a:pt x="78701" y="1991106"/>
                    </a:lnTo>
                    <a:lnTo>
                      <a:pt x="136791" y="1991106"/>
                    </a:lnTo>
                    <a:lnTo>
                      <a:pt x="136791" y="1980869"/>
                    </a:lnTo>
                    <a:lnTo>
                      <a:pt x="69354" y="1980869"/>
                    </a:lnTo>
                    <a:lnTo>
                      <a:pt x="69354" y="1991106"/>
                    </a:lnTo>
                    <a:lnTo>
                      <a:pt x="69354" y="1999615"/>
                    </a:lnTo>
                    <a:lnTo>
                      <a:pt x="11455" y="1999615"/>
                    </a:lnTo>
                    <a:lnTo>
                      <a:pt x="11455" y="2004072"/>
                    </a:lnTo>
                    <a:lnTo>
                      <a:pt x="69354" y="2004072"/>
                    </a:lnTo>
                    <a:lnTo>
                      <a:pt x="69354" y="2020011"/>
                    </a:lnTo>
                    <a:lnTo>
                      <a:pt x="11455" y="2020011"/>
                    </a:lnTo>
                    <a:lnTo>
                      <a:pt x="11455" y="2024468"/>
                    </a:lnTo>
                    <a:lnTo>
                      <a:pt x="69354" y="2024468"/>
                    </a:lnTo>
                    <a:lnTo>
                      <a:pt x="69354" y="2066201"/>
                    </a:lnTo>
                    <a:lnTo>
                      <a:pt x="11163" y="2066201"/>
                    </a:lnTo>
                    <a:lnTo>
                      <a:pt x="11163" y="1991106"/>
                    </a:lnTo>
                    <a:lnTo>
                      <a:pt x="69354" y="1991106"/>
                    </a:lnTo>
                    <a:lnTo>
                      <a:pt x="69354" y="1980869"/>
                    </a:lnTo>
                    <a:lnTo>
                      <a:pt x="12" y="1980869"/>
                    </a:lnTo>
                    <a:lnTo>
                      <a:pt x="12" y="1991106"/>
                    </a:lnTo>
                    <a:lnTo>
                      <a:pt x="1828" y="1991106"/>
                    </a:lnTo>
                    <a:lnTo>
                      <a:pt x="1828" y="2074329"/>
                    </a:lnTo>
                    <a:lnTo>
                      <a:pt x="2578" y="2074329"/>
                    </a:lnTo>
                    <a:lnTo>
                      <a:pt x="2578" y="2102332"/>
                    </a:lnTo>
                    <a:lnTo>
                      <a:pt x="929932" y="2102332"/>
                    </a:lnTo>
                    <a:lnTo>
                      <a:pt x="929932" y="2066201"/>
                    </a:lnTo>
                    <a:lnTo>
                      <a:pt x="928433" y="2066201"/>
                    </a:lnTo>
                    <a:lnTo>
                      <a:pt x="928433" y="1991106"/>
                    </a:lnTo>
                    <a:lnTo>
                      <a:pt x="931557" y="1991106"/>
                    </a:lnTo>
                    <a:lnTo>
                      <a:pt x="931557" y="1980869"/>
                    </a:lnTo>
                    <a:close/>
                  </a:path>
                </a:pathLst>
              </a:custGeom>
              <a:solidFill>
                <a:srgbClr val="4B4A4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7" name="object 74">
                <a:extLst>
                  <a:ext uri="{FF2B5EF4-FFF2-40B4-BE49-F238E27FC236}">
                    <a16:creationId xmlns:a16="http://schemas.microsoft.com/office/drawing/2014/main" id="{F8C8196D-08E7-1A41-F601-37D0BDF2BE0D}"/>
                  </a:ext>
                </a:extLst>
              </p:cNvPr>
              <p:cNvSpPr/>
              <p:nvPr/>
            </p:nvSpPr>
            <p:spPr>
              <a:xfrm>
                <a:off x="6250509" y="8027502"/>
                <a:ext cx="584835" cy="147955"/>
              </a:xfrm>
              <a:custGeom>
                <a:avLst/>
                <a:gdLst/>
                <a:ahLst/>
                <a:cxnLst/>
                <a:rect l="l" t="t" r="r" b="b"/>
                <a:pathLst>
                  <a:path w="584834" h="147954">
                    <a:moveTo>
                      <a:pt x="583793" y="0"/>
                    </a:moveTo>
                    <a:lnTo>
                      <a:pt x="0" y="4387"/>
                    </a:lnTo>
                    <a:lnTo>
                      <a:pt x="1005" y="147922"/>
                    </a:lnTo>
                    <a:lnTo>
                      <a:pt x="584725" y="143608"/>
                    </a:lnTo>
                    <a:lnTo>
                      <a:pt x="583793" y="0"/>
                    </a:lnTo>
                    <a:close/>
                  </a:path>
                </a:pathLst>
              </a:custGeom>
              <a:solidFill>
                <a:srgbClr val="5A57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8" name="object 75">
                <a:extLst>
                  <a:ext uri="{FF2B5EF4-FFF2-40B4-BE49-F238E27FC236}">
                    <a16:creationId xmlns:a16="http://schemas.microsoft.com/office/drawing/2014/main" id="{5E64E1F6-67A8-AD10-C251-59BA4ACC1186}"/>
                  </a:ext>
                </a:extLst>
              </p:cNvPr>
              <p:cNvSpPr/>
              <p:nvPr/>
            </p:nvSpPr>
            <p:spPr>
              <a:xfrm>
                <a:off x="6834297" y="8024201"/>
                <a:ext cx="433070" cy="143510"/>
              </a:xfrm>
              <a:custGeom>
                <a:avLst/>
                <a:gdLst/>
                <a:ahLst/>
                <a:cxnLst/>
                <a:rect l="l" t="t" r="r" b="b"/>
                <a:pathLst>
                  <a:path w="433070" h="143509">
                    <a:moveTo>
                      <a:pt x="431892" y="0"/>
                    </a:moveTo>
                    <a:lnTo>
                      <a:pt x="0" y="3308"/>
                    </a:lnTo>
                    <a:lnTo>
                      <a:pt x="942" y="143461"/>
                    </a:lnTo>
                    <a:lnTo>
                      <a:pt x="433002" y="140299"/>
                    </a:lnTo>
                    <a:lnTo>
                      <a:pt x="431892" y="0"/>
                    </a:lnTo>
                    <a:close/>
                  </a:path>
                </a:pathLst>
              </a:custGeom>
              <a:solidFill>
                <a:srgbClr val="79797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9" name="object 76">
                <a:extLst>
                  <a:ext uri="{FF2B5EF4-FFF2-40B4-BE49-F238E27FC236}">
                    <a16:creationId xmlns:a16="http://schemas.microsoft.com/office/drawing/2014/main" id="{63304629-A90F-4BCE-BBD1-352FC76DFA83}"/>
                  </a:ext>
                </a:extLst>
              </p:cNvPr>
              <p:cNvSpPr/>
              <p:nvPr/>
            </p:nvSpPr>
            <p:spPr>
              <a:xfrm>
                <a:off x="6278626" y="4404480"/>
                <a:ext cx="840105" cy="2076450"/>
              </a:xfrm>
              <a:custGeom>
                <a:avLst/>
                <a:gdLst/>
                <a:ahLst/>
                <a:cxnLst/>
                <a:rect l="l" t="t" r="r" b="b"/>
                <a:pathLst>
                  <a:path w="840104" h="2076450">
                    <a:moveTo>
                      <a:pt x="744423" y="95224"/>
                    </a:moveTo>
                    <a:lnTo>
                      <a:pt x="738670" y="0"/>
                    </a:lnTo>
                    <a:lnTo>
                      <a:pt x="68059" y="0"/>
                    </a:lnTo>
                    <a:lnTo>
                      <a:pt x="68059" y="97205"/>
                    </a:lnTo>
                    <a:lnTo>
                      <a:pt x="744423" y="95224"/>
                    </a:lnTo>
                    <a:close/>
                  </a:path>
                  <a:path w="840104" h="2076450">
                    <a:moveTo>
                      <a:pt x="793013" y="1088415"/>
                    </a:moveTo>
                    <a:lnTo>
                      <a:pt x="785152" y="987374"/>
                    </a:lnTo>
                    <a:lnTo>
                      <a:pt x="34988" y="987374"/>
                    </a:lnTo>
                    <a:lnTo>
                      <a:pt x="29235" y="1092263"/>
                    </a:lnTo>
                    <a:lnTo>
                      <a:pt x="793013" y="1088415"/>
                    </a:lnTo>
                    <a:close/>
                  </a:path>
                  <a:path w="840104" h="2076450">
                    <a:moveTo>
                      <a:pt x="839749" y="2075827"/>
                    </a:moveTo>
                    <a:lnTo>
                      <a:pt x="831850" y="1980539"/>
                    </a:lnTo>
                    <a:lnTo>
                      <a:pt x="0" y="1980539"/>
                    </a:lnTo>
                    <a:lnTo>
                      <a:pt x="0" y="2073846"/>
                    </a:lnTo>
                    <a:lnTo>
                      <a:pt x="839749" y="2075827"/>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36" name="object 77">
              <a:extLst>
                <a:ext uri="{FF2B5EF4-FFF2-40B4-BE49-F238E27FC236}">
                  <a16:creationId xmlns:a16="http://schemas.microsoft.com/office/drawing/2014/main" id="{9A338B64-9D8D-D9B8-5733-FC0E7AF39111}"/>
                </a:ext>
              </a:extLst>
            </p:cNvPr>
            <p:cNvSpPr/>
            <p:nvPr/>
          </p:nvSpPr>
          <p:spPr>
            <a:xfrm>
              <a:off x="12987991" y="6353115"/>
              <a:ext cx="312420" cy="535305"/>
            </a:xfrm>
            <a:custGeom>
              <a:avLst/>
              <a:gdLst/>
              <a:ahLst/>
              <a:cxnLst/>
              <a:rect l="l" t="t" r="r" b="b"/>
              <a:pathLst>
                <a:path w="312419" h="535304">
                  <a:moveTo>
                    <a:pt x="0" y="534695"/>
                  </a:moveTo>
                  <a:lnTo>
                    <a:pt x="311917" y="534695"/>
                  </a:lnTo>
                  <a:lnTo>
                    <a:pt x="311917" y="0"/>
                  </a:lnTo>
                  <a:lnTo>
                    <a:pt x="0" y="0"/>
                  </a:lnTo>
                  <a:lnTo>
                    <a:pt x="0" y="534695"/>
                  </a:lnTo>
                  <a:close/>
                </a:path>
              </a:pathLst>
            </a:custGeom>
            <a:solidFill>
              <a:srgbClr val="B9B9B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37" name="object 78">
              <a:extLst>
                <a:ext uri="{FF2B5EF4-FFF2-40B4-BE49-F238E27FC236}">
                  <a16:creationId xmlns:a16="http://schemas.microsoft.com/office/drawing/2014/main" id="{6F552CE0-FAD6-B6CC-5E7F-9D7AC33A5FCD}"/>
                </a:ext>
              </a:extLst>
            </p:cNvPr>
            <p:cNvSpPr/>
            <p:nvPr/>
          </p:nvSpPr>
          <p:spPr>
            <a:xfrm>
              <a:off x="12987991" y="5711637"/>
              <a:ext cx="312420" cy="534670"/>
            </a:xfrm>
            <a:custGeom>
              <a:avLst/>
              <a:gdLst/>
              <a:ahLst/>
              <a:cxnLst/>
              <a:rect l="l" t="t" r="r" b="b"/>
              <a:pathLst>
                <a:path w="312419" h="534670">
                  <a:moveTo>
                    <a:pt x="0" y="534580"/>
                  </a:moveTo>
                  <a:lnTo>
                    <a:pt x="311917" y="534580"/>
                  </a:lnTo>
                  <a:lnTo>
                    <a:pt x="311917" y="0"/>
                  </a:lnTo>
                  <a:lnTo>
                    <a:pt x="0" y="0"/>
                  </a:lnTo>
                  <a:lnTo>
                    <a:pt x="0" y="534580"/>
                  </a:lnTo>
                  <a:close/>
                </a:path>
              </a:pathLst>
            </a:custGeom>
            <a:solidFill>
              <a:srgbClr val="B9B9B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object 79">
              <a:extLst>
                <a:ext uri="{FF2B5EF4-FFF2-40B4-BE49-F238E27FC236}">
                  <a16:creationId xmlns:a16="http://schemas.microsoft.com/office/drawing/2014/main" id="{C47B5D22-A84C-7A70-6358-C178A57ACA6E}"/>
                </a:ext>
              </a:extLst>
            </p:cNvPr>
            <p:cNvSpPr/>
            <p:nvPr/>
          </p:nvSpPr>
          <p:spPr>
            <a:xfrm>
              <a:off x="12987991" y="5070097"/>
              <a:ext cx="312420" cy="534670"/>
            </a:xfrm>
            <a:custGeom>
              <a:avLst/>
              <a:gdLst/>
              <a:ahLst/>
              <a:cxnLst/>
              <a:rect l="l" t="t" r="r" b="b"/>
              <a:pathLst>
                <a:path w="312419" h="534670">
                  <a:moveTo>
                    <a:pt x="0" y="534611"/>
                  </a:moveTo>
                  <a:lnTo>
                    <a:pt x="311917" y="534611"/>
                  </a:lnTo>
                  <a:lnTo>
                    <a:pt x="311917" y="0"/>
                  </a:lnTo>
                  <a:lnTo>
                    <a:pt x="0" y="0"/>
                  </a:lnTo>
                  <a:lnTo>
                    <a:pt x="0" y="534611"/>
                  </a:lnTo>
                  <a:close/>
                </a:path>
              </a:pathLst>
            </a:custGeom>
            <a:solidFill>
              <a:srgbClr val="B9B9B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39" name="object 80">
              <a:extLst>
                <a:ext uri="{FF2B5EF4-FFF2-40B4-BE49-F238E27FC236}">
                  <a16:creationId xmlns:a16="http://schemas.microsoft.com/office/drawing/2014/main" id="{3A59C67F-B9D0-4869-8AB2-323E8803228D}"/>
                </a:ext>
              </a:extLst>
            </p:cNvPr>
            <p:cNvSpPr/>
            <p:nvPr/>
          </p:nvSpPr>
          <p:spPr>
            <a:xfrm>
              <a:off x="12987991" y="4375102"/>
              <a:ext cx="312420" cy="588010"/>
            </a:xfrm>
            <a:custGeom>
              <a:avLst/>
              <a:gdLst/>
              <a:ahLst/>
              <a:cxnLst/>
              <a:rect l="l" t="t" r="r" b="b"/>
              <a:pathLst>
                <a:path w="312419" h="588010">
                  <a:moveTo>
                    <a:pt x="0" y="587950"/>
                  </a:moveTo>
                  <a:lnTo>
                    <a:pt x="311917" y="587950"/>
                  </a:lnTo>
                  <a:lnTo>
                    <a:pt x="311917" y="0"/>
                  </a:lnTo>
                  <a:lnTo>
                    <a:pt x="0" y="0"/>
                  </a:lnTo>
                  <a:lnTo>
                    <a:pt x="0" y="587950"/>
                  </a:lnTo>
                  <a:close/>
                </a:path>
              </a:pathLst>
            </a:custGeom>
            <a:solidFill>
              <a:srgbClr val="B9B9B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40" name="object 81">
              <a:extLst>
                <a:ext uri="{FF2B5EF4-FFF2-40B4-BE49-F238E27FC236}">
                  <a16:creationId xmlns:a16="http://schemas.microsoft.com/office/drawing/2014/main" id="{D9F2925F-5B8B-8E11-34D3-BB51608A4406}"/>
                </a:ext>
              </a:extLst>
            </p:cNvPr>
            <p:cNvSpPr/>
            <p:nvPr/>
          </p:nvSpPr>
          <p:spPr>
            <a:xfrm>
              <a:off x="12987991" y="3733477"/>
              <a:ext cx="312420" cy="534670"/>
            </a:xfrm>
            <a:custGeom>
              <a:avLst/>
              <a:gdLst/>
              <a:ahLst/>
              <a:cxnLst/>
              <a:rect l="l" t="t" r="r" b="b"/>
              <a:pathLst>
                <a:path w="312419" h="534670">
                  <a:moveTo>
                    <a:pt x="0" y="534622"/>
                  </a:moveTo>
                  <a:lnTo>
                    <a:pt x="311917" y="534622"/>
                  </a:lnTo>
                  <a:lnTo>
                    <a:pt x="311917" y="0"/>
                  </a:lnTo>
                  <a:lnTo>
                    <a:pt x="0" y="0"/>
                  </a:lnTo>
                  <a:lnTo>
                    <a:pt x="0" y="534622"/>
                  </a:lnTo>
                  <a:close/>
                </a:path>
              </a:pathLst>
            </a:custGeom>
            <a:solidFill>
              <a:srgbClr val="B9B9B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41" name="object 82">
              <a:extLst>
                <a:ext uri="{FF2B5EF4-FFF2-40B4-BE49-F238E27FC236}">
                  <a16:creationId xmlns:a16="http://schemas.microsoft.com/office/drawing/2014/main" id="{493F52E3-9CE3-AC21-65E5-F8F4C219AC6B}"/>
                </a:ext>
              </a:extLst>
            </p:cNvPr>
            <p:cNvSpPr/>
            <p:nvPr/>
          </p:nvSpPr>
          <p:spPr>
            <a:xfrm>
              <a:off x="12987991" y="7689692"/>
              <a:ext cx="312420" cy="614680"/>
            </a:xfrm>
            <a:custGeom>
              <a:avLst/>
              <a:gdLst/>
              <a:ahLst/>
              <a:cxnLst/>
              <a:rect l="l" t="t" r="r" b="b"/>
              <a:pathLst>
                <a:path w="312419" h="614679">
                  <a:moveTo>
                    <a:pt x="0" y="614640"/>
                  </a:moveTo>
                  <a:lnTo>
                    <a:pt x="311917" y="614640"/>
                  </a:lnTo>
                  <a:lnTo>
                    <a:pt x="311917" y="0"/>
                  </a:lnTo>
                  <a:lnTo>
                    <a:pt x="0" y="0"/>
                  </a:lnTo>
                  <a:lnTo>
                    <a:pt x="0" y="614640"/>
                  </a:lnTo>
                  <a:close/>
                </a:path>
              </a:pathLst>
            </a:custGeom>
            <a:solidFill>
              <a:srgbClr val="B9B9B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42" name="object 83">
              <a:extLst>
                <a:ext uri="{FF2B5EF4-FFF2-40B4-BE49-F238E27FC236}">
                  <a16:creationId xmlns:a16="http://schemas.microsoft.com/office/drawing/2014/main" id="{0CE4FDD8-CBA9-FADB-106C-6D05FCB377C7}"/>
                </a:ext>
              </a:extLst>
            </p:cNvPr>
            <p:cNvSpPr/>
            <p:nvPr/>
          </p:nvSpPr>
          <p:spPr>
            <a:xfrm>
              <a:off x="12987991" y="6994666"/>
              <a:ext cx="312420" cy="588645"/>
            </a:xfrm>
            <a:custGeom>
              <a:avLst/>
              <a:gdLst/>
              <a:ahLst/>
              <a:cxnLst/>
              <a:rect l="l" t="t" r="r" b="b"/>
              <a:pathLst>
                <a:path w="312419" h="588645">
                  <a:moveTo>
                    <a:pt x="0" y="588097"/>
                  </a:moveTo>
                  <a:lnTo>
                    <a:pt x="311917" y="588097"/>
                  </a:lnTo>
                  <a:lnTo>
                    <a:pt x="311917" y="0"/>
                  </a:lnTo>
                  <a:lnTo>
                    <a:pt x="0" y="0"/>
                  </a:lnTo>
                  <a:lnTo>
                    <a:pt x="0" y="588097"/>
                  </a:lnTo>
                  <a:close/>
                </a:path>
              </a:pathLst>
            </a:custGeom>
            <a:solidFill>
              <a:srgbClr val="B9B9B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43" name="object 84">
              <a:extLst>
                <a:ext uri="{FF2B5EF4-FFF2-40B4-BE49-F238E27FC236}">
                  <a16:creationId xmlns:a16="http://schemas.microsoft.com/office/drawing/2014/main" id="{C6740FC7-3421-FD9F-E616-12342746320D}"/>
                </a:ext>
              </a:extLst>
            </p:cNvPr>
            <p:cNvSpPr/>
            <p:nvPr/>
          </p:nvSpPr>
          <p:spPr>
            <a:xfrm>
              <a:off x="12987991" y="3091968"/>
              <a:ext cx="312420" cy="534670"/>
            </a:xfrm>
            <a:custGeom>
              <a:avLst/>
              <a:gdLst/>
              <a:ahLst/>
              <a:cxnLst/>
              <a:rect l="l" t="t" r="r" b="b"/>
              <a:pathLst>
                <a:path w="312419" h="534670">
                  <a:moveTo>
                    <a:pt x="0" y="534580"/>
                  </a:moveTo>
                  <a:lnTo>
                    <a:pt x="311917" y="534580"/>
                  </a:lnTo>
                  <a:lnTo>
                    <a:pt x="311917" y="0"/>
                  </a:lnTo>
                  <a:lnTo>
                    <a:pt x="0" y="0"/>
                  </a:lnTo>
                  <a:lnTo>
                    <a:pt x="0" y="534580"/>
                  </a:lnTo>
                  <a:close/>
                </a:path>
              </a:pathLst>
            </a:custGeom>
            <a:solidFill>
              <a:srgbClr val="B9B9B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44" name="object 85">
              <a:extLst>
                <a:ext uri="{FF2B5EF4-FFF2-40B4-BE49-F238E27FC236}">
                  <a16:creationId xmlns:a16="http://schemas.microsoft.com/office/drawing/2014/main" id="{DAE553C0-C567-5AC5-64A0-CE0DD822C874}"/>
                </a:ext>
              </a:extLst>
            </p:cNvPr>
            <p:cNvSpPr/>
            <p:nvPr/>
          </p:nvSpPr>
          <p:spPr>
            <a:xfrm>
              <a:off x="13299909" y="6353115"/>
              <a:ext cx="312420" cy="535305"/>
            </a:xfrm>
            <a:custGeom>
              <a:avLst/>
              <a:gdLst/>
              <a:ahLst/>
              <a:cxnLst/>
              <a:rect l="l" t="t" r="r" b="b"/>
              <a:pathLst>
                <a:path w="312419" h="535304">
                  <a:moveTo>
                    <a:pt x="0" y="534695"/>
                  </a:moveTo>
                  <a:lnTo>
                    <a:pt x="311917" y="534695"/>
                  </a:lnTo>
                  <a:lnTo>
                    <a:pt x="311917" y="0"/>
                  </a:lnTo>
                  <a:lnTo>
                    <a:pt x="0" y="0"/>
                  </a:lnTo>
                  <a:lnTo>
                    <a:pt x="0" y="534695"/>
                  </a:lnTo>
                  <a:close/>
                </a:path>
              </a:pathLst>
            </a:custGeom>
            <a:solidFill>
              <a:srgbClr val="E8E2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45" name="object 86">
              <a:extLst>
                <a:ext uri="{FF2B5EF4-FFF2-40B4-BE49-F238E27FC236}">
                  <a16:creationId xmlns:a16="http://schemas.microsoft.com/office/drawing/2014/main" id="{8524215F-BD03-0B24-E62F-B9E612E0BB88}"/>
                </a:ext>
              </a:extLst>
            </p:cNvPr>
            <p:cNvSpPr/>
            <p:nvPr/>
          </p:nvSpPr>
          <p:spPr>
            <a:xfrm>
              <a:off x="13299909" y="5711637"/>
              <a:ext cx="312420" cy="534670"/>
            </a:xfrm>
            <a:custGeom>
              <a:avLst/>
              <a:gdLst/>
              <a:ahLst/>
              <a:cxnLst/>
              <a:rect l="l" t="t" r="r" b="b"/>
              <a:pathLst>
                <a:path w="312419" h="534670">
                  <a:moveTo>
                    <a:pt x="0" y="534580"/>
                  </a:moveTo>
                  <a:lnTo>
                    <a:pt x="311917" y="534580"/>
                  </a:lnTo>
                  <a:lnTo>
                    <a:pt x="311917" y="0"/>
                  </a:lnTo>
                  <a:lnTo>
                    <a:pt x="0" y="0"/>
                  </a:lnTo>
                  <a:lnTo>
                    <a:pt x="0" y="534580"/>
                  </a:lnTo>
                  <a:close/>
                </a:path>
              </a:pathLst>
            </a:custGeom>
            <a:solidFill>
              <a:srgbClr val="E8E2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46" name="object 87">
              <a:extLst>
                <a:ext uri="{FF2B5EF4-FFF2-40B4-BE49-F238E27FC236}">
                  <a16:creationId xmlns:a16="http://schemas.microsoft.com/office/drawing/2014/main" id="{DDCAF317-EE7F-3E96-5FF0-6E3EBB88AEA0}"/>
                </a:ext>
              </a:extLst>
            </p:cNvPr>
            <p:cNvSpPr/>
            <p:nvPr/>
          </p:nvSpPr>
          <p:spPr>
            <a:xfrm>
              <a:off x="13299909" y="5070097"/>
              <a:ext cx="312420" cy="534670"/>
            </a:xfrm>
            <a:custGeom>
              <a:avLst/>
              <a:gdLst/>
              <a:ahLst/>
              <a:cxnLst/>
              <a:rect l="l" t="t" r="r" b="b"/>
              <a:pathLst>
                <a:path w="312419" h="534670">
                  <a:moveTo>
                    <a:pt x="0" y="534611"/>
                  </a:moveTo>
                  <a:lnTo>
                    <a:pt x="311917" y="534611"/>
                  </a:lnTo>
                  <a:lnTo>
                    <a:pt x="311917" y="0"/>
                  </a:lnTo>
                  <a:lnTo>
                    <a:pt x="0" y="0"/>
                  </a:lnTo>
                  <a:lnTo>
                    <a:pt x="0" y="534611"/>
                  </a:lnTo>
                  <a:close/>
                </a:path>
              </a:pathLst>
            </a:custGeom>
            <a:solidFill>
              <a:srgbClr val="E8E2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47" name="object 88">
              <a:extLst>
                <a:ext uri="{FF2B5EF4-FFF2-40B4-BE49-F238E27FC236}">
                  <a16:creationId xmlns:a16="http://schemas.microsoft.com/office/drawing/2014/main" id="{6927A7CD-9C18-B5BE-7DF3-2499A28C8F2B}"/>
                </a:ext>
              </a:extLst>
            </p:cNvPr>
            <p:cNvSpPr/>
            <p:nvPr/>
          </p:nvSpPr>
          <p:spPr>
            <a:xfrm>
              <a:off x="13299909" y="4375102"/>
              <a:ext cx="312420" cy="588010"/>
            </a:xfrm>
            <a:custGeom>
              <a:avLst/>
              <a:gdLst/>
              <a:ahLst/>
              <a:cxnLst/>
              <a:rect l="l" t="t" r="r" b="b"/>
              <a:pathLst>
                <a:path w="312419" h="588010">
                  <a:moveTo>
                    <a:pt x="0" y="587950"/>
                  </a:moveTo>
                  <a:lnTo>
                    <a:pt x="311917" y="587950"/>
                  </a:lnTo>
                  <a:lnTo>
                    <a:pt x="311917" y="0"/>
                  </a:lnTo>
                  <a:lnTo>
                    <a:pt x="0" y="0"/>
                  </a:lnTo>
                  <a:lnTo>
                    <a:pt x="0" y="587950"/>
                  </a:lnTo>
                  <a:close/>
                </a:path>
              </a:pathLst>
            </a:custGeom>
            <a:solidFill>
              <a:srgbClr val="E8E2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48" name="object 89">
              <a:extLst>
                <a:ext uri="{FF2B5EF4-FFF2-40B4-BE49-F238E27FC236}">
                  <a16:creationId xmlns:a16="http://schemas.microsoft.com/office/drawing/2014/main" id="{50355A82-1A90-CF8C-1C5C-0FB768B2B4DD}"/>
                </a:ext>
              </a:extLst>
            </p:cNvPr>
            <p:cNvSpPr/>
            <p:nvPr/>
          </p:nvSpPr>
          <p:spPr>
            <a:xfrm>
              <a:off x="13299909" y="3733477"/>
              <a:ext cx="312420" cy="534670"/>
            </a:xfrm>
            <a:custGeom>
              <a:avLst/>
              <a:gdLst/>
              <a:ahLst/>
              <a:cxnLst/>
              <a:rect l="l" t="t" r="r" b="b"/>
              <a:pathLst>
                <a:path w="312419" h="534670">
                  <a:moveTo>
                    <a:pt x="0" y="534622"/>
                  </a:moveTo>
                  <a:lnTo>
                    <a:pt x="311917" y="534622"/>
                  </a:lnTo>
                  <a:lnTo>
                    <a:pt x="311917" y="0"/>
                  </a:lnTo>
                  <a:lnTo>
                    <a:pt x="0" y="0"/>
                  </a:lnTo>
                  <a:lnTo>
                    <a:pt x="0" y="534622"/>
                  </a:lnTo>
                  <a:close/>
                </a:path>
              </a:pathLst>
            </a:custGeom>
            <a:solidFill>
              <a:srgbClr val="E8E2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49" name="object 90">
              <a:extLst>
                <a:ext uri="{FF2B5EF4-FFF2-40B4-BE49-F238E27FC236}">
                  <a16:creationId xmlns:a16="http://schemas.microsoft.com/office/drawing/2014/main" id="{01C525DA-ED64-A06F-7F30-4C14B6B87DDE}"/>
                </a:ext>
              </a:extLst>
            </p:cNvPr>
            <p:cNvSpPr/>
            <p:nvPr/>
          </p:nvSpPr>
          <p:spPr>
            <a:xfrm>
              <a:off x="13299909" y="7689692"/>
              <a:ext cx="312420" cy="614680"/>
            </a:xfrm>
            <a:custGeom>
              <a:avLst/>
              <a:gdLst/>
              <a:ahLst/>
              <a:cxnLst/>
              <a:rect l="l" t="t" r="r" b="b"/>
              <a:pathLst>
                <a:path w="312419" h="614679">
                  <a:moveTo>
                    <a:pt x="0" y="614640"/>
                  </a:moveTo>
                  <a:lnTo>
                    <a:pt x="311917" y="614640"/>
                  </a:lnTo>
                  <a:lnTo>
                    <a:pt x="311917" y="0"/>
                  </a:lnTo>
                  <a:lnTo>
                    <a:pt x="0" y="0"/>
                  </a:lnTo>
                  <a:lnTo>
                    <a:pt x="0" y="614640"/>
                  </a:lnTo>
                  <a:close/>
                </a:path>
              </a:pathLst>
            </a:custGeom>
            <a:solidFill>
              <a:srgbClr val="E8E2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50" name="object 91">
              <a:extLst>
                <a:ext uri="{FF2B5EF4-FFF2-40B4-BE49-F238E27FC236}">
                  <a16:creationId xmlns:a16="http://schemas.microsoft.com/office/drawing/2014/main" id="{E82E0B56-441B-4EFC-8153-2BAB57753F5B}"/>
                </a:ext>
              </a:extLst>
            </p:cNvPr>
            <p:cNvSpPr/>
            <p:nvPr/>
          </p:nvSpPr>
          <p:spPr>
            <a:xfrm>
              <a:off x="13299909" y="6994666"/>
              <a:ext cx="312420" cy="588645"/>
            </a:xfrm>
            <a:custGeom>
              <a:avLst/>
              <a:gdLst/>
              <a:ahLst/>
              <a:cxnLst/>
              <a:rect l="l" t="t" r="r" b="b"/>
              <a:pathLst>
                <a:path w="312419" h="588645">
                  <a:moveTo>
                    <a:pt x="0" y="588097"/>
                  </a:moveTo>
                  <a:lnTo>
                    <a:pt x="311917" y="588097"/>
                  </a:lnTo>
                  <a:lnTo>
                    <a:pt x="311917" y="0"/>
                  </a:lnTo>
                  <a:lnTo>
                    <a:pt x="0" y="0"/>
                  </a:lnTo>
                  <a:lnTo>
                    <a:pt x="0" y="588097"/>
                  </a:lnTo>
                  <a:close/>
                </a:path>
              </a:pathLst>
            </a:custGeom>
            <a:solidFill>
              <a:srgbClr val="E8E2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51" name="object 92">
              <a:extLst>
                <a:ext uri="{FF2B5EF4-FFF2-40B4-BE49-F238E27FC236}">
                  <a16:creationId xmlns:a16="http://schemas.microsoft.com/office/drawing/2014/main" id="{76336A85-8FAE-5C2E-735D-29ED8194FECD}"/>
                </a:ext>
              </a:extLst>
            </p:cNvPr>
            <p:cNvGrpSpPr/>
            <p:nvPr/>
          </p:nvGrpSpPr>
          <p:grpSpPr>
            <a:xfrm>
              <a:off x="12890120" y="2985071"/>
              <a:ext cx="828675" cy="748665"/>
              <a:chOff x="12890120" y="2985071"/>
              <a:chExt cx="828675" cy="748665"/>
            </a:xfrm>
          </p:grpSpPr>
          <p:sp>
            <p:nvSpPr>
              <p:cNvPr id="127" name="object 93">
                <a:extLst>
                  <a:ext uri="{FF2B5EF4-FFF2-40B4-BE49-F238E27FC236}">
                    <a16:creationId xmlns:a16="http://schemas.microsoft.com/office/drawing/2014/main" id="{8030C555-4597-AE54-199C-A0EE6F7CBC72}"/>
                  </a:ext>
                </a:extLst>
              </p:cNvPr>
              <p:cNvSpPr/>
              <p:nvPr/>
            </p:nvSpPr>
            <p:spPr>
              <a:xfrm>
                <a:off x="13299909" y="3091968"/>
                <a:ext cx="312420" cy="534670"/>
              </a:xfrm>
              <a:custGeom>
                <a:avLst/>
                <a:gdLst/>
                <a:ahLst/>
                <a:cxnLst/>
                <a:rect l="l" t="t" r="r" b="b"/>
                <a:pathLst>
                  <a:path w="312419" h="534670">
                    <a:moveTo>
                      <a:pt x="0" y="534580"/>
                    </a:moveTo>
                    <a:lnTo>
                      <a:pt x="311917" y="534580"/>
                    </a:lnTo>
                    <a:lnTo>
                      <a:pt x="311917" y="0"/>
                    </a:lnTo>
                    <a:lnTo>
                      <a:pt x="0" y="0"/>
                    </a:lnTo>
                    <a:lnTo>
                      <a:pt x="0" y="534580"/>
                    </a:lnTo>
                    <a:close/>
                  </a:path>
                </a:pathLst>
              </a:custGeom>
              <a:solidFill>
                <a:srgbClr val="E8E2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8" name="object 94">
                <a:extLst>
                  <a:ext uri="{FF2B5EF4-FFF2-40B4-BE49-F238E27FC236}">
                    <a16:creationId xmlns:a16="http://schemas.microsoft.com/office/drawing/2014/main" id="{9FB04425-3399-11F7-CE10-A102B2E0FA68}"/>
                  </a:ext>
                </a:extLst>
              </p:cNvPr>
              <p:cNvSpPr/>
              <p:nvPr/>
            </p:nvSpPr>
            <p:spPr>
              <a:xfrm>
                <a:off x="12890119" y="2985077"/>
                <a:ext cx="828675" cy="748665"/>
              </a:xfrm>
              <a:custGeom>
                <a:avLst/>
                <a:gdLst/>
                <a:ahLst/>
                <a:cxnLst/>
                <a:rect l="l" t="t" r="r" b="b"/>
                <a:pathLst>
                  <a:path w="828675" h="748664">
                    <a:moveTo>
                      <a:pt x="828573" y="641477"/>
                    </a:moveTo>
                    <a:lnTo>
                      <a:pt x="0" y="641477"/>
                    </a:lnTo>
                    <a:lnTo>
                      <a:pt x="0" y="748411"/>
                    </a:lnTo>
                    <a:lnTo>
                      <a:pt x="828573" y="748411"/>
                    </a:lnTo>
                    <a:lnTo>
                      <a:pt x="828573" y="641477"/>
                    </a:lnTo>
                    <a:close/>
                  </a:path>
                  <a:path w="828675" h="748664">
                    <a:moveTo>
                      <a:pt x="828573" y="0"/>
                    </a:moveTo>
                    <a:lnTo>
                      <a:pt x="0" y="0"/>
                    </a:lnTo>
                    <a:lnTo>
                      <a:pt x="0" y="106895"/>
                    </a:lnTo>
                    <a:lnTo>
                      <a:pt x="828573" y="106895"/>
                    </a:lnTo>
                    <a:lnTo>
                      <a:pt x="828573" y="0"/>
                    </a:lnTo>
                    <a:close/>
                  </a:path>
                </a:pathLst>
              </a:custGeom>
              <a:solidFill>
                <a:srgbClr val="4B4A4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52" name="object 95">
              <a:extLst>
                <a:ext uri="{FF2B5EF4-FFF2-40B4-BE49-F238E27FC236}">
                  <a16:creationId xmlns:a16="http://schemas.microsoft.com/office/drawing/2014/main" id="{8BD5E8C4-64B9-5296-B389-ECBDC07D6594}"/>
                </a:ext>
              </a:extLst>
            </p:cNvPr>
            <p:cNvSpPr/>
            <p:nvPr/>
          </p:nvSpPr>
          <p:spPr>
            <a:xfrm>
              <a:off x="12890120" y="4268100"/>
              <a:ext cx="828675" cy="107314"/>
            </a:xfrm>
            <a:custGeom>
              <a:avLst/>
              <a:gdLst/>
              <a:ahLst/>
              <a:cxnLst/>
              <a:rect l="l" t="t" r="r" b="b"/>
              <a:pathLst>
                <a:path w="828675" h="107314">
                  <a:moveTo>
                    <a:pt x="828571" y="0"/>
                  </a:moveTo>
                  <a:lnTo>
                    <a:pt x="0" y="0"/>
                  </a:lnTo>
                  <a:lnTo>
                    <a:pt x="0" y="107001"/>
                  </a:lnTo>
                  <a:lnTo>
                    <a:pt x="828571" y="107001"/>
                  </a:lnTo>
                  <a:lnTo>
                    <a:pt x="828571" y="0"/>
                  </a:lnTo>
                  <a:close/>
                </a:path>
              </a:pathLst>
            </a:custGeom>
            <a:solidFill>
              <a:srgbClr val="4B4A4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53" name="object 96">
              <a:extLst>
                <a:ext uri="{FF2B5EF4-FFF2-40B4-BE49-F238E27FC236}">
                  <a16:creationId xmlns:a16="http://schemas.microsoft.com/office/drawing/2014/main" id="{8510691A-F643-6BC4-36CC-23E0B59FAA12}"/>
                </a:ext>
              </a:extLst>
            </p:cNvPr>
            <p:cNvSpPr/>
            <p:nvPr/>
          </p:nvSpPr>
          <p:spPr>
            <a:xfrm>
              <a:off x="12890120" y="4963053"/>
              <a:ext cx="828675" cy="107314"/>
            </a:xfrm>
            <a:custGeom>
              <a:avLst/>
              <a:gdLst/>
              <a:ahLst/>
              <a:cxnLst/>
              <a:rect l="l" t="t" r="r" b="b"/>
              <a:pathLst>
                <a:path w="828675" h="107314">
                  <a:moveTo>
                    <a:pt x="828571" y="0"/>
                  </a:moveTo>
                  <a:lnTo>
                    <a:pt x="0" y="0"/>
                  </a:lnTo>
                  <a:lnTo>
                    <a:pt x="0" y="107043"/>
                  </a:lnTo>
                  <a:lnTo>
                    <a:pt x="828571" y="107043"/>
                  </a:lnTo>
                  <a:lnTo>
                    <a:pt x="828571" y="0"/>
                  </a:lnTo>
                  <a:close/>
                </a:path>
              </a:pathLst>
            </a:custGeom>
            <a:solidFill>
              <a:srgbClr val="4B4A4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54" name="object 97">
              <a:extLst>
                <a:ext uri="{FF2B5EF4-FFF2-40B4-BE49-F238E27FC236}">
                  <a16:creationId xmlns:a16="http://schemas.microsoft.com/office/drawing/2014/main" id="{390427DE-24E4-AC91-09F8-6509DF5A603C}"/>
                </a:ext>
              </a:extLst>
            </p:cNvPr>
            <p:cNvSpPr/>
            <p:nvPr/>
          </p:nvSpPr>
          <p:spPr>
            <a:xfrm>
              <a:off x="12890120" y="5604709"/>
              <a:ext cx="828675" cy="107314"/>
            </a:xfrm>
            <a:custGeom>
              <a:avLst/>
              <a:gdLst/>
              <a:ahLst/>
              <a:cxnLst/>
              <a:rect l="l" t="t" r="r" b="b"/>
              <a:pathLst>
                <a:path w="828675" h="107314">
                  <a:moveTo>
                    <a:pt x="828571" y="0"/>
                  </a:moveTo>
                  <a:lnTo>
                    <a:pt x="0" y="0"/>
                  </a:lnTo>
                  <a:lnTo>
                    <a:pt x="0" y="106928"/>
                  </a:lnTo>
                  <a:lnTo>
                    <a:pt x="828571" y="106928"/>
                  </a:lnTo>
                  <a:lnTo>
                    <a:pt x="828571" y="0"/>
                  </a:lnTo>
                  <a:close/>
                </a:path>
              </a:pathLst>
            </a:custGeom>
            <a:solidFill>
              <a:srgbClr val="4B4A4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55" name="object 98">
              <a:extLst>
                <a:ext uri="{FF2B5EF4-FFF2-40B4-BE49-F238E27FC236}">
                  <a16:creationId xmlns:a16="http://schemas.microsoft.com/office/drawing/2014/main" id="{D1C9921D-6B37-60B2-B77A-E16C225226FA}"/>
                </a:ext>
              </a:extLst>
            </p:cNvPr>
            <p:cNvSpPr/>
            <p:nvPr/>
          </p:nvSpPr>
          <p:spPr>
            <a:xfrm>
              <a:off x="12890120" y="6246218"/>
              <a:ext cx="828675" cy="107314"/>
            </a:xfrm>
            <a:custGeom>
              <a:avLst/>
              <a:gdLst/>
              <a:ahLst/>
              <a:cxnLst/>
              <a:rect l="l" t="t" r="r" b="b"/>
              <a:pathLst>
                <a:path w="828675" h="107314">
                  <a:moveTo>
                    <a:pt x="828571" y="0"/>
                  </a:moveTo>
                  <a:lnTo>
                    <a:pt x="0" y="0"/>
                  </a:lnTo>
                  <a:lnTo>
                    <a:pt x="0" y="106897"/>
                  </a:lnTo>
                  <a:lnTo>
                    <a:pt x="828571" y="106897"/>
                  </a:lnTo>
                  <a:lnTo>
                    <a:pt x="828571" y="0"/>
                  </a:lnTo>
                  <a:close/>
                </a:path>
              </a:pathLst>
            </a:custGeom>
            <a:solidFill>
              <a:srgbClr val="4B4A4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56" name="object 99">
              <a:extLst>
                <a:ext uri="{FF2B5EF4-FFF2-40B4-BE49-F238E27FC236}">
                  <a16:creationId xmlns:a16="http://schemas.microsoft.com/office/drawing/2014/main" id="{7FE80BE9-CFDC-6B10-ED88-C3FB94804E64}"/>
                </a:ext>
              </a:extLst>
            </p:cNvPr>
            <p:cNvSpPr/>
            <p:nvPr/>
          </p:nvSpPr>
          <p:spPr>
            <a:xfrm>
              <a:off x="12890120" y="6887811"/>
              <a:ext cx="828675" cy="107314"/>
            </a:xfrm>
            <a:custGeom>
              <a:avLst/>
              <a:gdLst/>
              <a:ahLst/>
              <a:cxnLst/>
              <a:rect l="l" t="t" r="r" b="b"/>
              <a:pathLst>
                <a:path w="828675" h="107315">
                  <a:moveTo>
                    <a:pt x="828571" y="0"/>
                  </a:moveTo>
                  <a:lnTo>
                    <a:pt x="0" y="0"/>
                  </a:lnTo>
                  <a:lnTo>
                    <a:pt x="0" y="106855"/>
                  </a:lnTo>
                  <a:lnTo>
                    <a:pt x="828571" y="106855"/>
                  </a:lnTo>
                  <a:lnTo>
                    <a:pt x="828571" y="0"/>
                  </a:lnTo>
                  <a:close/>
                </a:path>
              </a:pathLst>
            </a:custGeom>
            <a:solidFill>
              <a:srgbClr val="4B4A4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57" name="object 100">
              <a:extLst>
                <a:ext uri="{FF2B5EF4-FFF2-40B4-BE49-F238E27FC236}">
                  <a16:creationId xmlns:a16="http://schemas.microsoft.com/office/drawing/2014/main" id="{F9C0C948-1D08-19BF-5709-F015CA8C34C8}"/>
                </a:ext>
              </a:extLst>
            </p:cNvPr>
            <p:cNvSpPr/>
            <p:nvPr/>
          </p:nvSpPr>
          <p:spPr>
            <a:xfrm>
              <a:off x="12890120" y="7582764"/>
              <a:ext cx="828675" cy="107314"/>
            </a:xfrm>
            <a:custGeom>
              <a:avLst/>
              <a:gdLst/>
              <a:ahLst/>
              <a:cxnLst/>
              <a:rect l="l" t="t" r="r" b="b"/>
              <a:pathLst>
                <a:path w="828675" h="107315">
                  <a:moveTo>
                    <a:pt x="828571" y="0"/>
                  </a:moveTo>
                  <a:lnTo>
                    <a:pt x="0" y="0"/>
                  </a:lnTo>
                  <a:lnTo>
                    <a:pt x="0" y="106928"/>
                  </a:lnTo>
                  <a:lnTo>
                    <a:pt x="828571" y="106928"/>
                  </a:lnTo>
                  <a:lnTo>
                    <a:pt x="828571" y="0"/>
                  </a:lnTo>
                  <a:close/>
                </a:path>
              </a:pathLst>
            </a:custGeom>
            <a:solidFill>
              <a:srgbClr val="4B4A4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58" name="object 101">
              <a:extLst>
                <a:ext uri="{FF2B5EF4-FFF2-40B4-BE49-F238E27FC236}">
                  <a16:creationId xmlns:a16="http://schemas.microsoft.com/office/drawing/2014/main" id="{12D6C050-D799-08E4-F919-9A871FF3DD06}"/>
                </a:ext>
              </a:extLst>
            </p:cNvPr>
            <p:cNvSpPr/>
            <p:nvPr/>
          </p:nvSpPr>
          <p:spPr>
            <a:xfrm>
              <a:off x="12990211" y="3091968"/>
              <a:ext cx="621665" cy="180975"/>
            </a:xfrm>
            <a:custGeom>
              <a:avLst/>
              <a:gdLst/>
              <a:ahLst/>
              <a:cxnLst/>
              <a:rect l="l" t="t" r="r" b="b"/>
              <a:pathLst>
                <a:path w="621665" h="180975">
                  <a:moveTo>
                    <a:pt x="621541" y="0"/>
                  </a:moveTo>
                  <a:lnTo>
                    <a:pt x="0" y="0"/>
                  </a:lnTo>
                  <a:lnTo>
                    <a:pt x="0" y="180423"/>
                  </a:lnTo>
                  <a:lnTo>
                    <a:pt x="621541" y="180423"/>
                  </a:lnTo>
                  <a:lnTo>
                    <a:pt x="621541"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59" name="object 102">
              <a:extLst>
                <a:ext uri="{FF2B5EF4-FFF2-40B4-BE49-F238E27FC236}">
                  <a16:creationId xmlns:a16="http://schemas.microsoft.com/office/drawing/2014/main" id="{F6C97761-44CD-7E30-437E-2B438FEC5C31}"/>
                </a:ext>
              </a:extLst>
            </p:cNvPr>
            <p:cNvSpPr/>
            <p:nvPr/>
          </p:nvSpPr>
          <p:spPr>
            <a:xfrm>
              <a:off x="12990211" y="3733477"/>
              <a:ext cx="621665" cy="180975"/>
            </a:xfrm>
            <a:custGeom>
              <a:avLst/>
              <a:gdLst/>
              <a:ahLst/>
              <a:cxnLst/>
              <a:rect l="l" t="t" r="r" b="b"/>
              <a:pathLst>
                <a:path w="621665" h="180975">
                  <a:moveTo>
                    <a:pt x="621541" y="0"/>
                  </a:moveTo>
                  <a:lnTo>
                    <a:pt x="0" y="0"/>
                  </a:lnTo>
                  <a:lnTo>
                    <a:pt x="0" y="180455"/>
                  </a:lnTo>
                  <a:lnTo>
                    <a:pt x="621541" y="180455"/>
                  </a:lnTo>
                  <a:lnTo>
                    <a:pt x="621541"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60" name="object 103">
              <a:extLst>
                <a:ext uri="{FF2B5EF4-FFF2-40B4-BE49-F238E27FC236}">
                  <a16:creationId xmlns:a16="http://schemas.microsoft.com/office/drawing/2014/main" id="{FD64BE0B-B3EA-52F7-3030-88861D848FB3}"/>
                </a:ext>
              </a:extLst>
            </p:cNvPr>
            <p:cNvSpPr/>
            <p:nvPr/>
          </p:nvSpPr>
          <p:spPr>
            <a:xfrm>
              <a:off x="12990211" y="4375091"/>
              <a:ext cx="621665" cy="180975"/>
            </a:xfrm>
            <a:custGeom>
              <a:avLst/>
              <a:gdLst/>
              <a:ahLst/>
              <a:cxnLst/>
              <a:rect l="l" t="t" r="r" b="b"/>
              <a:pathLst>
                <a:path w="621665" h="180975">
                  <a:moveTo>
                    <a:pt x="621541" y="0"/>
                  </a:moveTo>
                  <a:lnTo>
                    <a:pt x="0" y="0"/>
                  </a:lnTo>
                  <a:lnTo>
                    <a:pt x="0" y="180350"/>
                  </a:lnTo>
                  <a:lnTo>
                    <a:pt x="621541" y="180350"/>
                  </a:lnTo>
                  <a:lnTo>
                    <a:pt x="621541"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61" name="object 104">
              <a:extLst>
                <a:ext uri="{FF2B5EF4-FFF2-40B4-BE49-F238E27FC236}">
                  <a16:creationId xmlns:a16="http://schemas.microsoft.com/office/drawing/2014/main" id="{9A450C10-F16D-91DD-1DC6-24CC492C3FDB}"/>
                </a:ext>
              </a:extLst>
            </p:cNvPr>
            <p:cNvSpPr/>
            <p:nvPr/>
          </p:nvSpPr>
          <p:spPr>
            <a:xfrm>
              <a:off x="12990211" y="5069981"/>
              <a:ext cx="621665" cy="180975"/>
            </a:xfrm>
            <a:custGeom>
              <a:avLst/>
              <a:gdLst/>
              <a:ahLst/>
              <a:cxnLst/>
              <a:rect l="l" t="t" r="r" b="b"/>
              <a:pathLst>
                <a:path w="621665" h="180975">
                  <a:moveTo>
                    <a:pt x="621541" y="0"/>
                  </a:moveTo>
                  <a:lnTo>
                    <a:pt x="0" y="0"/>
                  </a:lnTo>
                  <a:lnTo>
                    <a:pt x="0" y="180455"/>
                  </a:lnTo>
                  <a:lnTo>
                    <a:pt x="621541" y="180455"/>
                  </a:lnTo>
                  <a:lnTo>
                    <a:pt x="621541"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62" name="object 105">
              <a:extLst>
                <a:ext uri="{FF2B5EF4-FFF2-40B4-BE49-F238E27FC236}">
                  <a16:creationId xmlns:a16="http://schemas.microsoft.com/office/drawing/2014/main" id="{986A8F0C-6B37-3078-11FB-936D3BE2B8C7}"/>
                </a:ext>
              </a:extLst>
            </p:cNvPr>
            <p:cNvSpPr/>
            <p:nvPr/>
          </p:nvSpPr>
          <p:spPr>
            <a:xfrm>
              <a:off x="12990211" y="5711575"/>
              <a:ext cx="621665" cy="180975"/>
            </a:xfrm>
            <a:custGeom>
              <a:avLst/>
              <a:gdLst/>
              <a:ahLst/>
              <a:cxnLst/>
              <a:rect l="l" t="t" r="r" b="b"/>
              <a:pathLst>
                <a:path w="621665" h="180975">
                  <a:moveTo>
                    <a:pt x="621541" y="0"/>
                  </a:moveTo>
                  <a:lnTo>
                    <a:pt x="0" y="0"/>
                  </a:lnTo>
                  <a:lnTo>
                    <a:pt x="0" y="180455"/>
                  </a:lnTo>
                  <a:lnTo>
                    <a:pt x="621541" y="180455"/>
                  </a:lnTo>
                  <a:lnTo>
                    <a:pt x="621541"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63" name="object 106">
              <a:extLst>
                <a:ext uri="{FF2B5EF4-FFF2-40B4-BE49-F238E27FC236}">
                  <a16:creationId xmlns:a16="http://schemas.microsoft.com/office/drawing/2014/main" id="{4699A7C3-A225-DCE9-759D-23435C5B9B2D}"/>
                </a:ext>
              </a:extLst>
            </p:cNvPr>
            <p:cNvSpPr/>
            <p:nvPr/>
          </p:nvSpPr>
          <p:spPr>
            <a:xfrm>
              <a:off x="12990211" y="6353073"/>
              <a:ext cx="621665" cy="180975"/>
            </a:xfrm>
            <a:custGeom>
              <a:avLst/>
              <a:gdLst/>
              <a:ahLst/>
              <a:cxnLst/>
              <a:rect l="l" t="t" r="r" b="b"/>
              <a:pathLst>
                <a:path w="621665" h="180975">
                  <a:moveTo>
                    <a:pt x="621541" y="0"/>
                  </a:moveTo>
                  <a:lnTo>
                    <a:pt x="0" y="0"/>
                  </a:lnTo>
                  <a:lnTo>
                    <a:pt x="0" y="180423"/>
                  </a:lnTo>
                  <a:lnTo>
                    <a:pt x="621541" y="180423"/>
                  </a:lnTo>
                  <a:lnTo>
                    <a:pt x="621541"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64" name="object 107">
              <a:extLst>
                <a:ext uri="{FF2B5EF4-FFF2-40B4-BE49-F238E27FC236}">
                  <a16:creationId xmlns:a16="http://schemas.microsoft.com/office/drawing/2014/main" id="{A22B28D7-12C5-D7D0-6DE9-575E4D3342EA}"/>
                </a:ext>
              </a:extLst>
            </p:cNvPr>
            <p:cNvGrpSpPr/>
            <p:nvPr/>
          </p:nvGrpSpPr>
          <p:grpSpPr>
            <a:xfrm>
              <a:off x="3574265" y="4130816"/>
              <a:ext cx="13047980" cy="5472430"/>
              <a:chOff x="3574265" y="4130816"/>
              <a:chExt cx="13047980" cy="5472430"/>
            </a:xfrm>
          </p:grpSpPr>
          <p:sp>
            <p:nvSpPr>
              <p:cNvPr id="65" name="object 108">
                <a:extLst>
                  <a:ext uri="{FF2B5EF4-FFF2-40B4-BE49-F238E27FC236}">
                    <a16:creationId xmlns:a16="http://schemas.microsoft.com/office/drawing/2014/main" id="{A0633099-62DD-FEE4-6BC4-DD3725A24B2D}"/>
                  </a:ext>
                </a:extLst>
              </p:cNvPr>
              <p:cNvSpPr/>
              <p:nvPr/>
            </p:nvSpPr>
            <p:spPr>
              <a:xfrm>
                <a:off x="12990212" y="6994666"/>
                <a:ext cx="621665" cy="180975"/>
              </a:xfrm>
              <a:custGeom>
                <a:avLst/>
                <a:gdLst/>
                <a:ahLst/>
                <a:cxnLst/>
                <a:rect l="l" t="t" r="r" b="b"/>
                <a:pathLst>
                  <a:path w="621665" h="180975">
                    <a:moveTo>
                      <a:pt x="621541" y="0"/>
                    </a:moveTo>
                    <a:lnTo>
                      <a:pt x="0" y="0"/>
                    </a:lnTo>
                    <a:lnTo>
                      <a:pt x="0" y="180381"/>
                    </a:lnTo>
                    <a:lnTo>
                      <a:pt x="621541" y="180381"/>
                    </a:lnTo>
                    <a:lnTo>
                      <a:pt x="621541"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66" name="object 109">
                <a:extLst>
                  <a:ext uri="{FF2B5EF4-FFF2-40B4-BE49-F238E27FC236}">
                    <a16:creationId xmlns:a16="http://schemas.microsoft.com/office/drawing/2014/main" id="{42D61F6A-8CA9-D431-676C-4E47B6FF85E0}"/>
                  </a:ext>
                </a:extLst>
              </p:cNvPr>
              <p:cNvSpPr/>
              <p:nvPr/>
            </p:nvSpPr>
            <p:spPr>
              <a:xfrm>
                <a:off x="10994102" y="6096437"/>
                <a:ext cx="3360420" cy="2440940"/>
              </a:xfrm>
              <a:custGeom>
                <a:avLst/>
                <a:gdLst/>
                <a:ahLst/>
                <a:cxnLst/>
                <a:rect l="l" t="t" r="r" b="b"/>
                <a:pathLst>
                  <a:path w="3360419" h="2440940">
                    <a:moveTo>
                      <a:pt x="3360169" y="0"/>
                    </a:moveTo>
                    <a:lnTo>
                      <a:pt x="1520948" y="0"/>
                    </a:lnTo>
                    <a:lnTo>
                      <a:pt x="0" y="1096490"/>
                    </a:lnTo>
                    <a:lnTo>
                      <a:pt x="0" y="2440543"/>
                    </a:lnTo>
                    <a:lnTo>
                      <a:pt x="3360169" y="2440543"/>
                    </a:lnTo>
                    <a:lnTo>
                      <a:pt x="3360169" y="0"/>
                    </a:lnTo>
                    <a:close/>
                  </a:path>
                </a:pathLst>
              </a:custGeom>
              <a:solidFill>
                <a:srgbClr val="ECECE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67" name="object 110">
                <a:extLst>
                  <a:ext uri="{FF2B5EF4-FFF2-40B4-BE49-F238E27FC236}">
                    <a16:creationId xmlns:a16="http://schemas.microsoft.com/office/drawing/2014/main" id="{CF21BEBB-7296-818F-0785-BB8DB77E46FA}"/>
                  </a:ext>
                </a:extLst>
              </p:cNvPr>
              <p:cNvSpPr/>
              <p:nvPr/>
            </p:nvSpPr>
            <p:spPr>
              <a:xfrm>
                <a:off x="10128814" y="4656127"/>
                <a:ext cx="2579370" cy="3109595"/>
              </a:xfrm>
              <a:custGeom>
                <a:avLst/>
                <a:gdLst/>
                <a:ahLst/>
                <a:cxnLst/>
                <a:rect l="l" t="t" r="r" b="b"/>
                <a:pathLst>
                  <a:path w="2579370" h="3109595">
                    <a:moveTo>
                      <a:pt x="2193022" y="0"/>
                    </a:moveTo>
                    <a:lnTo>
                      <a:pt x="425201" y="0"/>
                    </a:lnTo>
                    <a:lnTo>
                      <a:pt x="425201" y="1134174"/>
                    </a:lnTo>
                    <a:lnTo>
                      <a:pt x="427976" y="1134174"/>
                    </a:lnTo>
                    <a:lnTo>
                      <a:pt x="0" y="3109245"/>
                    </a:lnTo>
                    <a:lnTo>
                      <a:pt x="2579115" y="3109245"/>
                    </a:lnTo>
                    <a:lnTo>
                      <a:pt x="2193022" y="1134174"/>
                    </a:lnTo>
                    <a:lnTo>
                      <a:pt x="2193022" y="0"/>
                    </a:lnTo>
                    <a:close/>
                  </a:path>
                </a:pathLst>
              </a:custGeom>
              <a:solidFill>
                <a:srgbClr val="046A3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68" name="object 111">
                <a:extLst>
                  <a:ext uri="{FF2B5EF4-FFF2-40B4-BE49-F238E27FC236}">
                    <a16:creationId xmlns:a16="http://schemas.microsoft.com/office/drawing/2014/main" id="{8BC3DC63-76CB-7F1B-8330-0DE1C8C16899}"/>
                  </a:ext>
                </a:extLst>
              </p:cNvPr>
              <p:cNvSpPr/>
              <p:nvPr/>
            </p:nvSpPr>
            <p:spPr>
              <a:xfrm>
                <a:off x="11650510" y="4656123"/>
                <a:ext cx="1057910" cy="3109595"/>
              </a:xfrm>
              <a:custGeom>
                <a:avLst/>
                <a:gdLst/>
                <a:ahLst/>
                <a:cxnLst/>
                <a:rect l="l" t="t" r="r" b="b"/>
                <a:pathLst>
                  <a:path w="1057909" h="3109595">
                    <a:moveTo>
                      <a:pt x="671330" y="0"/>
                    </a:moveTo>
                    <a:lnTo>
                      <a:pt x="0" y="0"/>
                    </a:lnTo>
                    <a:lnTo>
                      <a:pt x="0" y="1134143"/>
                    </a:lnTo>
                    <a:lnTo>
                      <a:pt x="386061" y="3109245"/>
                    </a:lnTo>
                    <a:lnTo>
                      <a:pt x="1057423" y="3109245"/>
                    </a:lnTo>
                    <a:lnTo>
                      <a:pt x="671330" y="1134143"/>
                    </a:lnTo>
                    <a:lnTo>
                      <a:pt x="671330" y="0"/>
                    </a:lnTo>
                    <a:close/>
                  </a:path>
                </a:pathLst>
              </a:custGeom>
              <a:solidFill>
                <a:srgbClr val="38896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69" name="object 112">
                <a:extLst>
                  <a:ext uri="{FF2B5EF4-FFF2-40B4-BE49-F238E27FC236}">
                    <a16:creationId xmlns:a16="http://schemas.microsoft.com/office/drawing/2014/main" id="{C99BDD47-5987-09CC-CEB9-EAF35F352F86}"/>
                  </a:ext>
                </a:extLst>
              </p:cNvPr>
              <p:cNvSpPr/>
              <p:nvPr/>
            </p:nvSpPr>
            <p:spPr>
              <a:xfrm>
                <a:off x="10126983" y="4649801"/>
                <a:ext cx="1099820" cy="3109595"/>
              </a:xfrm>
              <a:custGeom>
                <a:avLst/>
                <a:gdLst/>
                <a:ahLst/>
                <a:cxnLst/>
                <a:rect l="l" t="t" r="r" b="b"/>
                <a:pathLst>
                  <a:path w="1099820" h="3109595">
                    <a:moveTo>
                      <a:pt x="1096563" y="0"/>
                    </a:moveTo>
                    <a:lnTo>
                      <a:pt x="425170" y="0"/>
                    </a:lnTo>
                    <a:lnTo>
                      <a:pt x="425170" y="1134070"/>
                    </a:lnTo>
                    <a:lnTo>
                      <a:pt x="427903" y="1134070"/>
                    </a:lnTo>
                    <a:lnTo>
                      <a:pt x="0" y="3109245"/>
                    </a:lnTo>
                    <a:lnTo>
                      <a:pt x="671361" y="3109245"/>
                    </a:lnTo>
                    <a:lnTo>
                      <a:pt x="1099327" y="1134070"/>
                    </a:lnTo>
                    <a:lnTo>
                      <a:pt x="1096563" y="1134070"/>
                    </a:lnTo>
                    <a:lnTo>
                      <a:pt x="1096563" y="0"/>
                    </a:lnTo>
                    <a:close/>
                  </a:path>
                </a:pathLst>
              </a:custGeom>
              <a:solidFill>
                <a:srgbClr val="000000">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70" name="object 113">
                <a:extLst>
                  <a:ext uri="{FF2B5EF4-FFF2-40B4-BE49-F238E27FC236}">
                    <a16:creationId xmlns:a16="http://schemas.microsoft.com/office/drawing/2014/main" id="{BD1910DE-3A7B-8683-2B6C-1988FF9AFB41}"/>
                  </a:ext>
                </a:extLst>
              </p:cNvPr>
              <p:cNvSpPr/>
              <p:nvPr/>
            </p:nvSpPr>
            <p:spPr>
              <a:xfrm>
                <a:off x="10479419" y="4617911"/>
                <a:ext cx="1913255" cy="184785"/>
              </a:xfrm>
              <a:custGeom>
                <a:avLst/>
                <a:gdLst/>
                <a:ahLst/>
                <a:cxnLst/>
                <a:rect l="l" t="t" r="r" b="b"/>
                <a:pathLst>
                  <a:path w="1913254" h="184785">
                    <a:moveTo>
                      <a:pt x="1913250" y="0"/>
                    </a:moveTo>
                    <a:lnTo>
                      <a:pt x="0" y="0"/>
                    </a:lnTo>
                    <a:lnTo>
                      <a:pt x="0" y="184769"/>
                    </a:lnTo>
                    <a:lnTo>
                      <a:pt x="1913250" y="184769"/>
                    </a:lnTo>
                    <a:lnTo>
                      <a:pt x="1913250" y="0"/>
                    </a:lnTo>
                    <a:close/>
                  </a:path>
                </a:pathLst>
              </a:custGeom>
              <a:solidFill>
                <a:srgbClr val="38896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71" name="object 114">
                <a:extLst>
                  <a:ext uri="{FF2B5EF4-FFF2-40B4-BE49-F238E27FC236}">
                    <a16:creationId xmlns:a16="http://schemas.microsoft.com/office/drawing/2014/main" id="{F19517CB-09FA-26D6-BE70-F27E9EDC36CF}"/>
                  </a:ext>
                </a:extLst>
              </p:cNvPr>
              <p:cNvSpPr/>
              <p:nvPr/>
            </p:nvSpPr>
            <p:spPr>
              <a:xfrm>
                <a:off x="10552150" y="4796325"/>
                <a:ext cx="1767839" cy="198120"/>
              </a:xfrm>
              <a:custGeom>
                <a:avLst/>
                <a:gdLst/>
                <a:ahLst/>
                <a:cxnLst/>
                <a:rect l="l" t="t" r="r" b="b"/>
                <a:pathLst>
                  <a:path w="1767840" h="198120">
                    <a:moveTo>
                      <a:pt x="1767820" y="0"/>
                    </a:moveTo>
                    <a:lnTo>
                      <a:pt x="0" y="0"/>
                    </a:lnTo>
                    <a:lnTo>
                      <a:pt x="0" y="197512"/>
                    </a:lnTo>
                    <a:lnTo>
                      <a:pt x="1767820" y="197512"/>
                    </a:lnTo>
                    <a:lnTo>
                      <a:pt x="1767820" y="0"/>
                    </a:lnTo>
                    <a:close/>
                  </a:path>
                </a:pathLst>
              </a:custGeom>
              <a:solidFill>
                <a:srgbClr val="353535">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72" name="object 115">
                <a:extLst>
                  <a:ext uri="{FF2B5EF4-FFF2-40B4-BE49-F238E27FC236}">
                    <a16:creationId xmlns:a16="http://schemas.microsoft.com/office/drawing/2014/main" id="{96A8ACCE-F91C-D0A6-8834-3E552010838B}"/>
                  </a:ext>
                </a:extLst>
              </p:cNvPr>
              <p:cNvSpPr/>
              <p:nvPr/>
            </p:nvSpPr>
            <p:spPr>
              <a:xfrm>
                <a:off x="10472192" y="5451112"/>
                <a:ext cx="1960880" cy="313055"/>
              </a:xfrm>
              <a:custGeom>
                <a:avLst/>
                <a:gdLst/>
                <a:ahLst/>
                <a:cxnLst/>
                <a:rect l="l" t="t" r="r" b="b"/>
                <a:pathLst>
                  <a:path w="1960879" h="313054">
                    <a:moveTo>
                      <a:pt x="1960448" y="0"/>
                    </a:moveTo>
                    <a:lnTo>
                      <a:pt x="1933905" y="0"/>
                    </a:lnTo>
                    <a:lnTo>
                      <a:pt x="1933905" y="32588"/>
                    </a:lnTo>
                    <a:lnTo>
                      <a:pt x="1933905" y="60109"/>
                    </a:lnTo>
                    <a:lnTo>
                      <a:pt x="1933905" y="74396"/>
                    </a:lnTo>
                    <a:lnTo>
                      <a:pt x="1933905" y="125450"/>
                    </a:lnTo>
                    <a:lnTo>
                      <a:pt x="1933905" y="139738"/>
                    </a:lnTo>
                    <a:lnTo>
                      <a:pt x="1933905" y="207975"/>
                    </a:lnTo>
                    <a:lnTo>
                      <a:pt x="1810854" y="207975"/>
                    </a:lnTo>
                    <a:lnTo>
                      <a:pt x="1810854" y="139738"/>
                    </a:lnTo>
                    <a:lnTo>
                      <a:pt x="1933905" y="139738"/>
                    </a:lnTo>
                    <a:lnTo>
                      <a:pt x="1933905" y="125450"/>
                    </a:lnTo>
                    <a:lnTo>
                      <a:pt x="1810854" y="125450"/>
                    </a:lnTo>
                    <a:lnTo>
                      <a:pt x="1810854" y="74396"/>
                    </a:lnTo>
                    <a:lnTo>
                      <a:pt x="1933905" y="74396"/>
                    </a:lnTo>
                    <a:lnTo>
                      <a:pt x="1933905" y="60109"/>
                    </a:lnTo>
                    <a:lnTo>
                      <a:pt x="1810854" y="60109"/>
                    </a:lnTo>
                    <a:lnTo>
                      <a:pt x="1810854" y="32588"/>
                    </a:lnTo>
                    <a:lnTo>
                      <a:pt x="1933905" y="32588"/>
                    </a:lnTo>
                    <a:lnTo>
                      <a:pt x="1933905" y="0"/>
                    </a:lnTo>
                    <a:lnTo>
                      <a:pt x="1790915" y="0"/>
                    </a:lnTo>
                    <a:lnTo>
                      <a:pt x="1790915" y="32588"/>
                    </a:lnTo>
                    <a:lnTo>
                      <a:pt x="1790915" y="60109"/>
                    </a:lnTo>
                    <a:lnTo>
                      <a:pt x="1790915" y="74396"/>
                    </a:lnTo>
                    <a:lnTo>
                      <a:pt x="1790915" y="125450"/>
                    </a:lnTo>
                    <a:lnTo>
                      <a:pt x="1790915" y="139738"/>
                    </a:lnTo>
                    <a:lnTo>
                      <a:pt x="1790915" y="207975"/>
                    </a:lnTo>
                    <a:lnTo>
                      <a:pt x="1691678" y="207975"/>
                    </a:lnTo>
                    <a:lnTo>
                      <a:pt x="1691678" y="139738"/>
                    </a:lnTo>
                    <a:lnTo>
                      <a:pt x="1790915" y="139738"/>
                    </a:lnTo>
                    <a:lnTo>
                      <a:pt x="1790915" y="125450"/>
                    </a:lnTo>
                    <a:lnTo>
                      <a:pt x="1691678" y="125450"/>
                    </a:lnTo>
                    <a:lnTo>
                      <a:pt x="1691678" y="74396"/>
                    </a:lnTo>
                    <a:lnTo>
                      <a:pt x="1790915" y="74396"/>
                    </a:lnTo>
                    <a:lnTo>
                      <a:pt x="1790915" y="60109"/>
                    </a:lnTo>
                    <a:lnTo>
                      <a:pt x="1691678" y="60109"/>
                    </a:lnTo>
                    <a:lnTo>
                      <a:pt x="1691678" y="32588"/>
                    </a:lnTo>
                    <a:lnTo>
                      <a:pt x="1790915" y="32588"/>
                    </a:lnTo>
                    <a:lnTo>
                      <a:pt x="1790915" y="0"/>
                    </a:lnTo>
                    <a:lnTo>
                      <a:pt x="1671701" y="0"/>
                    </a:lnTo>
                    <a:lnTo>
                      <a:pt x="1671701" y="32588"/>
                    </a:lnTo>
                    <a:lnTo>
                      <a:pt x="1671701" y="60109"/>
                    </a:lnTo>
                    <a:lnTo>
                      <a:pt x="1671701" y="74396"/>
                    </a:lnTo>
                    <a:lnTo>
                      <a:pt x="1671701" y="125450"/>
                    </a:lnTo>
                    <a:lnTo>
                      <a:pt x="1671701" y="139738"/>
                    </a:lnTo>
                    <a:lnTo>
                      <a:pt x="1671701" y="207975"/>
                    </a:lnTo>
                    <a:lnTo>
                      <a:pt x="1548612" y="207975"/>
                    </a:lnTo>
                    <a:lnTo>
                      <a:pt x="1548612" y="139738"/>
                    </a:lnTo>
                    <a:lnTo>
                      <a:pt x="1671701" y="139738"/>
                    </a:lnTo>
                    <a:lnTo>
                      <a:pt x="1671701" y="125450"/>
                    </a:lnTo>
                    <a:lnTo>
                      <a:pt x="1548612" y="125450"/>
                    </a:lnTo>
                    <a:lnTo>
                      <a:pt x="1548612" y="74396"/>
                    </a:lnTo>
                    <a:lnTo>
                      <a:pt x="1671701" y="74396"/>
                    </a:lnTo>
                    <a:lnTo>
                      <a:pt x="1671701" y="60109"/>
                    </a:lnTo>
                    <a:lnTo>
                      <a:pt x="1548612" y="60109"/>
                    </a:lnTo>
                    <a:lnTo>
                      <a:pt x="1548612" y="32588"/>
                    </a:lnTo>
                    <a:lnTo>
                      <a:pt x="1671701" y="32588"/>
                    </a:lnTo>
                    <a:lnTo>
                      <a:pt x="1671701" y="0"/>
                    </a:lnTo>
                    <a:lnTo>
                      <a:pt x="1528813" y="0"/>
                    </a:lnTo>
                    <a:lnTo>
                      <a:pt x="1528813" y="32588"/>
                    </a:lnTo>
                    <a:lnTo>
                      <a:pt x="1528813" y="60109"/>
                    </a:lnTo>
                    <a:lnTo>
                      <a:pt x="1528813" y="74396"/>
                    </a:lnTo>
                    <a:lnTo>
                      <a:pt x="1528813" y="125450"/>
                    </a:lnTo>
                    <a:lnTo>
                      <a:pt x="1528813" y="139738"/>
                    </a:lnTo>
                    <a:lnTo>
                      <a:pt x="1528813" y="207975"/>
                    </a:lnTo>
                    <a:lnTo>
                      <a:pt x="1405724" y="207975"/>
                    </a:lnTo>
                    <a:lnTo>
                      <a:pt x="1405724" y="139738"/>
                    </a:lnTo>
                    <a:lnTo>
                      <a:pt x="1528813" y="139738"/>
                    </a:lnTo>
                    <a:lnTo>
                      <a:pt x="1528813" y="125450"/>
                    </a:lnTo>
                    <a:lnTo>
                      <a:pt x="1405724" y="125450"/>
                    </a:lnTo>
                    <a:lnTo>
                      <a:pt x="1405724" y="74396"/>
                    </a:lnTo>
                    <a:lnTo>
                      <a:pt x="1528813" y="74396"/>
                    </a:lnTo>
                    <a:lnTo>
                      <a:pt x="1528813" y="60109"/>
                    </a:lnTo>
                    <a:lnTo>
                      <a:pt x="1405724" y="60109"/>
                    </a:lnTo>
                    <a:lnTo>
                      <a:pt x="1405724" y="32588"/>
                    </a:lnTo>
                    <a:lnTo>
                      <a:pt x="1528813" y="32588"/>
                    </a:lnTo>
                    <a:lnTo>
                      <a:pt x="1528813" y="0"/>
                    </a:lnTo>
                    <a:lnTo>
                      <a:pt x="1385862" y="0"/>
                    </a:lnTo>
                    <a:lnTo>
                      <a:pt x="1385862" y="32588"/>
                    </a:lnTo>
                    <a:lnTo>
                      <a:pt x="1385862" y="60109"/>
                    </a:lnTo>
                    <a:lnTo>
                      <a:pt x="1385862" y="74396"/>
                    </a:lnTo>
                    <a:lnTo>
                      <a:pt x="1385862" y="125450"/>
                    </a:lnTo>
                    <a:lnTo>
                      <a:pt x="1385862" y="139738"/>
                    </a:lnTo>
                    <a:lnTo>
                      <a:pt x="1385862" y="207975"/>
                    </a:lnTo>
                    <a:lnTo>
                      <a:pt x="1262761" y="207975"/>
                    </a:lnTo>
                    <a:lnTo>
                      <a:pt x="1262761" y="139738"/>
                    </a:lnTo>
                    <a:lnTo>
                      <a:pt x="1385862" y="139738"/>
                    </a:lnTo>
                    <a:lnTo>
                      <a:pt x="1385862" y="125450"/>
                    </a:lnTo>
                    <a:lnTo>
                      <a:pt x="1262761" y="125450"/>
                    </a:lnTo>
                    <a:lnTo>
                      <a:pt x="1262761" y="74396"/>
                    </a:lnTo>
                    <a:lnTo>
                      <a:pt x="1385862" y="74396"/>
                    </a:lnTo>
                    <a:lnTo>
                      <a:pt x="1385862" y="60109"/>
                    </a:lnTo>
                    <a:lnTo>
                      <a:pt x="1262761" y="60109"/>
                    </a:lnTo>
                    <a:lnTo>
                      <a:pt x="1262761" y="32588"/>
                    </a:lnTo>
                    <a:lnTo>
                      <a:pt x="1385862" y="32588"/>
                    </a:lnTo>
                    <a:lnTo>
                      <a:pt x="1385862" y="0"/>
                    </a:lnTo>
                    <a:lnTo>
                      <a:pt x="1242898" y="0"/>
                    </a:lnTo>
                    <a:lnTo>
                      <a:pt x="1242898" y="32588"/>
                    </a:lnTo>
                    <a:lnTo>
                      <a:pt x="1242898" y="60109"/>
                    </a:lnTo>
                    <a:lnTo>
                      <a:pt x="1242898" y="74396"/>
                    </a:lnTo>
                    <a:lnTo>
                      <a:pt x="1242898" y="125450"/>
                    </a:lnTo>
                    <a:lnTo>
                      <a:pt x="1242898" y="139738"/>
                    </a:lnTo>
                    <a:lnTo>
                      <a:pt x="1242898" y="207975"/>
                    </a:lnTo>
                    <a:lnTo>
                      <a:pt x="1112520" y="207975"/>
                    </a:lnTo>
                    <a:lnTo>
                      <a:pt x="1112520" y="139738"/>
                    </a:lnTo>
                    <a:lnTo>
                      <a:pt x="1242898" y="139738"/>
                    </a:lnTo>
                    <a:lnTo>
                      <a:pt x="1242898" y="125450"/>
                    </a:lnTo>
                    <a:lnTo>
                      <a:pt x="1112520" y="125450"/>
                    </a:lnTo>
                    <a:lnTo>
                      <a:pt x="1112520" y="74396"/>
                    </a:lnTo>
                    <a:lnTo>
                      <a:pt x="1242898" y="74396"/>
                    </a:lnTo>
                    <a:lnTo>
                      <a:pt x="1242898" y="60109"/>
                    </a:lnTo>
                    <a:lnTo>
                      <a:pt x="1112520" y="60109"/>
                    </a:lnTo>
                    <a:lnTo>
                      <a:pt x="1112520" y="32588"/>
                    </a:lnTo>
                    <a:lnTo>
                      <a:pt x="1242898" y="32588"/>
                    </a:lnTo>
                    <a:lnTo>
                      <a:pt x="1242898" y="0"/>
                    </a:lnTo>
                    <a:lnTo>
                      <a:pt x="1092873" y="0"/>
                    </a:lnTo>
                    <a:lnTo>
                      <a:pt x="1092873" y="32588"/>
                    </a:lnTo>
                    <a:lnTo>
                      <a:pt x="1092873" y="60109"/>
                    </a:lnTo>
                    <a:lnTo>
                      <a:pt x="1092873" y="74396"/>
                    </a:lnTo>
                    <a:lnTo>
                      <a:pt x="1092873" y="125450"/>
                    </a:lnTo>
                    <a:lnTo>
                      <a:pt x="1092873" y="139738"/>
                    </a:lnTo>
                    <a:lnTo>
                      <a:pt x="1092873" y="207975"/>
                    </a:lnTo>
                    <a:lnTo>
                      <a:pt x="970559" y="207975"/>
                    </a:lnTo>
                    <a:lnTo>
                      <a:pt x="970559" y="139738"/>
                    </a:lnTo>
                    <a:lnTo>
                      <a:pt x="1092873" y="139738"/>
                    </a:lnTo>
                    <a:lnTo>
                      <a:pt x="1092873" y="125450"/>
                    </a:lnTo>
                    <a:lnTo>
                      <a:pt x="970559" y="125450"/>
                    </a:lnTo>
                    <a:lnTo>
                      <a:pt x="970559" y="74396"/>
                    </a:lnTo>
                    <a:lnTo>
                      <a:pt x="1092873" y="74396"/>
                    </a:lnTo>
                    <a:lnTo>
                      <a:pt x="1092873" y="60109"/>
                    </a:lnTo>
                    <a:lnTo>
                      <a:pt x="970559" y="60109"/>
                    </a:lnTo>
                    <a:lnTo>
                      <a:pt x="970559" y="32588"/>
                    </a:lnTo>
                    <a:lnTo>
                      <a:pt x="1092873" y="32588"/>
                    </a:lnTo>
                    <a:lnTo>
                      <a:pt x="1092873" y="0"/>
                    </a:lnTo>
                    <a:lnTo>
                      <a:pt x="950696" y="0"/>
                    </a:lnTo>
                    <a:lnTo>
                      <a:pt x="950696" y="32588"/>
                    </a:lnTo>
                    <a:lnTo>
                      <a:pt x="950696" y="60109"/>
                    </a:lnTo>
                    <a:lnTo>
                      <a:pt x="950696" y="74396"/>
                    </a:lnTo>
                    <a:lnTo>
                      <a:pt x="950696" y="125450"/>
                    </a:lnTo>
                    <a:lnTo>
                      <a:pt x="950696" y="139738"/>
                    </a:lnTo>
                    <a:lnTo>
                      <a:pt x="950696" y="207975"/>
                    </a:lnTo>
                    <a:lnTo>
                      <a:pt x="852170" y="207975"/>
                    </a:lnTo>
                    <a:lnTo>
                      <a:pt x="852170" y="139738"/>
                    </a:lnTo>
                    <a:lnTo>
                      <a:pt x="950696" y="139738"/>
                    </a:lnTo>
                    <a:lnTo>
                      <a:pt x="950696" y="125450"/>
                    </a:lnTo>
                    <a:lnTo>
                      <a:pt x="852170" y="125450"/>
                    </a:lnTo>
                    <a:lnTo>
                      <a:pt x="852170" y="74396"/>
                    </a:lnTo>
                    <a:lnTo>
                      <a:pt x="950696" y="74396"/>
                    </a:lnTo>
                    <a:lnTo>
                      <a:pt x="950696" y="60109"/>
                    </a:lnTo>
                    <a:lnTo>
                      <a:pt x="852170" y="60109"/>
                    </a:lnTo>
                    <a:lnTo>
                      <a:pt x="852170" y="32588"/>
                    </a:lnTo>
                    <a:lnTo>
                      <a:pt x="950696" y="32588"/>
                    </a:lnTo>
                    <a:lnTo>
                      <a:pt x="950696" y="0"/>
                    </a:lnTo>
                    <a:lnTo>
                      <a:pt x="832446" y="0"/>
                    </a:lnTo>
                    <a:lnTo>
                      <a:pt x="832446" y="32588"/>
                    </a:lnTo>
                    <a:lnTo>
                      <a:pt x="832446" y="60109"/>
                    </a:lnTo>
                    <a:lnTo>
                      <a:pt x="832446" y="74396"/>
                    </a:lnTo>
                    <a:lnTo>
                      <a:pt x="832446" y="125450"/>
                    </a:lnTo>
                    <a:lnTo>
                      <a:pt x="832446" y="139738"/>
                    </a:lnTo>
                    <a:lnTo>
                      <a:pt x="832446" y="207975"/>
                    </a:lnTo>
                    <a:lnTo>
                      <a:pt x="710107" y="207975"/>
                    </a:lnTo>
                    <a:lnTo>
                      <a:pt x="710107" y="139738"/>
                    </a:lnTo>
                    <a:lnTo>
                      <a:pt x="832446" y="139738"/>
                    </a:lnTo>
                    <a:lnTo>
                      <a:pt x="832446" y="125450"/>
                    </a:lnTo>
                    <a:lnTo>
                      <a:pt x="710107" y="125450"/>
                    </a:lnTo>
                    <a:lnTo>
                      <a:pt x="710107" y="74396"/>
                    </a:lnTo>
                    <a:lnTo>
                      <a:pt x="832446" y="74396"/>
                    </a:lnTo>
                    <a:lnTo>
                      <a:pt x="832446" y="60109"/>
                    </a:lnTo>
                    <a:lnTo>
                      <a:pt x="710107" y="60109"/>
                    </a:lnTo>
                    <a:lnTo>
                      <a:pt x="710107" y="32588"/>
                    </a:lnTo>
                    <a:lnTo>
                      <a:pt x="832446" y="32588"/>
                    </a:lnTo>
                    <a:lnTo>
                      <a:pt x="832446" y="0"/>
                    </a:lnTo>
                    <a:lnTo>
                      <a:pt x="690397" y="0"/>
                    </a:lnTo>
                    <a:lnTo>
                      <a:pt x="690397" y="32588"/>
                    </a:lnTo>
                    <a:lnTo>
                      <a:pt x="690397" y="60109"/>
                    </a:lnTo>
                    <a:lnTo>
                      <a:pt x="690397" y="74396"/>
                    </a:lnTo>
                    <a:lnTo>
                      <a:pt x="690397" y="125450"/>
                    </a:lnTo>
                    <a:lnTo>
                      <a:pt x="690397" y="139738"/>
                    </a:lnTo>
                    <a:lnTo>
                      <a:pt x="690397" y="207975"/>
                    </a:lnTo>
                    <a:lnTo>
                      <a:pt x="568172" y="207975"/>
                    </a:lnTo>
                    <a:lnTo>
                      <a:pt x="568172" y="139738"/>
                    </a:lnTo>
                    <a:lnTo>
                      <a:pt x="690397" y="139738"/>
                    </a:lnTo>
                    <a:lnTo>
                      <a:pt x="690397" y="125450"/>
                    </a:lnTo>
                    <a:lnTo>
                      <a:pt x="568172" y="125450"/>
                    </a:lnTo>
                    <a:lnTo>
                      <a:pt x="568172" y="74396"/>
                    </a:lnTo>
                    <a:lnTo>
                      <a:pt x="690397" y="74396"/>
                    </a:lnTo>
                    <a:lnTo>
                      <a:pt x="690397" y="60109"/>
                    </a:lnTo>
                    <a:lnTo>
                      <a:pt x="568172" y="60109"/>
                    </a:lnTo>
                    <a:lnTo>
                      <a:pt x="568172" y="32588"/>
                    </a:lnTo>
                    <a:lnTo>
                      <a:pt x="690397" y="32588"/>
                    </a:lnTo>
                    <a:lnTo>
                      <a:pt x="690397" y="0"/>
                    </a:lnTo>
                    <a:lnTo>
                      <a:pt x="548335" y="0"/>
                    </a:lnTo>
                    <a:lnTo>
                      <a:pt x="548335" y="32588"/>
                    </a:lnTo>
                    <a:lnTo>
                      <a:pt x="548335" y="60109"/>
                    </a:lnTo>
                    <a:lnTo>
                      <a:pt x="548335" y="74396"/>
                    </a:lnTo>
                    <a:lnTo>
                      <a:pt x="548335" y="125450"/>
                    </a:lnTo>
                    <a:lnTo>
                      <a:pt x="548335" y="139738"/>
                    </a:lnTo>
                    <a:lnTo>
                      <a:pt x="548335" y="207975"/>
                    </a:lnTo>
                    <a:lnTo>
                      <a:pt x="426072" y="207975"/>
                    </a:lnTo>
                    <a:lnTo>
                      <a:pt x="426072" y="139738"/>
                    </a:lnTo>
                    <a:lnTo>
                      <a:pt x="548335" y="139738"/>
                    </a:lnTo>
                    <a:lnTo>
                      <a:pt x="548335" y="125450"/>
                    </a:lnTo>
                    <a:lnTo>
                      <a:pt x="426072" y="125450"/>
                    </a:lnTo>
                    <a:lnTo>
                      <a:pt x="426072" y="74396"/>
                    </a:lnTo>
                    <a:lnTo>
                      <a:pt x="548335" y="74396"/>
                    </a:lnTo>
                    <a:lnTo>
                      <a:pt x="548335" y="60109"/>
                    </a:lnTo>
                    <a:lnTo>
                      <a:pt x="426072" y="60109"/>
                    </a:lnTo>
                    <a:lnTo>
                      <a:pt x="426072" y="32588"/>
                    </a:lnTo>
                    <a:lnTo>
                      <a:pt x="548335" y="32588"/>
                    </a:lnTo>
                    <a:lnTo>
                      <a:pt x="548335" y="0"/>
                    </a:lnTo>
                    <a:lnTo>
                      <a:pt x="406387" y="0"/>
                    </a:lnTo>
                    <a:lnTo>
                      <a:pt x="406387" y="32588"/>
                    </a:lnTo>
                    <a:lnTo>
                      <a:pt x="406387" y="60109"/>
                    </a:lnTo>
                    <a:lnTo>
                      <a:pt x="406387" y="74396"/>
                    </a:lnTo>
                    <a:lnTo>
                      <a:pt x="406387" y="125450"/>
                    </a:lnTo>
                    <a:lnTo>
                      <a:pt x="406387" y="139738"/>
                    </a:lnTo>
                    <a:lnTo>
                      <a:pt x="406387" y="207975"/>
                    </a:lnTo>
                    <a:lnTo>
                      <a:pt x="307822" y="207975"/>
                    </a:lnTo>
                    <a:lnTo>
                      <a:pt x="307822" y="139738"/>
                    </a:lnTo>
                    <a:lnTo>
                      <a:pt x="406387" y="139738"/>
                    </a:lnTo>
                    <a:lnTo>
                      <a:pt x="406387" y="125450"/>
                    </a:lnTo>
                    <a:lnTo>
                      <a:pt x="307822" y="125450"/>
                    </a:lnTo>
                    <a:lnTo>
                      <a:pt x="307822" y="74396"/>
                    </a:lnTo>
                    <a:lnTo>
                      <a:pt x="406387" y="74396"/>
                    </a:lnTo>
                    <a:lnTo>
                      <a:pt x="406387" y="60109"/>
                    </a:lnTo>
                    <a:lnTo>
                      <a:pt x="307822" y="60109"/>
                    </a:lnTo>
                    <a:lnTo>
                      <a:pt x="307822" y="32588"/>
                    </a:lnTo>
                    <a:lnTo>
                      <a:pt x="406387" y="32588"/>
                    </a:lnTo>
                    <a:lnTo>
                      <a:pt x="406387" y="0"/>
                    </a:lnTo>
                    <a:lnTo>
                      <a:pt x="288061" y="0"/>
                    </a:lnTo>
                    <a:lnTo>
                      <a:pt x="288061" y="32588"/>
                    </a:lnTo>
                    <a:lnTo>
                      <a:pt x="288061" y="60109"/>
                    </a:lnTo>
                    <a:lnTo>
                      <a:pt x="288061" y="74396"/>
                    </a:lnTo>
                    <a:lnTo>
                      <a:pt x="288061" y="125450"/>
                    </a:lnTo>
                    <a:lnTo>
                      <a:pt x="288061" y="139738"/>
                    </a:lnTo>
                    <a:lnTo>
                      <a:pt x="288061" y="207975"/>
                    </a:lnTo>
                    <a:lnTo>
                      <a:pt x="165760" y="207975"/>
                    </a:lnTo>
                    <a:lnTo>
                      <a:pt x="165760" y="139738"/>
                    </a:lnTo>
                    <a:lnTo>
                      <a:pt x="288061" y="139738"/>
                    </a:lnTo>
                    <a:lnTo>
                      <a:pt x="288061" y="125450"/>
                    </a:lnTo>
                    <a:lnTo>
                      <a:pt x="165760" y="125450"/>
                    </a:lnTo>
                    <a:lnTo>
                      <a:pt x="165760" y="74396"/>
                    </a:lnTo>
                    <a:lnTo>
                      <a:pt x="288061" y="74396"/>
                    </a:lnTo>
                    <a:lnTo>
                      <a:pt x="288061" y="60109"/>
                    </a:lnTo>
                    <a:lnTo>
                      <a:pt x="165760" y="60109"/>
                    </a:lnTo>
                    <a:lnTo>
                      <a:pt x="165760" y="32588"/>
                    </a:lnTo>
                    <a:lnTo>
                      <a:pt x="288061" y="32588"/>
                    </a:lnTo>
                    <a:lnTo>
                      <a:pt x="288061" y="0"/>
                    </a:lnTo>
                    <a:lnTo>
                      <a:pt x="145973" y="0"/>
                    </a:lnTo>
                    <a:lnTo>
                      <a:pt x="145973" y="32588"/>
                    </a:lnTo>
                    <a:lnTo>
                      <a:pt x="145973" y="60109"/>
                    </a:lnTo>
                    <a:lnTo>
                      <a:pt x="24244" y="60109"/>
                    </a:lnTo>
                    <a:lnTo>
                      <a:pt x="24244" y="74396"/>
                    </a:lnTo>
                    <a:lnTo>
                      <a:pt x="145973" y="74396"/>
                    </a:lnTo>
                    <a:lnTo>
                      <a:pt x="145973" y="125450"/>
                    </a:lnTo>
                    <a:lnTo>
                      <a:pt x="24244" y="125450"/>
                    </a:lnTo>
                    <a:lnTo>
                      <a:pt x="24244" y="139738"/>
                    </a:lnTo>
                    <a:lnTo>
                      <a:pt x="145973" y="139738"/>
                    </a:lnTo>
                    <a:lnTo>
                      <a:pt x="145973" y="207975"/>
                    </a:lnTo>
                    <a:lnTo>
                      <a:pt x="23672" y="207975"/>
                    </a:lnTo>
                    <a:lnTo>
                      <a:pt x="23672" y="32588"/>
                    </a:lnTo>
                    <a:lnTo>
                      <a:pt x="145973" y="32588"/>
                    </a:lnTo>
                    <a:lnTo>
                      <a:pt x="145973" y="0"/>
                    </a:lnTo>
                    <a:lnTo>
                      <a:pt x="0" y="0"/>
                    </a:lnTo>
                    <a:lnTo>
                      <a:pt x="0" y="32588"/>
                    </a:lnTo>
                    <a:lnTo>
                      <a:pt x="3949" y="32588"/>
                    </a:lnTo>
                    <a:lnTo>
                      <a:pt x="3949" y="299148"/>
                    </a:lnTo>
                    <a:lnTo>
                      <a:pt x="5613" y="299148"/>
                    </a:lnTo>
                    <a:lnTo>
                      <a:pt x="5613" y="312686"/>
                    </a:lnTo>
                    <a:lnTo>
                      <a:pt x="1957082" y="312686"/>
                    </a:lnTo>
                    <a:lnTo>
                      <a:pt x="1957082" y="207975"/>
                    </a:lnTo>
                    <a:lnTo>
                      <a:pt x="1953806" y="207975"/>
                    </a:lnTo>
                    <a:lnTo>
                      <a:pt x="1953806" y="32588"/>
                    </a:lnTo>
                    <a:lnTo>
                      <a:pt x="1960448" y="32588"/>
                    </a:lnTo>
                    <a:lnTo>
                      <a:pt x="1960448" y="0"/>
                    </a:lnTo>
                    <a:close/>
                  </a:path>
                </a:pathLst>
              </a:custGeom>
              <a:solidFill>
                <a:srgbClr val="DADAD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73" name="object 116">
                <a:extLst>
                  <a:ext uri="{FF2B5EF4-FFF2-40B4-BE49-F238E27FC236}">
                    <a16:creationId xmlns:a16="http://schemas.microsoft.com/office/drawing/2014/main" id="{9FF54A61-C300-D62B-FE07-D3D2905D0F94}"/>
                  </a:ext>
                </a:extLst>
              </p:cNvPr>
              <p:cNvSpPr/>
              <p:nvPr/>
            </p:nvSpPr>
            <p:spPr>
              <a:xfrm>
                <a:off x="7361156" y="4174491"/>
                <a:ext cx="2943860" cy="3549015"/>
              </a:xfrm>
              <a:custGeom>
                <a:avLst/>
                <a:gdLst/>
                <a:ahLst/>
                <a:cxnLst/>
                <a:rect l="l" t="t" r="r" b="b"/>
                <a:pathLst>
                  <a:path w="2943859" h="3549015">
                    <a:moveTo>
                      <a:pt x="2503044" y="0"/>
                    </a:moveTo>
                    <a:lnTo>
                      <a:pt x="485262" y="0"/>
                    </a:lnTo>
                    <a:lnTo>
                      <a:pt x="485262" y="1294442"/>
                    </a:lnTo>
                    <a:lnTo>
                      <a:pt x="488466" y="1294442"/>
                    </a:lnTo>
                    <a:lnTo>
                      <a:pt x="0" y="3548781"/>
                    </a:lnTo>
                    <a:lnTo>
                      <a:pt x="2943659" y="3548781"/>
                    </a:lnTo>
                    <a:lnTo>
                      <a:pt x="2503044" y="1294442"/>
                    </a:lnTo>
                    <a:lnTo>
                      <a:pt x="2503044" y="0"/>
                    </a:lnTo>
                    <a:close/>
                  </a:path>
                </a:pathLst>
              </a:custGeom>
              <a:solidFill>
                <a:srgbClr val="046A3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74" name="object 117">
                <a:extLst>
                  <a:ext uri="{FF2B5EF4-FFF2-40B4-BE49-F238E27FC236}">
                    <a16:creationId xmlns:a16="http://schemas.microsoft.com/office/drawing/2014/main" id="{4C0EE58F-0F53-4765-311F-F7992170753C}"/>
                  </a:ext>
                </a:extLst>
              </p:cNvPr>
              <p:cNvSpPr/>
              <p:nvPr/>
            </p:nvSpPr>
            <p:spPr>
              <a:xfrm>
                <a:off x="9098012" y="4174497"/>
                <a:ext cx="1207135" cy="3549015"/>
              </a:xfrm>
              <a:custGeom>
                <a:avLst/>
                <a:gdLst/>
                <a:ahLst/>
                <a:cxnLst/>
                <a:rect l="l" t="t" r="r" b="b"/>
                <a:pathLst>
                  <a:path w="1207134" h="3549015">
                    <a:moveTo>
                      <a:pt x="766186" y="0"/>
                    </a:moveTo>
                    <a:lnTo>
                      <a:pt x="0" y="0"/>
                    </a:lnTo>
                    <a:lnTo>
                      <a:pt x="0" y="1294400"/>
                    </a:lnTo>
                    <a:lnTo>
                      <a:pt x="440656" y="3548771"/>
                    </a:lnTo>
                    <a:lnTo>
                      <a:pt x="1206800" y="3548771"/>
                    </a:lnTo>
                    <a:lnTo>
                      <a:pt x="766186" y="1294400"/>
                    </a:lnTo>
                    <a:lnTo>
                      <a:pt x="766186" y="0"/>
                    </a:lnTo>
                    <a:close/>
                  </a:path>
                </a:pathLst>
              </a:custGeom>
              <a:solidFill>
                <a:srgbClr val="38896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75" name="object 118">
                <a:extLst>
                  <a:ext uri="{FF2B5EF4-FFF2-40B4-BE49-F238E27FC236}">
                    <a16:creationId xmlns:a16="http://schemas.microsoft.com/office/drawing/2014/main" id="{584F36D9-4965-6B2C-0568-DCC0E8853A82}"/>
                  </a:ext>
                </a:extLst>
              </p:cNvPr>
              <p:cNvSpPr/>
              <p:nvPr/>
            </p:nvSpPr>
            <p:spPr>
              <a:xfrm>
                <a:off x="7359072" y="4167202"/>
                <a:ext cx="1254760" cy="3549015"/>
              </a:xfrm>
              <a:custGeom>
                <a:avLst/>
                <a:gdLst/>
                <a:ahLst/>
                <a:cxnLst/>
                <a:rect l="l" t="t" r="r" b="b"/>
                <a:pathLst>
                  <a:path w="1254759" h="3549015">
                    <a:moveTo>
                      <a:pt x="1251522" y="0"/>
                    </a:moveTo>
                    <a:lnTo>
                      <a:pt x="485262" y="0"/>
                    </a:lnTo>
                    <a:lnTo>
                      <a:pt x="485262" y="1294442"/>
                    </a:lnTo>
                    <a:lnTo>
                      <a:pt x="488424" y="1294442"/>
                    </a:lnTo>
                    <a:lnTo>
                      <a:pt x="0" y="3548813"/>
                    </a:lnTo>
                    <a:lnTo>
                      <a:pt x="766227" y="3548813"/>
                    </a:lnTo>
                    <a:lnTo>
                      <a:pt x="1254684" y="1294442"/>
                    </a:lnTo>
                    <a:lnTo>
                      <a:pt x="1251522" y="1294442"/>
                    </a:lnTo>
                    <a:lnTo>
                      <a:pt x="1251522" y="0"/>
                    </a:lnTo>
                    <a:close/>
                  </a:path>
                </a:pathLst>
              </a:custGeom>
              <a:solidFill>
                <a:srgbClr val="000000">
                  <a:alpha val="1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76" name="object 119">
                <a:extLst>
                  <a:ext uri="{FF2B5EF4-FFF2-40B4-BE49-F238E27FC236}">
                    <a16:creationId xmlns:a16="http://schemas.microsoft.com/office/drawing/2014/main" id="{B0C7C231-F08F-680B-B70E-AED94EA788D6}"/>
                  </a:ext>
                </a:extLst>
              </p:cNvPr>
              <p:cNvSpPr/>
              <p:nvPr/>
            </p:nvSpPr>
            <p:spPr>
              <a:xfrm>
                <a:off x="7761292" y="4130816"/>
                <a:ext cx="2184400" cy="211454"/>
              </a:xfrm>
              <a:custGeom>
                <a:avLst/>
                <a:gdLst/>
                <a:ahLst/>
                <a:cxnLst/>
                <a:rect l="l" t="t" r="r" b="b"/>
                <a:pathLst>
                  <a:path w="2184400" h="211454">
                    <a:moveTo>
                      <a:pt x="2183902" y="0"/>
                    </a:moveTo>
                    <a:lnTo>
                      <a:pt x="0" y="0"/>
                    </a:lnTo>
                    <a:lnTo>
                      <a:pt x="0" y="210946"/>
                    </a:lnTo>
                    <a:lnTo>
                      <a:pt x="2183902" y="210946"/>
                    </a:lnTo>
                    <a:lnTo>
                      <a:pt x="2183902" y="0"/>
                    </a:lnTo>
                    <a:close/>
                  </a:path>
                </a:pathLst>
              </a:custGeom>
              <a:solidFill>
                <a:srgbClr val="38896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77" name="object 120">
                <a:extLst>
                  <a:ext uri="{FF2B5EF4-FFF2-40B4-BE49-F238E27FC236}">
                    <a16:creationId xmlns:a16="http://schemas.microsoft.com/office/drawing/2014/main" id="{52FC5528-699F-C994-22F4-0A930CB53AF0}"/>
                  </a:ext>
                </a:extLst>
              </p:cNvPr>
              <p:cNvSpPr/>
              <p:nvPr/>
            </p:nvSpPr>
            <p:spPr>
              <a:xfrm>
                <a:off x="7844337" y="4334475"/>
                <a:ext cx="2018030" cy="226060"/>
              </a:xfrm>
              <a:custGeom>
                <a:avLst/>
                <a:gdLst/>
                <a:ahLst/>
                <a:cxnLst/>
                <a:rect l="l" t="t" r="r" b="b"/>
                <a:pathLst>
                  <a:path w="2018029" h="226060">
                    <a:moveTo>
                      <a:pt x="2017812" y="0"/>
                    </a:moveTo>
                    <a:lnTo>
                      <a:pt x="0" y="0"/>
                    </a:lnTo>
                    <a:lnTo>
                      <a:pt x="0" y="225459"/>
                    </a:lnTo>
                    <a:lnTo>
                      <a:pt x="2017812" y="225459"/>
                    </a:lnTo>
                    <a:lnTo>
                      <a:pt x="2017812" y="0"/>
                    </a:lnTo>
                    <a:close/>
                  </a:path>
                </a:pathLst>
              </a:custGeom>
              <a:solidFill>
                <a:srgbClr val="353535">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78" name="object 121">
                <a:extLst>
                  <a:ext uri="{FF2B5EF4-FFF2-40B4-BE49-F238E27FC236}">
                    <a16:creationId xmlns:a16="http://schemas.microsoft.com/office/drawing/2014/main" id="{030B62DC-DB7C-833D-37E4-867158AAC766}"/>
                  </a:ext>
                </a:extLst>
              </p:cNvPr>
              <p:cNvSpPr/>
              <p:nvPr/>
            </p:nvSpPr>
            <p:spPr>
              <a:xfrm>
                <a:off x="6099467" y="4914207"/>
                <a:ext cx="3789679" cy="3615690"/>
              </a:xfrm>
              <a:custGeom>
                <a:avLst/>
                <a:gdLst/>
                <a:ahLst/>
                <a:cxnLst/>
                <a:rect l="l" t="t" r="r" b="b"/>
                <a:pathLst>
                  <a:path w="3789679" h="3615690">
                    <a:moveTo>
                      <a:pt x="3767886" y="0"/>
                    </a:moveTo>
                    <a:lnTo>
                      <a:pt x="3740404" y="0"/>
                    </a:lnTo>
                    <a:lnTo>
                      <a:pt x="3740404" y="33693"/>
                    </a:lnTo>
                    <a:lnTo>
                      <a:pt x="3740404" y="62141"/>
                    </a:lnTo>
                    <a:lnTo>
                      <a:pt x="3740404" y="76949"/>
                    </a:lnTo>
                    <a:lnTo>
                      <a:pt x="3740404" y="129667"/>
                    </a:lnTo>
                    <a:lnTo>
                      <a:pt x="3740404" y="144500"/>
                    </a:lnTo>
                    <a:lnTo>
                      <a:pt x="3740404" y="214985"/>
                    </a:lnTo>
                    <a:lnTo>
                      <a:pt x="3613289" y="214985"/>
                    </a:lnTo>
                    <a:lnTo>
                      <a:pt x="3613289" y="144500"/>
                    </a:lnTo>
                    <a:lnTo>
                      <a:pt x="3740404" y="144500"/>
                    </a:lnTo>
                    <a:lnTo>
                      <a:pt x="3740404" y="129667"/>
                    </a:lnTo>
                    <a:lnTo>
                      <a:pt x="3613289" y="129667"/>
                    </a:lnTo>
                    <a:lnTo>
                      <a:pt x="3613289" y="76949"/>
                    </a:lnTo>
                    <a:lnTo>
                      <a:pt x="3740404" y="76949"/>
                    </a:lnTo>
                    <a:lnTo>
                      <a:pt x="3740404" y="62141"/>
                    </a:lnTo>
                    <a:lnTo>
                      <a:pt x="3613289" y="62141"/>
                    </a:lnTo>
                    <a:lnTo>
                      <a:pt x="3613289" y="33693"/>
                    </a:lnTo>
                    <a:lnTo>
                      <a:pt x="3740404" y="33693"/>
                    </a:lnTo>
                    <a:lnTo>
                      <a:pt x="3740404" y="0"/>
                    </a:lnTo>
                    <a:lnTo>
                      <a:pt x="3592677" y="0"/>
                    </a:lnTo>
                    <a:lnTo>
                      <a:pt x="3592677" y="33693"/>
                    </a:lnTo>
                    <a:lnTo>
                      <a:pt x="3592677" y="62141"/>
                    </a:lnTo>
                    <a:lnTo>
                      <a:pt x="3592677" y="76949"/>
                    </a:lnTo>
                    <a:lnTo>
                      <a:pt x="3592677" y="129667"/>
                    </a:lnTo>
                    <a:lnTo>
                      <a:pt x="3592677" y="144500"/>
                    </a:lnTo>
                    <a:lnTo>
                      <a:pt x="3592677" y="214985"/>
                    </a:lnTo>
                    <a:lnTo>
                      <a:pt x="3490061" y="214985"/>
                    </a:lnTo>
                    <a:lnTo>
                      <a:pt x="3490061" y="144500"/>
                    </a:lnTo>
                    <a:lnTo>
                      <a:pt x="3592677" y="144500"/>
                    </a:lnTo>
                    <a:lnTo>
                      <a:pt x="3592677" y="129667"/>
                    </a:lnTo>
                    <a:lnTo>
                      <a:pt x="3490061" y="129667"/>
                    </a:lnTo>
                    <a:lnTo>
                      <a:pt x="3490061" y="76949"/>
                    </a:lnTo>
                    <a:lnTo>
                      <a:pt x="3592677" y="76949"/>
                    </a:lnTo>
                    <a:lnTo>
                      <a:pt x="3592677" y="62141"/>
                    </a:lnTo>
                    <a:lnTo>
                      <a:pt x="3490061" y="62141"/>
                    </a:lnTo>
                    <a:lnTo>
                      <a:pt x="3490061" y="33693"/>
                    </a:lnTo>
                    <a:lnTo>
                      <a:pt x="3592677" y="33693"/>
                    </a:lnTo>
                    <a:lnTo>
                      <a:pt x="3592677" y="0"/>
                    </a:lnTo>
                    <a:lnTo>
                      <a:pt x="3469411" y="0"/>
                    </a:lnTo>
                    <a:lnTo>
                      <a:pt x="3469411" y="33693"/>
                    </a:lnTo>
                    <a:lnTo>
                      <a:pt x="3469411" y="62141"/>
                    </a:lnTo>
                    <a:lnTo>
                      <a:pt x="3469411" y="76949"/>
                    </a:lnTo>
                    <a:lnTo>
                      <a:pt x="3469411" y="129667"/>
                    </a:lnTo>
                    <a:lnTo>
                      <a:pt x="3469411" y="144500"/>
                    </a:lnTo>
                    <a:lnTo>
                      <a:pt x="3469411" y="214985"/>
                    </a:lnTo>
                    <a:lnTo>
                      <a:pt x="3342284" y="214985"/>
                    </a:lnTo>
                    <a:lnTo>
                      <a:pt x="3342284" y="144500"/>
                    </a:lnTo>
                    <a:lnTo>
                      <a:pt x="3469411" y="144500"/>
                    </a:lnTo>
                    <a:lnTo>
                      <a:pt x="3469411" y="129667"/>
                    </a:lnTo>
                    <a:lnTo>
                      <a:pt x="3342284" y="129667"/>
                    </a:lnTo>
                    <a:lnTo>
                      <a:pt x="3342284" y="76949"/>
                    </a:lnTo>
                    <a:lnTo>
                      <a:pt x="3469411" y="76949"/>
                    </a:lnTo>
                    <a:lnTo>
                      <a:pt x="3469411" y="62141"/>
                    </a:lnTo>
                    <a:lnTo>
                      <a:pt x="3342284" y="62141"/>
                    </a:lnTo>
                    <a:lnTo>
                      <a:pt x="3342284" y="33693"/>
                    </a:lnTo>
                    <a:lnTo>
                      <a:pt x="3469411" y="33693"/>
                    </a:lnTo>
                    <a:lnTo>
                      <a:pt x="3469411" y="0"/>
                    </a:lnTo>
                    <a:lnTo>
                      <a:pt x="3321659" y="0"/>
                    </a:lnTo>
                    <a:lnTo>
                      <a:pt x="3321659" y="33693"/>
                    </a:lnTo>
                    <a:lnTo>
                      <a:pt x="3321659" y="62141"/>
                    </a:lnTo>
                    <a:lnTo>
                      <a:pt x="3321659" y="76949"/>
                    </a:lnTo>
                    <a:lnTo>
                      <a:pt x="3321659" y="129667"/>
                    </a:lnTo>
                    <a:lnTo>
                      <a:pt x="3321659" y="144500"/>
                    </a:lnTo>
                    <a:lnTo>
                      <a:pt x="3321659" y="214985"/>
                    </a:lnTo>
                    <a:lnTo>
                      <a:pt x="3194520" y="214985"/>
                    </a:lnTo>
                    <a:lnTo>
                      <a:pt x="3194520" y="144500"/>
                    </a:lnTo>
                    <a:lnTo>
                      <a:pt x="3321659" y="144500"/>
                    </a:lnTo>
                    <a:lnTo>
                      <a:pt x="3321659" y="129667"/>
                    </a:lnTo>
                    <a:lnTo>
                      <a:pt x="3194520" y="129667"/>
                    </a:lnTo>
                    <a:lnTo>
                      <a:pt x="3194520" y="76949"/>
                    </a:lnTo>
                    <a:lnTo>
                      <a:pt x="3321659" y="76949"/>
                    </a:lnTo>
                    <a:lnTo>
                      <a:pt x="3321659" y="62141"/>
                    </a:lnTo>
                    <a:lnTo>
                      <a:pt x="3194520" y="62141"/>
                    </a:lnTo>
                    <a:lnTo>
                      <a:pt x="3194520" y="33693"/>
                    </a:lnTo>
                    <a:lnTo>
                      <a:pt x="3321659" y="33693"/>
                    </a:lnTo>
                    <a:lnTo>
                      <a:pt x="3321659" y="0"/>
                    </a:lnTo>
                    <a:lnTo>
                      <a:pt x="3173933" y="0"/>
                    </a:lnTo>
                    <a:lnTo>
                      <a:pt x="3173933" y="33693"/>
                    </a:lnTo>
                    <a:lnTo>
                      <a:pt x="3173933" y="62141"/>
                    </a:lnTo>
                    <a:lnTo>
                      <a:pt x="3173933" y="76949"/>
                    </a:lnTo>
                    <a:lnTo>
                      <a:pt x="3173933" y="129667"/>
                    </a:lnTo>
                    <a:lnTo>
                      <a:pt x="3173933" y="144500"/>
                    </a:lnTo>
                    <a:lnTo>
                      <a:pt x="3173933" y="214985"/>
                    </a:lnTo>
                    <a:lnTo>
                      <a:pt x="3046704" y="214985"/>
                    </a:lnTo>
                    <a:lnTo>
                      <a:pt x="3046704" y="144500"/>
                    </a:lnTo>
                    <a:lnTo>
                      <a:pt x="3173933" y="144500"/>
                    </a:lnTo>
                    <a:lnTo>
                      <a:pt x="3173933" y="129667"/>
                    </a:lnTo>
                    <a:lnTo>
                      <a:pt x="3046704" y="129667"/>
                    </a:lnTo>
                    <a:lnTo>
                      <a:pt x="3046704" y="76949"/>
                    </a:lnTo>
                    <a:lnTo>
                      <a:pt x="3173933" y="76949"/>
                    </a:lnTo>
                    <a:lnTo>
                      <a:pt x="3173933" y="62141"/>
                    </a:lnTo>
                    <a:lnTo>
                      <a:pt x="3046704" y="62141"/>
                    </a:lnTo>
                    <a:lnTo>
                      <a:pt x="3046704" y="33693"/>
                    </a:lnTo>
                    <a:lnTo>
                      <a:pt x="3173933" y="33693"/>
                    </a:lnTo>
                    <a:lnTo>
                      <a:pt x="3173933" y="0"/>
                    </a:lnTo>
                    <a:lnTo>
                      <a:pt x="3026232" y="0"/>
                    </a:lnTo>
                    <a:lnTo>
                      <a:pt x="3026232" y="33693"/>
                    </a:lnTo>
                    <a:lnTo>
                      <a:pt x="3026232" y="62141"/>
                    </a:lnTo>
                    <a:lnTo>
                      <a:pt x="3026232" y="76949"/>
                    </a:lnTo>
                    <a:lnTo>
                      <a:pt x="3026232" y="129667"/>
                    </a:lnTo>
                    <a:lnTo>
                      <a:pt x="3026232" y="144500"/>
                    </a:lnTo>
                    <a:lnTo>
                      <a:pt x="3026232" y="214985"/>
                    </a:lnTo>
                    <a:lnTo>
                      <a:pt x="2891472" y="214985"/>
                    </a:lnTo>
                    <a:lnTo>
                      <a:pt x="2891472" y="144500"/>
                    </a:lnTo>
                    <a:lnTo>
                      <a:pt x="3026232" y="144500"/>
                    </a:lnTo>
                    <a:lnTo>
                      <a:pt x="3026232" y="129667"/>
                    </a:lnTo>
                    <a:lnTo>
                      <a:pt x="2891472" y="129667"/>
                    </a:lnTo>
                    <a:lnTo>
                      <a:pt x="2891472" y="76949"/>
                    </a:lnTo>
                    <a:lnTo>
                      <a:pt x="3026232" y="76949"/>
                    </a:lnTo>
                    <a:lnTo>
                      <a:pt x="3026232" y="62141"/>
                    </a:lnTo>
                    <a:lnTo>
                      <a:pt x="2891472" y="62141"/>
                    </a:lnTo>
                    <a:lnTo>
                      <a:pt x="2891472" y="33693"/>
                    </a:lnTo>
                    <a:lnTo>
                      <a:pt x="3026232" y="33693"/>
                    </a:lnTo>
                    <a:lnTo>
                      <a:pt x="3026232" y="0"/>
                    </a:lnTo>
                    <a:lnTo>
                      <a:pt x="2871127" y="0"/>
                    </a:lnTo>
                    <a:lnTo>
                      <a:pt x="2871127" y="33693"/>
                    </a:lnTo>
                    <a:lnTo>
                      <a:pt x="2871127" y="62141"/>
                    </a:lnTo>
                    <a:lnTo>
                      <a:pt x="2871127" y="76949"/>
                    </a:lnTo>
                    <a:lnTo>
                      <a:pt x="2871127" y="129667"/>
                    </a:lnTo>
                    <a:lnTo>
                      <a:pt x="2871127" y="144500"/>
                    </a:lnTo>
                    <a:lnTo>
                      <a:pt x="2871127" y="214985"/>
                    </a:lnTo>
                    <a:lnTo>
                      <a:pt x="2744698" y="214985"/>
                    </a:lnTo>
                    <a:lnTo>
                      <a:pt x="2744698" y="144500"/>
                    </a:lnTo>
                    <a:lnTo>
                      <a:pt x="2871127" y="144500"/>
                    </a:lnTo>
                    <a:lnTo>
                      <a:pt x="2871127" y="129667"/>
                    </a:lnTo>
                    <a:lnTo>
                      <a:pt x="2744698" y="129667"/>
                    </a:lnTo>
                    <a:lnTo>
                      <a:pt x="2744698" y="76949"/>
                    </a:lnTo>
                    <a:lnTo>
                      <a:pt x="2871127" y="76949"/>
                    </a:lnTo>
                    <a:lnTo>
                      <a:pt x="2871127" y="62141"/>
                    </a:lnTo>
                    <a:lnTo>
                      <a:pt x="2744698" y="62141"/>
                    </a:lnTo>
                    <a:lnTo>
                      <a:pt x="2744698" y="33693"/>
                    </a:lnTo>
                    <a:lnTo>
                      <a:pt x="2871127" y="33693"/>
                    </a:lnTo>
                    <a:lnTo>
                      <a:pt x="2871127" y="0"/>
                    </a:lnTo>
                    <a:lnTo>
                      <a:pt x="2724264" y="0"/>
                    </a:lnTo>
                    <a:lnTo>
                      <a:pt x="2724264" y="33693"/>
                    </a:lnTo>
                    <a:lnTo>
                      <a:pt x="2724264" y="62141"/>
                    </a:lnTo>
                    <a:lnTo>
                      <a:pt x="2724264" y="76949"/>
                    </a:lnTo>
                    <a:lnTo>
                      <a:pt x="2724264" y="129667"/>
                    </a:lnTo>
                    <a:lnTo>
                      <a:pt x="2724264" y="144500"/>
                    </a:lnTo>
                    <a:lnTo>
                      <a:pt x="2724264" y="214985"/>
                    </a:lnTo>
                    <a:lnTo>
                      <a:pt x="2622435" y="214985"/>
                    </a:lnTo>
                    <a:lnTo>
                      <a:pt x="2622435" y="144500"/>
                    </a:lnTo>
                    <a:lnTo>
                      <a:pt x="2724264" y="144500"/>
                    </a:lnTo>
                    <a:lnTo>
                      <a:pt x="2724264" y="129667"/>
                    </a:lnTo>
                    <a:lnTo>
                      <a:pt x="2622435" y="129667"/>
                    </a:lnTo>
                    <a:lnTo>
                      <a:pt x="2622435" y="76949"/>
                    </a:lnTo>
                    <a:lnTo>
                      <a:pt x="2724264" y="76949"/>
                    </a:lnTo>
                    <a:lnTo>
                      <a:pt x="2724264" y="62141"/>
                    </a:lnTo>
                    <a:lnTo>
                      <a:pt x="2622435" y="62141"/>
                    </a:lnTo>
                    <a:lnTo>
                      <a:pt x="2622435" y="33693"/>
                    </a:lnTo>
                    <a:lnTo>
                      <a:pt x="2724264" y="33693"/>
                    </a:lnTo>
                    <a:lnTo>
                      <a:pt x="2724264" y="0"/>
                    </a:lnTo>
                    <a:lnTo>
                      <a:pt x="2601963" y="0"/>
                    </a:lnTo>
                    <a:lnTo>
                      <a:pt x="2601963" y="33693"/>
                    </a:lnTo>
                    <a:lnTo>
                      <a:pt x="2601963" y="62141"/>
                    </a:lnTo>
                    <a:lnTo>
                      <a:pt x="2601963" y="76949"/>
                    </a:lnTo>
                    <a:lnTo>
                      <a:pt x="2601963" y="129667"/>
                    </a:lnTo>
                    <a:lnTo>
                      <a:pt x="2601963" y="144500"/>
                    </a:lnTo>
                    <a:lnTo>
                      <a:pt x="2601963" y="214985"/>
                    </a:lnTo>
                    <a:lnTo>
                      <a:pt x="2475560" y="214985"/>
                    </a:lnTo>
                    <a:lnTo>
                      <a:pt x="2475560" y="144500"/>
                    </a:lnTo>
                    <a:lnTo>
                      <a:pt x="2601963" y="144500"/>
                    </a:lnTo>
                    <a:lnTo>
                      <a:pt x="2601963" y="129667"/>
                    </a:lnTo>
                    <a:lnTo>
                      <a:pt x="2475560" y="129667"/>
                    </a:lnTo>
                    <a:lnTo>
                      <a:pt x="2475560" y="76949"/>
                    </a:lnTo>
                    <a:lnTo>
                      <a:pt x="2601963" y="76949"/>
                    </a:lnTo>
                    <a:lnTo>
                      <a:pt x="2601963" y="62141"/>
                    </a:lnTo>
                    <a:lnTo>
                      <a:pt x="2475560" y="62141"/>
                    </a:lnTo>
                    <a:lnTo>
                      <a:pt x="2475560" y="33693"/>
                    </a:lnTo>
                    <a:lnTo>
                      <a:pt x="2601963" y="33693"/>
                    </a:lnTo>
                    <a:lnTo>
                      <a:pt x="2601963" y="0"/>
                    </a:lnTo>
                    <a:lnTo>
                      <a:pt x="2455126" y="0"/>
                    </a:lnTo>
                    <a:lnTo>
                      <a:pt x="2455126" y="33693"/>
                    </a:lnTo>
                    <a:lnTo>
                      <a:pt x="2455126" y="62141"/>
                    </a:lnTo>
                    <a:lnTo>
                      <a:pt x="2455126" y="76949"/>
                    </a:lnTo>
                    <a:lnTo>
                      <a:pt x="2455126" y="129667"/>
                    </a:lnTo>
                    <a:lnTo>
                      <a:pt x="2455126" y="144500"/>
                    </a:lnTo>
                    <a:lnTo>
                      <a:pt x="2455126" y="214985"/>
                    </a:lnTo>
                    <a:lnTo>
                      <a:pt x="2328799" y="214985"/>
                    </a:lnTo>
                    <a:lnTo>
                      <a:pt x="2328799" y="144500"/>
                    </a:lnTo>
                    <a:lnTo>
                      <a:pt x="2455126" y="144500"/>
                    </a:lnTo>
                    <a:lnTo>
                      <a:pt x="2455126" y="129667"/>
                    </a:lnTo>
                    <a:lnTo>
                      <a:pt x="2328799" y="129667"/>
                    </a:lnTo>
                    <a:lnTo>
                      <a:pt x="2328799" y="76949"/>
                    </a:lnTo>
                    <a:lnTo>
                      <a:pt x="2455126" y="76949"/>
                    </a:lnTo>
                    <a:lnTo>
                      <a:pt x="2455126" y="62141"/>
                    </a:lnTo>
                    <a:lnTo>
                      <a:pt x="2328799" y="62141"/>
                    </a:lnTo>
                    <a:lnTo>
                      <a:pt x="2328799" y="33693"/>
                    </a:lnTo>
                    <a:lnTo>
                      <a:pt x="2455126" y="33693"/>
                    </a:lnTo>
                    <a:lnTo>
                      <a:pt x="2455126" y="0"/>
                    </a:lnTo>
                    <a:lnTo>
                      <a:pt x="2308352" y="0"/>
                    </a:lnTo>
                    <a:lnTo>
                      <a:pt x="2308352" y="33693"/>
                    </a:lnTo>
                    <a:lnTo>
                      <a:pt x="2308352" y="62141"/>
                    </a:lnTo>
                    <a:lnTo>
                      <a:pt x="2308352" y="76949"/>
                    </a:lnTo>
                    <a:lnTo>
                      <a:pt x="2308352" y="129667"/>
                    </a:lnTo>
                    <a:lnTo>
                      <a:pt x="2308352" y="144500"/>
                    </a:lnTo>
                    <a:lnTo>
                      <a:pt x="2308352" y="214985"/>
                    </a:lnTo>
                    <a:lnTo>
                      <a:pt x="2181961" y="214985"/>
                    </a:lnTo>
                    <a:lnTo>
                      <a:pt x="2181961" y="144500"/>
                    </a:lnTo>
                    <a:lnTo>
                      <a:pt x="2308352" y="144500"/>
                    </a:lnTo>
                    <a:lnTo>
                      <a:pt x="2308352" y="129667"/>
                    </a:lnTo>
                    <a:lnTo>
                      <a:pt x="2181961" y="129667"/>
                    </a:lnTo>
                    <a:lnTo>
                      <a:pt x="2181961" y="76949"/>
                    </a:lnTo>
                    <a:lnTo>
                      <a:pt x="2308352" y="76949"/>
                    </a:lnTo>
                    <a:lnTo>
                      <a:pt x="2308352" y="62141"/>
                    </a:lnTo>
                    <a:lnTo>
                      <a:pt x="2181961" y="62141"/>
                    </a:lnTo>
                    <a:lnTo>
                      <a:pt x="2181961" y="33693"/>
                    </a:lnTo>
                    <a:lnTo>
                      <a:pt x="2308352" y="33693"/>
                    </a:lnTo>
                    <a:lnTo>
                      <a:pt x="2308352" y="0"/>
                    </a:lnTo>
                    <a:lnTo>
                      <a:pt x="2161552" y="0"/>
                    </a:lnTo>
                    <a:lnTo>
                      <a:pt x="2161552" y="33693"/>
                    </a:lnTo>
                    <a:lnTo>
                      <a:pt x="2161552" y="62141"/>
                    </a:lnTo>
                    <a:lnTo>
                      <a:pt x="2161552" y="76949"/>
                    </a:lnTo>
                    <a:lnTo>
                      <a:pt x="2161552" y="129667"/>
                    </a:lnTo>
                    <a:lnTo>
                      <a:pt x="2161552" y="144500"/>
                    </a:lnTo>
                    <a:lnTo>
                      <a:pt x="2161552" y="214985"/>
                    </a:lnTo>
                    <a:lnTo>
                      <a:pt x="2059736" y="214985"/>
                    </a:lnTo>
                    <a:lnTo>
                      <a:pt x="2059736" y="144500"/>
                    </a:lnTo>
                    <a:lnTo>
                      <a:pt x="2161552" y="144500"/>
                    </a:lnTo>
                    <a:lnTo>
                      <a:pt x="2161552" y="129667"/>
                    </a:lnTo>
                    <a:lnTo>
                      <a:pt x="2059736" y="129667"/>
                    </a:lnTo>
                    <a:lnTo>
                      <a:pt x="2059736" y="76949"/>
                    </a:lnTo>
                    <a:lnTo>
                      <a:pt x="2161552" y="76949"/>
                    </a:lnTo>
                    <a:lnTo>
                      <a:pt x="2161552" y="62141"/>
                    </a:lnTo>
                    <a:lnTo>
                      <a:pt x="2059736" y="62141"/>
                    </a:lnTo>
                    <a:lnTo>
                      <a:pt x="2059736" y="33693"/>
                    </a:lnTo>
                    <a:lnTo>
                      <a:pt x="2161552" y="33693"/>
                    </a:lnTo>
                    <a:lnTo>
                      <a:pt x="2161552" y="0"/>
                    </a:lnTo>
                    <a:lnTo>
                      <a:pt x="2039366" y="0"/>
                    </a:lnTo>
                    <a:lnTo>
                      <a:pt x="2039366" y="33693"/>
                    </a:lnTo>
                    <a:lnTo>
                      <a:pt x="2039366" y="62141"/>
                    </a:lnTo>
                    <a:lnTo>
                      <a:pt x="2039366" y="76949"/>
                    </a:lnTo>
                    <a:lnTo>
                      <a:pt x="2039366" y="129667"/>
                    </a:lnTo>
                    <a:lnTo>
                      <a:pt x="2039366" y="144500"/>
                    </a:lnTo>
                    <a:lnTo>
                      <a:pt x="2039366" y="214985"/>
                    </a:lnTo>
                    <a:lnTo>
                      <a:pt x="1912937" y="214985"/>
                    </a:lnTo>
                    <a:lnTo>
                      <a:pt x="1912937" y="144500"/>
                    </a:lnTo>
                    <a:lnTo>
                      <a:pt x="2039366" y="144500"/>
                    </a:lnTo>
                    <a:lnTo>
                      <a:pt x="2039366" y="129667"/>
                    </a:lnTo>
                    <a:lnTo>
                      <a:pt x="1912937" y="129667"/>
                    </a:lnTo>
                    <a:lnTo>
                      <a:pt x="1912937" y="76949"/>
                    </a:lnTo>
                    <a:lnTo>
                      <a:pt x="2039366" y="76949"/>
                    </a:lnTo>
                    <a:lnTo>
                      <a:pt x="2039366" y="62141"/>
                    </a:lnTo>
                    <a:lnTo>
                      <a:pt x="1912937" y="62141"/>
                    </a:lnTo>
                    <a:lnTo>
                      <a:pt x="1912937" y="33693"/>
                    </a:lnTo>
                    <a:lnTo>
                      <a:pt x="2039366" y="33693"/>
                    </a:lnTo>
                    <a:lnTo>
                      <a:pt x="2039366" y="0"/>
                    </a:lnTo>
                    <a:lnTo>
                      <a:pt x="1892414" y="0"/>
                    </a:lnTo>
                    <a:lnTo>
                      <a:pt x="1892414" y="33693"/>
                    </a:lnTo>
                    <a:lnTo>
                      <a:pt x="1892414" y="62141"/>
                    </a:lnTo>
                    <a:lnTo>
                      <a:pt x="1766709" y="62141"/>
                    </a:lnTo>
                    <a:lnTo>
                      <a:pt x="1766709" y="76949"/>
                    </a:lnTo>
                    <a:lnTo>
                      <a:pt x="1892414" y="76949"/>
                    </a:lnTo>
                    <a:lnTo>
                      <a:pt x="1892414" y="129667"/>
                    </a:lnTo>
                    <a:lnTo>
                      <a:pt x="1766709" y="129667"/>
                    </a:lnTo>
                    <a:lnTo>
                      <a:pt x="1766709" y="144500"/>
                    </a:lnTo>
                    <a:lnTo>
                      <a:pt x="1892414" y="144500"/>
                    </a:lnTo>
                    <a:lnTo>
                      <a:pt x="1892414" y="214985"/>
                    </a:lnTo>
                    <a:lnTo>
                      <a:pt x="1766163" y="214985"/>
                    </a:lnTo>
                    <a:lnTo>
                      <a:pt x="1766163" y="33693"/>
                    </a:lnTo>
                    <a:lnTo>
                      <a:pt x="1892414" y="33693"/>
                    </a:lnTo>
                    <a:lnTo>
                      <a:pt x="1892414" y="0"/>
                    </a:lnTo>
                    <a:lnTo>
                      <a:pt x="1741525" y="0"/>
                    </a:lnTo>
                    <a:lnTo>
                      <a:pt x="1741525" y="33693"/>
                    </a:lnTo>
                    <a:lnTo>
                      <a:pt x="1745653" y="33693"/>
                    </a:lnTo>
                    <a:lnTo>
                      <a:pt x="1745653" y="309194"/>
                    </a:lnTo>
                    <a:lnTo>
                      <a:pt x="1747342" y="309194"/>
                    </a:lnTo>
                    <a:lnTo>
                      <a:pt x="1747342" y="323240"/>
                    </a:lnTo>
                    <a:lnTo>
                      <a:pt x="3764369" y="323240"/>
                    </a:lnTo>
                    <a:lnTo>
                      <a:pt x="3764369" y="214985"/>
                    </a:lnTo>
                    <a:lnTo>
                      <a:pt x="3760914" y="214985"/>
                    </a:lnTo>
                    <a:lnTo>
                      <a:pt x="3760914" y="33693"/>
                    </a:lnTo>
                    <a:lnTo>
                      <a:pt x="3767886" y="33693"/>
                    </a:lnTo>
                    <a:lnTo>
                      <a:pt x="3767886" y="0"/>
                    </a:lnTo>
                    <a:close/>
                  </a:path>
                  <a:path w="3789679" h="3615690">
                    <a:moveTo>
                      <a:pt x="3789591" y="2400249"/>
                    </a:moveTo>
                    <a:lnTo>
                      <a:pt x="0" y="2400249"/>
                    </a:lnTo>
                    <a:lnTo>
                      <a:pt x="0" y="3615093"/>
                    </a:lnTo>
                    <a:lnTo>
                      <a:pt x="3789591" y="3615093"/>
                    </a:lnTo>
                    <a:lnTo>
                      <a:pt x="3789591" y="2400249"/>
                    </a:lnTo>
                    <a:close/>
                  </a:path>
                </a:pathLst>
              </a:custGeom>
              <a:solidFill>
                <a:srgbClr val="DADAD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79" name="object 122">
                <a:extLst>
                  <a:ext uri="{FF2B5EF4-FFF2-40B4-BE49-F238E27FC236}">
                    <a16:creationId xmlns:a16="http://schemas.microsoft.com/office/drawing/2014/main" id="{A8BA62E3-8CFE-D369-8A66-8EFB1509C346}"/>
                  </a:ext>
                </a:extLst>
              </p:cNvPr>
              <p:cNvSpPr/>
              <p:nvPr/>
            </p:nvSpPr>
            <p:spPr>
              <a:xfrm>
                <a:off x="9889060" y="7314447"/>
                <a:ext cx="637540" cy="1215390"/>
              </a:xfrm>
              <a:custGeom>
                <a:avLst/>
                <a:gdLst/>
                <a:ahLst/>
                <a:cxnLst/>
                <a:rect l="l" t="t" r="r" b="b"/>
                <a:pathLst>
                  <a:path w="637540" h="1215390">
                    <a:moveTo>
                      <a:pt x="0" y="1214842"/>
                    </a:moveTo>
                    <a:lnTo>
                      <a:pt x="637195" y="1214842"/>
                    </a:lnTo>
                    <a:lnTo>
                      <a:pt x="637195" y="0"/>
                    </a:lnTo>
                    <a:lnTo>
                      <a:pt x="0" y="0"/>
                    </a:lnTo>
                    <a:lnTo>
                      <a:pt x="0" y="1214842"/>
                    </a:lnTo>
                    <a:close/>
                  </a:path>
                </a:pathLst>
              </a:custGeom>
              <a:solidFill>
                <a:srgbClr val="ECECE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80" name="object 123">
                <a:extLst>
                  <a:ext uri="{FF2B5EF4-FFF2-40B4-BE49-F238E27FC236}">
                    <a16:creationId xmlns:a16="http://schemas.microsoft.com/office/drawing/2014/main" id="{D80A1E12-EDE7-5B66-C842-139B92B24926}"/>
                  </a:ext>
                </a:extLst>
              </p:cNvPr>
              <p:cNvSpPr/>
              <p:nvPr/>
            </p:nvSpPr>
            <p:spPr>
              <a:xfrm>
                <a:off x="9891855" y="7182587"/>
                <a:ext cx="714375" cy="132080"/>
              </a:xfrm>
              <a:custGeom>
                <a:avLst/>
                <a:gdLst/>
                <a:ahLst/>
                <a:cxnLst/>
                <a:rect l="l" t="t" r="r" b="b"/>
                <a:pathLst>
                  <a:path w="714375" h="132079">
                    <a:moveTo>
                      <a:pt x="0" y="131859"/>
                    </a:moveTo>
                    <a:lnTo>
                      <a:pt x="714103" y="131859"/>
                    </a:lnTo>
                    <a:lnTo>
                      <a:pt x="714103" y="0"/>
                    </a:lnTo>
                    <a:lnTo>
                      <a:pt x="0" y="0"/>
                    </a:lnTo>
                    <a:lnTo>
                      <a:pt x="0" y="131859"/>
                    </a:lnTo>
                    <a:close/>
                  </a:path>
                </a:pathLst>
              </a:custGeom>
              <a:solidFill>
                <a:srgbClr val="BBD6C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81" name="object 124">
                <a:extLst>
                  <a:ext uri="{FF2B5EF4-FFF2-40B4-BE49-F238E27FC236}">
                    <a16:creationId xmlns:a16="http://schemas.microsoft.com/office/drawing/2014/main" id="{B1057E8B-BEAB-0161-EF28-233999890782}"/>
                  </a:ext>
                </a:extLst>
              </p:cNvPr>
              <p:cNvSpPr/>
              <p:nvPr/>
            </p:nvSpPr>
            <p:spPr>
              <a:xfrm>
                <a:off x="6042496" y="7182587"/>
                <a:ext cx="3849370" cy="132080"/>
              </a:xfrm>
              <a:custGeom>
                <a:avLst/>
                <a:gdLst/>
                <a:ahLst/>
                <a:cxnLst/>
                <a:rect l="l" t="t" r="r" b="b"/>
                <a:pathLst>
                  <a:path w="3849370" h="132079">
                    <a:moveTo>
                      <a:pt x="3849359" y="0"/>
                    </a:moveTo>
                    <a:lnTo>
                      <a:pt x="0" y="0"/>
                    </a:lnTo>
                    <a:lnTo>
                      <a:pt x="0" y="131859"/>
                    </a:lnTo>
                    <a:lnTo>
                      <a:pt x="3849359" y="131859"/>
                    </a:lnTo>
                    <a:lnTo>
                      <a:pt x="3849359" y="0"/>
                    </a:lnTo>
                    <a:close/>
                  </a:path>
                </a:pathLst>
              </a:custGeom>
              <a:solidFill>
                <a:srgbClr val="A4C9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82" name="object 125">
                <a:extLst>
                  <a:ext uri="{FF2B5EF4-FFF2-40B4-BE49-F238E27FC236}">
                    <a16:creationId xmlns:a16="http://schemas.microsoft.com/office/drawing/2014/main" id="{D5430AD5-F9A6-51A9-09F0-7E0A7A471588}"/>
                  </a:ext>
                </a:extLst>
              </p:cNvPr>
              <p:cNvSpPr/>
              <p:nvPr/>
            </p:nvSpPr>
            <p:spPr>
              <a:xfrm>
                <a:off x="10322091" y="6096437"/>
                <a:ext cx="3360420" cy="2440940"/>
              </a:xfrm>
              <a:custGeom>
                <a:avLst/>
                <a:gdLst/>
                <a:ahLst/>
                <a:cxnLst/>
                <a:rect l="l" t="t" r="r" b="b"/>
                <a:pathLst>
                  <a:path w="3360419" h="2440940">
                    <a:moveTo>
                      <a:pt x="3360138" y="0"/>
                    </a:moveTo>
                    <a:lnTo>
                      <a:pt x="1520917" y="0"/>
                    </a:lnTo>
                    <a:lnTo>
                      <a:pt x="0" y="1096490"/>
                    </a:lnTo>
                    <a:lnTo>
                      <a:pt x="0" y="2440543"/>
                    </a:lnTo>
                    <a:lnTo>
                      <a:pt x="3360138" y="2440543"/>
                    </a:lnTo>
                    <a:lnTo>
                      <a:pt x="3360138" y="0"/>
                    </a:lnTo>
                    <a:close/>
                  </a:path>
                </a:pathLst>
              </a:custGeom>
              <a:solidFill>
                <a:srgbClr val="DADAD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83" name="object 126">
                <a:extLst>
                  <a:ext uri="{FF2B5EF4-FFF2-40B4-BE49-F238E27FC236}">
                    <a16:creationId xmlns:a16="http://schemas.microsoft.com/office/drawing/2014/main" id="{A25E3DD7-392A-99B6-A16C-D2ECA386690C}"/>
                  </a:ext>
                </a:extLst>
              </p:cNvPr>
              <p:cNvSpPr/>
              <p:nvPr/>
            </p:nvSpPr>
            <p:spPr>
              <a:xfrm>
                <a:off x="10322090" y="6096450"/>
                <a:ext cx="3360420" cy="1220470"/>
              </a:xfrm>
              <a:custGeom>
                <a:avLst/>
                <a:gdLst/>
                <a:ahLst/>
                <a:cxnLst/>
                <a:rect l="l" t="t" r="r" b="b"/>
                <a:pathLst>
                  <a:path w="3360419" h="1220470">
                    <a:moveTo>
                      <a:pt x="3360140" y="0"/>
                    </a:moveTo>
                    <a:lnTo>
                      <a:pt x="1520913" y="0"/>
                    </a:lnTo>
                    <a:lnTo>
                      <a:pt x="0" y="1096492"/>
                    </a:lnTo>
                    <a:lnTo>
                      <a:pt x="0" y="1220266"/>
                    </a:lnTo>
                    <a:lnTo>
                      <a:pt x="1520913" y="141478"/>
                    </a:lnTo>
                    <a:lnTo>
                      <a:pt x="3360140" y="141478"/>
                    </a:lnTo>
                    <a:lnTo>
                      <a:pt x="3360140" y="0"/>
                    </a:lnTo>
                    <a:close/>
                  </a:path>
                </a:pathLst>
              </a:custGeom>
              <a:solidFill>
                <a:srgbClr val="A4C9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84" name="object 127">
                <a:extLst>
                  <a:ext uri="{FF2B5EF4-FFF2-40B4-BE49-F238E27FC236}">
                    <a16:creationId xmlns:a16="http://schemas.microsoft.com/office/drawing/2014/main" id="{CE002EA8-D165-9289-1B6F-AEA9A1D6E193}"/>
                  </a:ext>
                </a:extLst>
              </p:cNvPr>
              <p:cNvSpPr/>
              <p:nvPr/>
            </p:nvSpPr>
            <p:spPr>
              <a:xfrm>
                <a:off x="10322091" y="6236490"/>
                <a:ext cx="4032250" cy="1239520"/>
              </a:xfrm>
              <a:custGeom>
                <a:avLst/>
                <a:gdLst/>
                <a:ahLst/>
                <a:cxnLst/>
                <a:rect l="l" t="t" r="r" b="b"/>
                <a:pathLst>
                  <a:path w="4032250" h="1239520">
                    <a:moveTo>
                      <a:pt x="4032180" y="0"/>
                    </a:moveTo>
                    <a:lnTo>
                      <a:pt x="1520917" y="1434"/>
                    </a:lnTo>
                    <a:lnTo>
                      <a:pt x="0" y="1080218"/>
                    </a:lnTo>
                    <a:lnTo>
                      <a:pt x="0" y="1239375"/>
                    </a:lnTo>
                    <a:lnTo>
                      <a:pt x="1560716" y="138529"/>
                    </a:lnTo>
                    <a:lnTo>
                      <a:pt x="4027730" y="129660"/>
                    </a:lnTo>
                    <a:lnTo>
                      <a:pt x="4032180"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85" name="object 128">
                <a:extLst>
                  <a:ext uri="{FF2B5EF4-FFF2-40B4-BE49-F238E27FC236}">
                    <a16:creationId xmlns:a16="http://schemas.microsoft.com/office/drawing/2014/main" id="{0D7978D4-F092-AC1B-7DE8-3C5DA5D7493C}"/>
                  </a:ext>
                </a:extLst>
              </p:cNvPr>
              <p:cNvSpPr/>
              <p:nvPr/>
            </p:nvSpPr>
            <p:spPr>
              <a:xfrm>
                <a:off x="13682232" y="6096442"/>
                <a:ext cx="672465" cy="140335"/>
              </a:xfrm>
              <a:custGeom>
                <a:avLst/>
                <a:gdLst/>
                <a:ahLst/>
                <a:cxnLst/>
                <a:rect l="l" t="t" r="r" b="b"/>
                <a:pathLst>
                  <a:path w="672465" h="140335">
                    <a:moveTo>
                      <a:pt x="672042" y="0"/>
                    </a:moveTo>
                    <a:lnTo>
                      <a:pt x="0" y="0"/>
                    </a:lnTo>
                    <a:lnTo>
                      <a:pt x="0" y="140048"/>
                    </a:lnTo>
                    <a:lnTo>
                      <a:pt x="672042" y="140048"/>
                    </a:lnTo>
                    <a:lnTo>
                      <a:pt x="672042" y="0"/>
                    </a:lnTo>
                    <a:close/>
                  </a:path>
                </a:pathLst>
              </a:custGeom>
              <a:solidFill>
                <a:srgbClr val="BBD6C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86" name="object 129">
                <a:extLst>
                  <a:ext uri="{FF2B5EF4-FFF2-40B4-BE49-F238E27FC236}">
                    <a16:creationId xmlns:a16="http://schemas.microsoft.com/office/drawing/2014/main" id="{2FECAC38-4A5C-A246-28DD-5E8DE89F363C}"/>
                  </a:ext>
                </a:extLst>
              </p:cNvPr>
              <p:cNvSpPr/>
              <p:nvPr/>
            </p:nvSpPr>
            <p:spPr>
              <a:xfrm>
                <a:off x="6101334" y="7310786"/>
                <a:ext cx="4220845" cy="1226820"/>
              </a:xfrm>
              <a:custGeom>
                <a:avLst/>
                <a:gdLst/>
                <a:ahLst/>
                <a:cxnLst/>
                <a:rect l="l" t="t" r="r" b="b"/>
                <a:pathLst>
                  <a:path w="4220845" h="1226820">
                    <a:moveTo>
                      <a:pt x="3784587" y="0"/>
                    </a:moveTo>
                    <a:lnTo>
                      <a:pt x="0" y="0"/>
                    </a:lnTo>
                    <a:lnTo>
                      <a:pt x="0" y="165087"/>
                    </a:lnTo>
                    <a:lnTo>
                      <a:pt x="3784587" y="165087"/>
                    </a:lnTo>
                    <a:lnTo>
                      <a:pt x="3784587" y="0"/>
                    </a:lnTo>
                    <a:close/>
                  </a:path>
                  <a:path w="4220845" h="1226820">
                    <a:moveTo>
                      <a:pt x="4220756" y="3670"/>
                    </a:moveTo>
                    <a:lnTo>
                      <a:pt x="3790518" y="3670"/>
                    </a:lnTo>
                    <a:lnTo>
                      <a:pt x="3790518" y="165087"/>
                    </a:lnTo>
                    <a:lnTo>
                      <a:pt x="4163212" y="165087"/>
                    </a:lnTo>
                    <a:lnTo>
                      <a:pt x="3787711" y="1218514"/>
                    </a:lnTo>
                    <a:lnTo>
                      <a:pt x="4220756" y="1226210"/>
                    </a:lnTo>
                    <a:lnTo>
                      <a:pt x="4220756" y="165087"/>
                    </a:lnTo>
                    <a:lnTo>
                      <a:pt x="4220756" y="367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87" name="object 130">
                <a:extLst>
                  <a:ext uri="{FF2B5EF4-FFF2-40B4-BE49-F238E27FC236}">
                    <a16:creationId xmlns:a16="http://schemas.microsoft.com/office/drawing/2014/main" id="{A6C1C521-8334-6342-28E7-FF6704414243}"/>
                  </a:ext>
                </a:extLst>
              </p:cNvPr>
              <p:cNvSpPr/>
              <p:nvPr/>
            </p:nvSpPr>
            <p:spPr>
              <a:xfrm>
                <a:off x="12656420" y="7419585"/>
                <a:ext cx="45720" cy="789940"/>
              </a:xfrm>
              <a:custGeom>
                <a:avLst/>
                <a:gdLst/>
                <a:ahLst/>
                <a:cxnLst/>
                <a:rect l="l" t="t" r="r" b="b"/>
                <a:pathLst>
                  <a:path w="45720" h="789940">
                    <a:moveTo>
                      <a:pt x="0" y="789494"/>
                    </a:moveTo>
                    <a:lnTo>
                      <a:pt x="45297" y="789494"/>
                    </a:lnTo>
                    <a:lnTo>
                      <a:pt x="45297" y="0"/>
                    </a:lnTo>
                    <a:lnTo>
                      <a:pt x="0" y="0"/>
                    </a:lnTo>
                    <a:lnTo>
                      <a:pt x="0" y="789494"/>
                    </a:lnTo>
                    <a:close/>
                  </a:path>
                </a:pathLst>
              </a:custGeom>
              <a:solidFill>
                <a:srgbClr val="046A3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88" name="object 131">
                <a:extLst>
                  <a:ext uri="{FF2B5EF4-FFF2-40B4-BE49-F238E27FC236}">
                    <a16:creationId xmlns:a16="http://schemas.microsoft.com/office/drawing/2014/main" id="{83471BDC-427A-1311-EC24-0B4F2B0C5891}"/>
                  </a:ext>
                </a:extLst>
              </p:cNvPr>
              <p:cNvSpPr/>
              <p:nvPr/>
            </p:nvSpPr>
            <p:spPr>
              <a:xfrm>
                <a:off x="12701715" y="7400156"/>
                <a:ext cx="715645" cy="957580"/>
              </a:xfrm>
              <a:custGeom>
                <a:avLst/>
                <a:gdLst/>
                <a:ahLst/>
                <a:cxnLst/>
                <a:rect l="l" t="t" r="r" b="b"/>
                <a:pathLst>
                  <a:path w="715644" h="957579">
                    <a:moveTo>
                      <a:pt x="715429" y="0"/>
                    </a:moveTo>
                    <a:lnTo>
                      <a:pt x="565658" y="0"/>
                    </a:lnTo>
                    <a:lnTo>
                      <a:pt x="565658" y="19431"/>
                    </a:lnTo>
                    <a:lnTo>
                      <a:pt x="0" y="19431"/>
                    </a:lnTo>
                    <a:lnTo>
                      <a:pt x="0" y="910691"/>
                    </a:lnTo>
                    <a:lnTo>
                      <a:pt x="340360" y="910691"/>
                    </a:lnTo>
                    <a:lnTo>
                      <a:pt x="340360" y="911580"/>
                    </a:lnTo>
                    <a:lnTo>
                      <a:pt x="340360" y="957516"/>
                    </a:lnTo>
                    <a:lnTo>
                      <a:pt x="715429" y="957516"/>
                    </a:lnTo>
                    <a:lnTo>
                      <a:pt x="715429" y="911580"/>
                    </a:lnTo>
                    <a:lnTo>
                      <a:pt x="715429" y="910691"/>
                    </a:lnTo>
                    <a:lnTo>
                      <a:pt x="715429" y="19431"/>
                    </a:lnTo>
                    <a:lnTo>
                      <a:pt x="715429" y="0"/>
                    </a:lnTo>
                    <a:close/>
                  </a:path>
                </a:pathLst>
              </a:custGeom>
              <a:solidFill>
                <a:srgbClr val="02131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89" name="object 132">
                <a:extLst>
                  <a:ext uri="{FF2B5EF4-FFF2-40B4-BE49-F238E27FC236}">
                    <a16:creationId xmlns:a16="http://schemas.microsoft.com/office/drawing/2014/main" id="{09CAAA86-F1FC-7BA0-178B-E1D930A76CF4}"/>
                  </a:ext>
                </a:extLst>
              </p:cNvPr>
              <p:cNvSpPr/>
              <p:nvPr/>
            </p:nvSpPr>
            <p:spPr>
              <a:xfrm>
                <a:off x="12702820" y="8199850"/>
                <a:ext cx="715645" cy="112395"/>
              </a:xfrm>
              <a:custGeom>
                <a:avLst/>
                <a:gdLst/>
                <a:ahLst/>
                <a:cxnLst/>
                <a:rect l="l" t="t" r="r" b="b"/>
                <a:pathLst>
                  <a:path w="715644" h="112395">
                    <a:moveTo>
                      <a:pt x="715441" y="103809"/>
                    </a:moveTo>
                    <a:lnTo>
                      <a:pt x="473481" y="103809"/>
                    </a:lnTo>
                    <a:lnTo>
                      <a:pt x="473481" y="110998"/>
                    </a:lnTo>
                    <a:lnTo>
                      <a:pt x="473481" y="111848"/>
                    </a:lnTo>
                    <a:lnTo>
                      <a:pt x="715441" y="111848"/>
                    </a:lnTo>
                    <a:lnTo>
                      <a:pt x="715441" y="110998"/>
                    </a:lnTo>
                    <a:lnTo>
                      <a:pt x="715441" y="103809"/>
                    </a:lnTo>
                    <a:close/>
                  </a:path>
                  <a:path w="715644" h="112395">
                    <a:moveTo>
                      <a:pt x="715441" y="0"/>
                    </a:moveTo>
                    <a:lnTo>
                      <a:pt x="0" y="0"/>
                    </a:lnTo>
                    <a:lnTo>
                      <a:pt x="0" y="9220"/>
                    </a:lnTo>
                    <a:lnTo>
                      <a:pt x="473481" y="9220"/>
                    </a:lnTo>
                    <a:lnTo>
                      <a:pt x="473481" y="25971"/>
                    </a:lnTo>
                    <a:lnTo>
                      <a:pt x="715441" y="25971"/>
                    </a:lnTo>
                    <a:lnTo>
                      <a:pt x="715441" y="9220"/>
                    </a:lnTo>
                    <a:lnTo>
                      <a:pt x="715441" y="0"/>
                    </a:lnTo>
                    <a:close/>
                  </a:path>
                </a:pathLst>
              </a:custGeom>
              <a:solidFill>
                <a:srgbClr val="DDDDD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90" name="object 133">
                <a:extLst>
                  <a:ext uri="{FF2B5EF4-FFF2-40B4-BE49-F238E27FC236}">
                    <a16:creationId xmlns:a16="http://schemas.microsoft.com/office/drawing/2014/main" id="{A17B70C5-F847-4231-0701-F905EF3F90C1}"/>
                  </a:ext>
                </a:extLst>
              </p:cNvPr>
              <p:cNvSpPr/>
              <p:nvPr/>
            </p:nvSpPr>
            <p:spPr>
              <a:xfrm>
                <a:off x="13041071" y="8209070"/>
                <a:ext cx="382270" cy="219710"/>
              </a:xfrm>
              <a:custGeom>
                <a:avLst/>
                <a:gdLst/>
                <a:ahLst/>
                <a:cxnLst/>
                <a:rect l="l" t="t" r="r" b="b"/>
                <a:pathLst>
                  <a:path w="382269" h="219709">
                    <a:moveTo>
                      <a:pt x="382079" y="0"/>
                    </a:moveTo>
                    <a:lnTo>
                      <a:pt x="132791" y="0"/>
                    </a:lnTo>
                    <a:lnTo>
                      <a:pt x="132791" y="101777"/>
                    </a:lnTo>
                    <a:lnTo>
                      <a:pt x="0" y="101777"/>
                    </a:lnTo>
                    <a:lnTo>
                      <a:pt x="0" y="219113"/>
                    </a:lnTo>
                    <a:lnTo>
                      <a:pt x="381279" y="219113"/>
                    </a:lnTo>
                    <a:lnTo>
                      <a:pt x="381279" y="102628"/>
                    </a:lnTo>
                    <a:lnTo>
                      <a:pt x="382079" y="102628"/>
                    </a:lnTo>
                    <a:lnTo>
                      <a:pt x="382079" y="0"/>
                    </a:lnTo>
                    <a:close/>
                  </a:path>
                </a:pathLst>
              </a:custGeom>
              <a:solidFill>
                <a:srgbClr val="34343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91" name="object 134">
                <a:extLst>
                  <a:ext uri="{FF2B5EF4-FFF2-40B4-BE49-F238E27FC236}">
                    <a16:creationId xmlns:a16="http://schemas.microsoft.com/office/drawing/2014/main" id="{170ED994-FE0C-2B0F-8D81-BC4FA49BF377}"/>
                  </a:ext>
                </a:extLst>
              </p:cNvPr>
              <p:cNvSpPr/>
              <p:nvPr/>
            </p:nvSpPr>
            <p:spPr>
              <a:xfrm>
                <a:off x="12360199" y="8209083"/>
                <a:ext cx="816610" cy="333375"/>
              </a:xfrm>
              <a:custGeom>
                <a:avLst/>
                <a:gdLst/>
                <a:ahLst/>
                <a:cxnLst/>
                <a:rect l="l" t="t" r="r" b="b"/>
                <a:pathLst>
                  <a:path w="816609" h="333375">
                    <a:moveTo>
                      <a:pt x="816102" y="0"/>
                    </a:moveTo>
                    <a:lnTo>
                      <a:pt x="263715" y="0"/>
                    </a:lnTo>
                    <a:lnTo>
                      <a:pt x="263715" y="101587"/>
                    </a:lnTo>
                    <a:lnTo>
                      <a:pt x="131889" y="101587"/>
                    </a:lnTo>
                    <a:lnTo>
                      <a:pt x="131889" y="213360"/>
                    </a:lnTo>
                    <a:lnTo>
                      <a:pt x="131889" y="213893"/>
                    </a:lnTo>
                    <a:lnTo>
                      <a:pt x="0" y="213893"/>
                    </a:lnTo>
                    <a:lnTo>
                      <a:pt x="0" y="333324"/>
                    </a:lnTo>
                    <a:lnTo>
                      <a:pt x="552424" y="333324"/>
                    </a:lnTo>
                    <a:lnTo>
                      <a:pt x="552424" y="217779"/>
                    </a:lnTo>
                    <a:lnTo>
                      <a:pt x="681875" y="217779"/>
                    </a:lnTo>
                    <a:lnTo>
                      <a:pt x="681875" y="213360"/>
                    </a:lnTo>
                    <a:lnTo>
                      <a:pt x="681875" y="102654"/>
                    </a:lnTo>
                    <a:lnTo>
                      <a:pt x="816102" y="102654"/>
                    </a:lnTo>
                    <a:lnTo>
                      <a:pt x="816102" y="0"/>
                    </a:lnTo>
                    <a:close/>
                  </a:path>
                </a:pathLst>
              </a:custGeom>
              <a:solidFill>
                <a:srgbClr val="48484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92" name="object 135">
                <a:extLst>
                  <a:ext uri="{FF2B5EF4-FFF2-40B4-BE49-F238E27FC236}">
                    <a16:creationId xmlns:a16="http://schemas.microsoft.com/office/drawing/2014/main" id="{93AD1453-8BFE-D455-4F56-92D96BFD7E46}"/>
                  </a:ext>
                </a:extLst>
              </p:cNvPr>
              <p:cNvSpPr/>
              <p:nvPr/>
            </p:nvSpPr>
            <p:spPr>
              <a:xfrm>
                <a:off x="12492089" y="8265839"/>
                <a:ext cx="685165" cy="158115"/>
              </a:xfrm>
              <a:custGeom>
                <a:avLst/>
                <a:gdLst/>
                <a:ahLst/>
                <a:cxnLst/>
                <a:rect l="l" t="t" r="r" b="b"/>
                <a:pathLst>
                  <a:path w="685165" h="158115">
                    <a:moveTo>
                      <a:pt x="550926" y="123990"/>
                    </a:moveTo>
                    <a:lnTo>
                      <a:pt x="0" y="123990"/>
                    </a:lnTo>
                    <a:lnTo>
                      <a:pt x="0" y="156603"/>
                    </a:lnTo>
                    <a:lnTo>
                      <a:pt x="0" y="157708"/>
                    </a:lnTo>
                    <a:lnTo>
                      <a:pt x="550926" y="157708"/>
                    </a:lnTo>
                    <a:lnTo>
                      <a:pt x="550926" y="156603"/>
                    </a:lnTo>
                    <a:lnTo>
                      <a:pt x="550926" y="123990"/>
                    </a:lnTo>
                    <a:close/>
                  </a:path>
                  <a:path w="685165" h="158115">
                    <a:moveTo>
                      <a:pt x="684682" y="0"/>
                    </a:moveTo>
                    <a:lnTo>
                      <a:pt x="131826" y="0"/>
                    </a:lnTo>
                    <a:lnTo>
                      <a:pt x="131826" y="45897"/>
                    </a:lnTo>
                    <a:lnTo>
                      <a:pt x="684682" y="45897"/>
                    </a:lnTo>
                    <a:lnTo>
                      <a:pt x="684682"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93" name="object 136">
                <a:extLst>
                  <a:ext uri="{FF2B5EF4-FFF2-40B4-BE49-F238E27FC236}">
                    <a16:creationId xmlns:a16="http://schemas.microsoft.com/office/drawing/2014/main" id="{7CD1E068-D018-B28C-5D02-000A2FF134E2}"/>
                  </a:ext>
                </a:extLst>
              </p:cNvPr>
              <p:cNvSpPr/>
              <p:nvPr/>
            </p:nvSpPr>
            <p:spPr>
              <a:xfrm>
                <a:off x="12910874" y="8422434"/>
                <a:ext cx="513080" cy="120014"/>
              </a:xfrm>
              <a:custGeom>
                <a:avLst/>
                <a:gdLst/>
                <a:ahLst/>
                <a:cxnLst/>
                <a:rect l="l" t="t" r="r" b="b"/>
                <a:pathLst>
                  <a:path w="513080" h="120015">
                    <a:moveTo>
                      <a:pt x="513062" y="0"/>
                    </a:moveTo>
                    <a:lnTo>
                      <a:pt x="0" y="0"/>
                    </a:lnTo>
                    <a:lnTo>
                      <a:pt x="0" y="119786"/>
                    </a:lnTo>
                    <a:lnTo>
                      <a:pt x="513062" y="119786"/>
                    </a:lnTo>
                    <a:lnTo>
                      <a:pt x="513062" y="0"/>
                    </a:lnTo>
                    <a:close/>
                  </a:path>
                </a:pathLst>
              </a:custGeom>
              <a:solidFill>
                <a:srgbClr val="34343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94" name="object 137">
                <a:extLst>
                  <a:ext uri="{FF2B5EF4-FFF2-40B4-BE49-F238E27FC236}">
                    <a16:creationId xmlns:a16="http://schemas.microsoft.com/office/drawing/2014/main" id="{A93D8C00-EADB-BA51-CA31-B847F835B1FD}"/>
                  </a:ext>
                </a:extLst>
              </p:cNvPr>
              <p:cNvSpPr/>
              <p:nvPr/>
            </p:nvSpPr>
            <p:spPr>
              <a:xfrm>
                <a:off x="12360848" y="8508966"/>
                <a:ext cx="551180" cy="34290"/>
              </a:xfrm>
              <a:custGeom>
                <a:avLst/>
                <a:gdLst/>
                <a:ahLst/>
                <a:cxnLst/>
                <a:rect l="l" t="t" r="r" b="b"/>
                <a:pathLst>
                  <a:path w="551179" h="34290">
                    <a:moveTo>
                      <a:pt x="550852" y="0"/>
                    </a:moveTo>
                    <a:lnTo>
                      <a:pt x="0" y="0"/>
                    </a:lnTo>
                    <a:lnTo>
                      <a:pt x="0" y="33800"/>
                    </a:lnTo>
                    <a:lnTo>
                      <a:pt x="550852" y="33800"/>
                    </a:lnTo>
                    <a:lnTo>
                      <a:pt x="550852"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95" name="object 138">
                <a:extLst>
                  <a:ext uri="{FF2B5EF4-FFF2-40B4-BE49-F238E27FC236}">
                    <a16:creationId xmlns:a16="http://schemas.microsoft.com/office/drawing/2014/main" id="{FDA6BFD2-1CC5-4265-906B-0C80C3FD45A3}"/>
                  </a:ext>
                </a:extLst>
              </p:cNvPr>
              <p:cNvSpPr/>
              <p:nvPr/>
            </p:nvSpPr>
            <p:spPr>
              <a:xfrm>
                <a:off x="13267376" y="7333054"/>
                <a:ext cx="193675" cy="86995"/>
              </a:xfrm>
              <a:custGeom>
                <a:avLst/>
                <a:gdLst/>
                <a:ahLst/>
                <a:cxnLst/>
                <a:rect l="l" t="t" r="r" b="b"/>
                <a:pathLst>
                  <a:path w="193675" h="86995">
                    <a:moveTo>
                      <a:pt x="0" y="86531"/>
                    </a:moveTo>
                    <a:lnTo>
                      <a:pt x="193051" y="86531"/>
                    </a:lnTo>
                    <a:lnTo>
                      <a:pt x="193051" y="0"/>
                    </a:lnTo>
                    <a:lnTo>
                      <a:pt x="0" y="0"/>
                    </a:lnTo>
                    <a:lnTo>
                      <a:pt x="0" y="86531"/>
                    </a:lnTo>
                    <a:close/>
                  </a:path>
                </a:pathLst>
              </a:custGeom>
              <a:solidFill>
                <a:srgbClr val="58220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96" name="object 139">
                <a:extLst>
                  <a:ext uri="{FF2B5EF4-FFF2-40B4-BE49-F238E27FC236}">
                    <a16:creationId xmlns:a16="http://schemas.microsoft.com/office/drawing/2014/main" id="{8D33BA68-E33E-68C2-E484-31E172EAA2C4}"/>
                  </a:ext>
                </a:extLst>
              </p:cNvPr>
              <p:cNvSpPr/>
              <p:nvPr/>
            </p:nvSpPr>
            <p:spPr>
              <a:xfrm>
                <a:off x="12523419" y="7333054"/>
                <a:ext cx="744220" cy="86995"/>
              </a:xfrm>
              <a:custGeom>
                <a:avLst/>
                <a:gdLst/>
                <a:ahLst/>
                <a:cxnLst/>
                <a:rect l="l" t="t" r="r" b="b"/>
                <a:pathLst>
                  <a:path w="744219" h="86995">
                    <a:moveTo>
                      <a:pt x="743956" y="0"/>
                    </a:moveTo>
                    <a:lnTo>
                      <a:pt x="0" y="0"/>
                    </a:lnTo>
                    <a:lnTo>
                      <a:pt x="0" y="86531"/>
                    </a:lnTo>
                    <a:lnTo>
                      <a:pt x="743956" y="86531"/>
                    </a:lnTo>
                    <a:lnTo>
                      <a:pt x="743956" y="0"/>
                    </a:lnTo>
                    <a:close/>
                  </a:path>
                </a:pathLst>
              </a:custGeom>
              <a:solidFill>
                <a:srgbClr val="401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97" name="object 140">
                <a:extLst>
                  <a:ext uri="{FF2B5EF4-FFF2-40B4-BE49-F238E27FC236}">
                    <a16:creationId xmlns:a16="http://schemas.microsoft.com/office/drawing/2014/main" id="{43A1FED0-94BD-E126-867A-A2C74A1C095B}"/>
                  </a:ext>
                </a:extLst>
              </p:cNvPr>
              <p:cNvSpPr/>
              <p:nvPr/>
            </p:nvSpPr>
            <p:spPr>
              <a:xfrm>
                <a:off x="11206161" y="7419585"/>
                <a:ext cx="45720" cy="789940"/>
              </a:xfrm>
              <a:custGeom>
                <a:avLst/>
                <a:gdLst/>
                <a:ahLst/>
                <a:cxnLst/>
                <a:rect l="l" t="t" r="r" b="b"/>
                <a:pathLst>
                  <a:path w="45720" h="789940">
                    <a:moveTo>
                      <a:pt x="0" y="789494"/>
                    </a:moveTo>
                    <a:lnTo>
                      <a:pt x="45401" y="789494"/>
                    </a:lnTo>
                    <a:lnTo>
                      <a:pt x="45401" y="0"/>
                    </a:lnTo>
                    <a:lnTo>
                      <a:pt x="0" y="0"/>
                    </a:lnTo>
                    <a:lnTo>
                      <a:pt x="0" y="789494"/>
                    </a:lnTo>
                    <a:close/>
                  </a:path>
                </a:pathLst>
              </a:custGeom>
              <a:solidFill>
                <a:srgbClr val="046A3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98" name="object 141">
                <a:extLst>
                  <a:ext uri="{FF2B5EF4-FFF2-40B4-BE49-F238E27FC236}">
                    <a16:creationId xmlns:a16="http://schemas.microsoft.com/office/drawing/2014/main" id="{29F503C4-AB86-B6AD-2761-122D07317B1A}"/>
                  </a:ext>
                </a:extLst>
              </p:cNvPr>
              <p:cNvSpPr/>
              <p:nvPr/>
            </p:nvSpPr>
            <p:spPr>
              <a:xfrm>
                <a:off x="11251553" y="7400156"/>
                <a:ext cx="715645" cy="957580"/>
              </a:xfrm>
              <a:custGeom>
                <a:avLst/>
                <a:gdLst/>
                <a:ahLst/>
                <a:cxnLst/>
                <a:rect l="l" t="t" r="r" b="b"/>
                <a:pathLst>
                  <a:path w="715645" h="957579">
                    <a:moveTo>
                      <a:pt x="715467" y="0"/>
                    </a:moveTo>
                    <a:lnTo>
                      <a:pt x="565696" y="0"/>
                    </a:lnTo>
                    <a:lnTo>
                      <a:pt x="565696" y="19431"/>
                    </a:lnTo>
                    <a:lnTo>
                      <a:pt x="0" y="19431"/>
                    </a:lnTo>
                    <a:lnTo>
                      <a:pt x="0" y="910691"/>
                    </a:lnTo>
                    <a:lnTo>
                      <a:pt x="340258" y="910691"/>
                    </a:lnTo>
                    <a:lnTo>
                      <a:pt x="340258" y="911580"/>
                    </a:lnTo>
                    <a:lnTo>
                      <a:pt x="340258" y="957516"/>
                    </a:lnTo>
                    <a:lnTo>
                      <a:pt x="715467" y="957516"/>
                    </a:lnTo>
                    <a:lnTo>
                      <a:pt x="715467" y="911580"/>
                    </a:lnTo>
                    <a:lnTo>
                      <a:pt x="715467" y="910691"/>
                    </a:lnTo>
                    <a:lnTo>
                      <a:pt x="715467" y="19431"/>
                    </a:lnTo>
                    <a:lnTo>
                      <a:pt x="715467" y="0"/>
                    </a:lnTo>
                    <a:close/>
                  </a:path>
                </a:pathLst>
              </a:custGeom>
              <a:solidFill>
                <a:srgbClr val="02131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99" name="object 142">
                <a:extLst>
                  <a:ext uri="{FF2B5EF4-FFF2-40B4-BE49-F238E27FC236}">
                    <a16:creationId xmlns:a16="http://schemas.microsoft.com/office/drawing/2014/main" id="{F55BBC02-E212-1D81-A4A6-F818B3F5D334}"/>
                  </a:ext>
                </a:extLst>
              </p:cNvPr>
              <p:cNvSpPr/>
              <p:nvPr/>
            </p:nvSpPr>
            <p:spPr>
              <a:xfrm>
                <a:off x="11252607" y="8199850"/>
                <a:ext cx="715645" cy="112395"/>
              </a:xfrm>
              <a:custGeom>
                <a:avLst/>
                <a:gdLst/>
                <a:ahLst/>
                <a:cxnLst/>
                <a:rect l="l" t="t" r="r" b="b"/>
                <a:pathLst>
                  <a:path w="715645" h="112395">
                    <a:moveTo>
                      <a:pt x="715429" y="103809"/>
                    </a:moveTo>
                    <a:lnTo>
                      <a:pt x="473506" y="103809"/>
                    </a:lnTo>
                    <a:lnTo>
                      <a:pt x="473506" y="110998"/>
                    </a:lnTo>
                    <a:lnTo>
                      <a:pt x="473506" y="111848"/>
                    </a:lnTo>
                    <a:lnTo>
                      <a:pt x="715429" y="111848"/>
                    </a:lnTo>
                    <a:lnTo>
                      <a:pt x="715429" y="110998"/>
                    </a:lnTo>
                    <a:lnTo>
                      <a:pt x="715429" y="103809"/>
                    </a:lnTo>
                    <a:close/>
                  </a:path>
                  <a:path w="715645" h="112395">
                    <a:moveTo>
                      <a:pt x="715429" y="0"/>
                    </a:moveTo>
                    <a:lnTo>
                      <a:pt x="0" y="0"/>
                    </a:lnTo>
                    <a:lnTo>
                      <a:pt x="0" y="9220"/>
                    </a:lnTo>
                    <a:lnTo>
                      <a:pt x="473506" y="9220"/>
                    </a:lnTo>
                    <a:lnTo>
                      <a:pt x="473506" y="25971"/>
                    </a:lnTo>
                    <a:lnTo>
                      <a:pt x="715429" y="25971"/>
                    </a:lnTo>
                    <a:lnTo>
                      <a:pt x="715429" y="9220"/>
                    </a:lnTo>
                    <a:lnTo>
                      <a:pt x="715429" y="0"/>
                    </a:lnTo>
                    <a:close/>
                  </a:path>
                </a:pathLst>
              </a:custGeom>
              <a:solidFill>
                <a:srgbClr val="DDDDD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0" name="object 143">
                <a:extLst>
                  <a:ext uri="{FF2B5EF4-FFF2-40B4-BE49-F238E27FC236}">
                    <a16:creationId xmlns:a16="http://schemas.microsoft.com/office/drawing/2014/main" id="{909AAAA6-988C-129A-0406-8F18F3DE758E}"/>
                  </a:ext>
                </a:extLst>
              </p:cNvPr>
              <p:cNvSpPr/>
              <p:nvPr/>
            </p:nvSpPr>
            <p:spPr>
              <a:xfrm>
                <a:off x="11590884" y="8209070"/>
                <a:ext cx="382270" cy="219710"/>
              </a:xfrm>
              <a:custGeom>
                <a:avLst/>
                <a:gdLst/>
                <a:ahLst/>
                <a:cxnLst/>
                <a:rect l="l" t="t" r="r" b="b"/>
                <a:pathLst>
                  <a:path w="382270" h="219709">
                    <a:moveTo>
                      <a:pt x="382066" y="0"/>
                    </a:moveTo>
                    <a:lnTo>
                      <a:pt x="132829" y="0"/>
                    </a:lnTo>
                    <a:lnTo>
                      <a:pt x="132829" y="101777"/>
                    </a:lnTo>
                    <a:lnTo>
                      <a:pt x="0" y="101777"/>
                    </a:lnTo>
                    <a:lnTo>
                      <a:pt x="0" y="219113"/>
                    </a:lnTo>
                    <a:lnTo>
                      <a:pt x="381355" y="219113"/>
                    </a:lnTo>
                    <a:lnTo>
                      <a:pt x="381355" y="102628"/>
                    </a:lnTo>
                    <a:lnTo>
                      <a:pt x="382066" y="102628"/>
                    </a:lnTo>
                    <a:lnTo>
                      <a:pt x="382066" y="0"/>
                    </a:lnTo>
                    <a:close/>
                  </a:path>
                </a:pathLst>
              </a:custGeom>
              <a:solidFill>
                <a:srgbClr val="34343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1" name="object 144">
                <a:extLst>
                  <a:ext uri="{FF2B5EF4-FFF2-40B4-BE49-F238E27FC236}">
                    <a16:creationId xmlns:a16="http://schemas.microsoft.com/office/drawing/2014/main" id="{4CE3706E-EA99-7990-E044-CF447A2E456C}"/>
                  </a:ext>
                </a:extLst>
              </p:cNvPr>
              <p:cNvSpPr/>
              <p:nvPr/>
            </p:nvSpPr>
            <p:spPr>
              <a:xfrm>
                <a:off x="10910037" y="8209083"/>
                <a:ext cx="816610" cy="333375"/>
              </a:xfrm>
              <a:custGeom>
                <a:avLst/>
                <a:gdLst/>
                <a:ahLst/>
                <a:cxnLst/>
                <a:rect l="l" t="t" r="r" b="b"/>
                <a:pathLst>
                  <a:path w="816609" h="333375">
                    <a:moveTo>
                      <a:pt x="816076" y="0"/>
                    </a:moveTo>
                    <a:lnTo>
                      <a:pt x="263728" y="0"/>
                    </a:lnTo>
                    <a:lnTo>
                      <a:pt x="263728" y="101587"/>
                    </a:lnTo>
                    <a:lnTo>
                      <a:pt x="131889" y="101587"/>
                    </a:lnTo>
                    <a:lnTo>
                      <a:pt x="131889" y="213360"/>
                    </a:lnTo>
                    <a:lnTo>
                      <a:pt x="131889" y="213893"/>
                    </a:lnTo>
                    <a:lnTo>
                      <a:pt x="0" y="213893"/>
                    </a:lnTo>
                    <a:lnTo>
                      <a:pt x="0" y="333324"/>
                    </a:lnTo>
                    <a:lnTo>
                      <a:pt x="552399" y="333324"/>
                    </a:lnTo>
                    <a:lnTo>
                      <a:pt x="552399" y="217779"/>
                    </a:lnTo>
                    <a:lnTo>
                      <a:pt x="681774" y="217779"/>
                    </a:lnTo>
                    <a:lnTo>
                      <a:pt x="681774" y="213360"/>
                    </a:lnTo>
                    <a:lnTo>
                      <a:pt x="681774" y="102654"/>
                    </a:lnTo>
                    <a:lnTo>
                      <a:pt x="816076" y="102654"/>
                    </a:lnTo>
                    <a:lnTo>
                      <a:pt x="816076" y="0"/>
                    </a:lnTo>
                    <a:close/>
                  </a:path>
                </a:pathLst>
              </a:custGeom>
              <a:solidFill>
                <a:srgbClr val="48484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2" name="object 145">
                <a:extLst>
                  <a:ext uri="{FF2B5EF4-FFF2-40B4-BE49-F238E27FC236}">
                    <a16:creationId xmlns:a16="http://schemas.microsoft.com/office/drawing/2014/main" id="{340F211B-5CF2-EEBD-3755-90C9F5F3309D}"/>
                  </a:ext>
                </a:extLst>
              </p:cNvPr>
              <p:cNvSpPr/>
              <p:nvPr/>
            </p:nvSpPr>
            <p:spPr>
              <a:xfrm>
                <a:off x="11041926" y="8265839"/>
                <a:ext cx="685165" cy="158115"/>
              </a:xfrm>
              <a:custGeom>
                <a:avLst/>
                <a:gdLst/>
                <a:ahLst/>
                <a:cxnLst/>
                <a:rect l="l" t="t" r="r" b="b"/>
                <a:pathLst>
                  <a:path w="685165" h="158115">
                    <a:moveTo>
                      <a:pt x="550900" y="123990"/>
                    </a:moveTo>
                    <a:lnTo>
                      <a:pt x="0" y="123990"/>
                    </a:lnTo>
                    <a:lnTo>
                      <a:pt x="0" y="156603"/>
                    </a:lnTo>
                    <a:lnTo>
                      <a:pt x="0" y="157708"/>
                    </a:lnTo>
                    <a:lnTo>
                      <a:pt x="550900" y="157708"/>
                    </a:lnTo>
                    <a:lnTo>
                      <a:pt x="550900" y="156603"/>
                    </a:lnTo>
                    <a:lnTo>
                      <a:pt x="550900" y="123990"/>
                    </a:lnTo>
                    <a:close/>
                  </a:path>
                  <a:path w="685165" h="158115">
                    <a:moveTo>
                      <a:pt x="684669" y="0"/>
                    </a:moveTo>
                    <a:lnTo>
                      <a:pt x="131838" y="0"/>
                    </a:lnTo>
                    <a:lnTo>
                      <a:pt x="131838" y="45897"/>
                    </a:lnTo>
                    <a:lnTo>
                      <a:pt x="684669" y="45897"/>
                    </a:lnTo>
                    <a:lnTo>
                      <a:pt x="684669"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3" name="object 146">
                <a:extLst>
                  <a:ext uri="{FF2B5EF4-FFF2-40B4-BE49-F238E27FC236}">
                    <a16:creationId xmlns:a16="http://schemas.microsoft.com/office/drawing/2014/main" id="{8A30D479-1EAC-BED9-B7D4-E659D3C14E73}"/>
                  </a:ext>
                </a:extLst>
              </p:cNvPr>
              <p:cNvSpPr/>
              <p:nvPr/>
            </p:nvSpPr>
            <p:spPr>
              <a:xfrm>
                <a:off x="11460687" y="8422434"/>
                <a:ext cx="513715" cy="120014"/>
              </a:xfrm>
              <a:custGeom>
                <a:avLst/>
                <a:gdLst/>
                <a:ahLst/>
                <a:cxnLst/>
                <a:rect l="l" t="t" r="r" b="b"/>
                <a:pathLst>
                  <a:path w="513715" h="120015">
                    <a:moveTo>
                      <a:pt x="513104" y="0"/>
                    </a:moveTo>
                    <a:lnTo>
                      <a:pt x="0" y="0"/>
                    </a:lnTo>
                    <a:lnTo>
                      <a:pt x="0" y="119786"/>
                    </a:lnTo>
                    <a:lnTo>
                      <a:pt x="513104" y="119786"/>
                    </a:lnTo>
                    <a:lnTo>
                      <a:pt x="513104" y="0"/>
                    </a:lnTo>
                    <a:close/>
                  </a:path>
                </a:pathLst>
              </a:custGeom>
              <a:solidFill>
                <a:srgbClr val="34343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4" name="object 147">
                <a:extLst>
                  <a:ext uri="{FF2B5EF4-FFF2-40B4-BE49-F238E27FC236}">
                    <a16:creationId xmlns:a16="http://schemas.microsoft.com/office/drawing/2014/main" id="{401AD858-16D8-0770-D385-ACFBDF767D9B}"/>
                  </a:ext>
                </a:extLst>
              </p:cNvPr>
              <p:cNvSpPr/>
              <p:nvPr/>
            </p:nvSpPr>
            <p:spPr>
              <a:xfrm>
                <a:off x="10910662" y="8508966"/>
                <a:ext cx="551180" cy="34290"/>
              </a:xfrm>
              <a:custGeom>
                <a:avLst/>
                <a:gdLst/>
                <a:ahLst/>
                <a:cxnLst/>
                <a:rect l="l" t="t" r="r" b="b"/>
                <a:pathLst>
                  <a:path w="551179" h="34290">
                    <a:moveTo>
                      <a:pt x="550852" y="0"/>
                    </a:moveTo>
                    <a:lnTo>
                      <a:pt x="0" y="0"/>
                    </a:lnTo>
                    <a:lnTo>
                      <a:pt x="0" y="33800"/>
                    </a:lnTo>
                    <a:lnTo>
                      <a:pt x="550852" y="33800"/>
                    </a:lnTo>
                    <a:lnTo>
                      <a:pt x="550852" y="0"/>
                    </a:lnTo>
                    <a:close/>
                  </a:path>
                </a:pathLst>
              </a:custGeom>
              <a:solidFill>
                <a:srgbClr val="000000">
                  <a:alpha val="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5" name="object 148">
                <a:extLst>
                  <a:ext uri="{FF2B5EF4-FFF2-40B4-BE49-F238E27FC236}">
                    <a16:creationId xmlns:a16="http://schemas.microsoft.com/office/drawing/2014/main" id="{1533826F-E99F-C273-8B7D-7F0655BBE8EB}"/>
                  </a:ext>
                </a:extLst>
              </p:cNvPr>
              <p:cNvSpPr/>
              <p:nvPr/>
            </p:nvSpPr>
            <p:spPr>
              <a:xfrm>
                <a:off x="11817252" y="7333054"/>
                <a:ext cx="193675" cy="86995"/>
              </a:xfrm>
              <a:custGeom>
                <a:avLst/>
                <a:gdLst/>
                <a:ahLst/>
                <a:cxnLst/>
                <a:rect l="l" t="t" r="r" b="b"/>
                <a:pathLst>
                  <a:path w="193675" h="86995">
                    <a:moveTo>
                      <a:pt x="0" y="86531"/>
                    </a:moveTo>
                    <a:lnTo>
                      <a:pt x="193072" y="86531"/>
                    </a:lnTo>
                    <a:lnTo>
                      <a:pt x="193072" y="0"/>
                    </a:lnTo>
                    <a:lnTo>
                      <a:pt x="0" y="0"/>
                    </a:lnTo>
                    <a:lnTo>
                      <a:pt x="0" y="86531"/>
                    </a:lnTo>
                    <a:close/>
                  </a:path>
                </a:pathLst>
              </a:custGeom>
              <a:solidFill>
                <a:srgbClr val="58220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6" name="object 149">
                <a:extLst>
                  <a:ext uri="{FF2B5EF4-FFF2-40B4-BE49-F238E27FC236}">
                    <a16:creationId xmlns:a16="http://schemas.microsoft.com/office/drawing/2014/main" id="{B13970C6-06DC-9FEF-7C3F-8913C556D822}"/>
                  </a:ext>
                </a:extLst>
              </p:cNvPr>
              <p:cNvSpPr/>
              <p:nvPr/>
            </p:nvSpPr>
            <p:spPr>
              <a:xfrm>
                <a:off x="11073191" y="7333054"/>
                <a:ext cx="744220" cy="86995"/>
              </a:xfrm>
              <a:custGeom>
                <a:avLst/>
                <a:gdLst/>
                <a:ahLst/>
                <a:cxnLst/>
                <a:rect l="l" t="t" r="r" b="b"/>
                <a:pathLst>
                  <a:path w="744220" h="86995">
                    <a:moveTo>
                      <a:pt x="744061" y="0"/>
                    </a:moveTo>
                    <a:lnTo>
                      <a:pt x="0" y="0"/>
                    </a:lnTo>
                    <a:lnTo>
                      <a:pt x="0" y="86531"/>
                    </a:lnTo>
                    <a:lnTo>
                      <a:pt x="744061" y="86531"/>
                    </a:lnTo>
                    <a:lnTo>
                      <a:pt x="744061" y="0"/>
                    </a:lnTo>
                    <a:close/>
                  </a:path>
                </a:pathLst>
              </a:custGeom>
              <a:solidFill>
                <a:srgbClr val="4018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7" name="object 150">
                <a:extLst>
                  <a:ext uri="{FF2B5EF4-FFF2-40B4-BE49-F238E27FC236}">
                    <a16:creationId xmlns:a16="http://schemas.microsoft.com/office/drawing/2014/main" id="{4671F8CF-5DDC-B777-BE41-0283FD49D409}"/>
                  </a:ext>
                </a:extLst>
              </p:cNvPr>
              <p:cNvSpPr/>
              <p:nvPr/>
            </p:nvSpPr>
            <p:spPr>
              <a:xfrm>
                <a:off x="11333854" y="6906721"/>
                <a:ext cx="82550" cy="218440"/>
              </a:xfrm>
              <a:custGeom>
                <a:avLst/>
                <a:gdLst/>
                <a:ahLst/>
                <a:cxnLst/>
                <a:rect l="l" t="t" r="r" b="b"/>
                <a:pathLst>
                  <a:path w="82550" h="218440">
                    <a:moveTo>
                      <a:pt x="0" y="218139"/>
                    </a:moveTo>
                    <a:lnTo>
                      <a:pt x="82468" y="218139"/>
                    </a:lnTo>
                    <a:lnTo>
                      <a:pt x="82468" y="0"/>
                    </a:lnTo>
                    <a:lnTo>
                      <a:pt x="0" y="0"/>
                    </a:lnTo>
                    <a:lnTo>
                      <a:pt x="0" y="218139"/>
                    </a:lnTo>
                    <a:close/>
                  </a:path>
                </a:pathLst>
              </a:custGeom>
              <a:solidFill>
                <a:srgbClr val="9ADDF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8" name="object 151">
                <a:extLst>
                  <a:ext uri="{FF2B5EF4-FFF2-40B4-BE49-F238E27FC236}">
                    <a16:creationId xmlns:a16="http://schemas.microsoft.com/office/drawing/2014/main" id="{13E262E1-5139-2EB4-1B10-F934686DD855}"/>
                  </a:ext>
                </a:extLst>
              </p:cNvPr>
              <p:cNvSpPr/>
              <p:nvPr/>
            </p:nvSpPr>
            <p:spPr>
              <a:xfrm>
                <a:off x="11416322" y="6906721"/>
                <a:ext cx="737235" cy="218440"/>
              </a:xfrm>
              <a:custGeom>
                <a:avLst/>
                <a:gdLst/>
                <a:ahLst/>
                <a:cxnLst/>
                <a:rect l="l" t="t" r="r" b="b"/>
                <a:pathLst>
                  <a:path w="737234" h="218440">
                    <a:moveTo>
                      <a:pt x="736909" y="0"/>
                    </a:moveTo>
                    <a:lnTo>
                      <a:pt x="0" y="0"/>
                    </a:lnTo>
                    <a:lnTo>
                      <a:pt x="0" y="218139"/>
                    </a:lnTo>
                    <a:lnTo>
                      <a:pt x="736909" y="218139"/>
                    </a:lnTo>
                    <a:lnTo>
                      <a:pt x="736909" y="0"/>
                    </a:lnTo>
                    <a:close/>
                  </a:path>
                </a:pathLst>
              </a:custGeom>
              <a:solidFill>
                <a:srgbClr val="81D3F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9" name="object 152">
                <a:extLst>
                  <a:ext uri="{FF2B5EF4-FFF2-40B4-BE49-F238E27FC236}">
                    <a16:creationId xmlns:a16="http://schemas.microsoft.com/office/drawing/2014/main" id="{46178BCD-BB28-FAE0-A1AD-966F1B3294C9}"/>
                  </a:ext>
                </a:extLst>
              </p:cNvPr>
              <p:cNvSpPr/>
              <p:nvPr/>
            </p:nvSpPr>
            <p:spPr>
              <a:xfrm>
                <a:off x="12607218" y="6906721"/>
                <a:ext cx="82550" cy="218440"/>
              </a:xfrm>
              <a:custGeom>
                <a:avLst/>
                <a:gdLst/>
                <a:ahLst/>
                <a:cxnLst/>
                <a:rect l="l" t="t" r="r" b="b"/>
                <a:pathLst>
                  <a:path w="82550" h="218440">
                    <a:moveTo>
                      <a:pt x="0" y="218139"/>
                    </a:moveTo>
                    <a:lnTo>
                      <a:pt x="82468" y="218139"/>
                    </a:lnTo>
                    <a:lnTo>
                      <a:pt x="82468" y="0"/>
                    </a:lnTo>
                    <a:lnTo>
                      <a:pt x="0" y="0"/>
                    </a:lnTo>
                    <a:lnTo>
                      <a:pt x="0" y="218139"/>
                    </a:lnTo>
                    <a:close/>
                  </a:path>
                </a:pathLst>
              </a:custGeom>
              <a:solidFill>
                <a:srgbClr val="9ADDF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0" name="object 153">
                <a:extLst>
                  <a:ext uri="{FF2B5EF4-FFF2-40B4-BE49-F238E27FC236}">
                    <a16:creationId xmlns:a16="http://schemas.microsoft.com/office/drawing/2014/main" id="{7B80A531-9044-6664-269E-5E7324BCE8D3}"/>
                  </a:ext>
                </a:extLst>
              </p:cNvPr>
              <p:cNvSpPr/>
              <p:nvPr/>
            </p:nvSpPr>
            <p:spPr>
              <a:xfrm>
                <a:off x="12689687" y="6906721"/>
                <a:ext cx="737235" cy="218440"/>
              </a:xfrm>
              <a:custGeom>
                <a:avLst/>
                <a:gdLst/>
                <a:ahLst/>
                <a:cxnLst/>
                <a:rect l="l" t="t" r="r" b="b"/>
                <a:pathLst>
                  <a:path w="737234" h="218440">
                    <a:moveTo>
                      <a:pt x="736909" y="0"/>
                    </a:moveTo>
                    <a:lnTo>
                      <a:pt x="0" y="0"/>
                    </a:lnTo>
                    <a:lnTo>
                      <a:pt x="0" y="218139"/>
                    </a:lnTo>
                    <a:lnTo>
                      <a:pt x="736909" y="218139"/>
                    </a:lnTo>
                    <a:lnTo>
                      <a:pt x="736909" y="0"/>
                    </a:lnTo>
                    <a:close/>
                  </a:path>
                </a:pathLst>
              </a:custGeom>
              <a:solidFill>
                <a:srgbClr val="81D3F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1" name="object 154">
                <a:extLst>
                  <a:ext uri="{FF2B5EF4-FFF2-40B4-BE49-F238E27FC236}">
                    <a16:creationId xmlns:a16="http://schemas.microsoft.com/office/drawing/2014/main" id="{93357257-384C-7F03-84C3-488B55272DF3}"/>
                  </a:ext>
                </a:extLst>
              </p:cNvPr>
              <p:cNvSpPr/>
              <p:nvPr/>
            </p:nvSpPr>
            <p:spPr>
              <a:xfrm>
                <a:off x="6435531" y="7701828"/>
                <a:ext cx="482600" cy="498475"/>
              </a:xfrm>
              <a:custGeom>
                <a:avLst/>
                <a:gdLst/>
                <a:ahLst/>
                <a:cxnLst/>
                <a:rect l="l" t="t" r="r" b="b"/>
                <a:pathLst>
                  <a:path w="482600" h="498475">
                    <a:moveTo>
                      <a:pt x="482498" y="0"/>
                    </a:moveTo>
                    <a:lnTo>
                      <a:pt x="0" y="0"/>
                    </a:lnTo>
                    <a:lnTo>
                      <a:pt x="0" y="498414"/>
                    </a:lnTo>
                    <a:lnTo>
                      <a:pt x="482498" y="498414"/>
                    </a:lnTo>
                    <a:lnTo>
                      <a:pt x="482498" y="0"/>
                    </a:lnTo>
                    <a:close/>
                  </a:path>
                </a:pathLst>
              </a:custGeom>
              <a:solidFill>
                <a:srgbClr val="84B69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2" name="object 155">
                <a:extLst>
                  <a:ext uri="{FF2B5EF4-FFF2-40B4-BE49-F238E27FC236}">
                    <a16:creationId xmlns:a16="http://schemas.microsoft.com/office/drawing/2014/main" id="{296F2BFD-2E4B-993F-F0A2-2503A91F5719}"/>
                  </a:ext>
                </a:extLst>
              </p:cNvPr>
              <p:cNvSpPr/>
              <p:nvPr/>
            </p:nvSpPr>
            <p:spPr>
              <a:xfrm>
                <a:off x="6435531" y="7760842"/>
                <a:ext cx="425450" cy="439420"/>
              </a:xfrm>
              <a:custGeom>
                <a:avLst/>
                <a:gdLst/>
                <a:ahLst/>
                <a:cxnLst/>
                <a:rect l="l" t="t" r="r" b="b"/>
                <a:pathLst>
                  <a:path w="425450" h="439420">
                    <a:moveTo>
                      <a:pt x="425421" y="0"/>
                    </a:moveTo>
                    <a:lnTo>
                      <a:pt x="0" y="0"/>
                    </a:lnTo>
                    <a:lnTo>
                      <a:pt x="0" y="439400"/>
                    </a:lnTo>
                    <a:lnTo>
                      <a:pt x="425421" y="439400"/>
                    </a:lnTo>
                    <a:lnTo>
                      <a:pt x="425421" y="0"/>
                    </a:lnTo>
                    <a:close/>
                  </a:path>
                </a:pathLst>
              </a:custGeom>
              <a:solidFill>
                <a:srgbClr val="A4C9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3" name="object 156">
                <a:extLst>
                  <a:ext uri="{FF2B5EF4-FFF2-40B4-BE49-F238E27FC236}">
                    <a16:creationId xmlns:a16="http://schemas.microsoft.com/office/drawing/2014/main" id="{06FDBCDA-73A9-546A-C935-766694B6C869}"/>
                  </a:ext>
                </a:extLst>
              </p:cNvPr>
              <p:cNvSpPr/>
              <p:nvPr/>
            </p:nvSpPr>
            <p:spPr>
              <a:xfrm>
                <a:off x="6652624" y="7701828"/>
                <a:ext cx="48895" cy="498475"/>
              </a:xfrm>
              <a:custGeom>
                <a:avLst/>
                <a:gdLst/>
                <a:ahLst/>
                <a:cxnLst/>
                <a:rect l="l" t="t" r="r" b="b"/>
                <a:pathLst>
                  <a:path w="48895" h="498475">
                    <a:moveTo>
                      <a:pt x="48344" y="0"/>
                    </a:moveTo>
                    <a:lnTo>
                      <a:pt x="0" y="0"/>
                    </a:lnTo>
                    <a:lnTo>
                      <a:pt x="0" y="498414"/>
                    </a:lnTo>
                    <a:lnTo>
                      <a:pt x="48344" y="498414"/>
                    </a:lnTo>
                    <a:lnTo>
                      <a:pt x="48344" y="0"/>
                    </a:lnTo>
                    <a:close/>
                  </a:path>
                </a:pathLst>
              </a:custGeom>
              <a:solidFill>
                <a:srgbClr val="F8F9F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4" name="object 157">
                <a:extLst>
                  <a:ext uri="{FF2B5EF4-FFF2-40B4-BE49-F238E27FC236}">
                    <a16:creationId xmlns:a16="http://schemas.microsoft.com/office/drawing/2014/main" id="{7503C006-C59C-24B0-611B-C237EE5C4C4C}"/>
                  </a:ext>
                </a:extLst>
              </p:cNvPr>
              <p:cNvSpPr/>
              <p:nvPr/>
            </p:nvSpPr>
            <p:spPr>
              <a:xfrm>
                <a:off x="7318981" y="7701828"/>
                <a:ext cx="482600" cy="498475"/>
              </a:xfrm>
              <a:custGeom>
                <a:avLst/>
                <a:gdLst/>
                <a:ahLst/>
                <a:cxnLst/>
                <a:rect l="l" t="t" r="r" b="b"/>
                <a:pathLst>
                  <a:path w="482600" h="498475">
                    <a:moveTo>
                      <a:pt x="482466" y="0"/>
                    </a:moveTo>
                    <a:lnTo>
                      <a:pt x="0" y="0"/>
                    </a:lnTo>
                    <a:lnTo>
                      <a:pt x="0" y="498414"/>
                    </a:lnTo>
                    <a:lnTo>
                      <a:pt x="482466" y="498414"/>
                    </a:lnTo>
                    <a:lnTo>
                      <a:pt x="482466" y="0"/>
                    </a:lnTo>
                    <a:close/>
                  </a:path>
                </a:pathLst>
              </a:custGeom>
              <a:solidFill>
                <a:srgbClr val="84B69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5" name="object 158">
                <a:extLst>
                  <a:ext uri="{FF2B5EF4-FFF2-40B4-BE49-F238E27FC236}">
                    <a16:creationId xmlns:a16="http://schemas.microsoft.com/office/drawing/2014/main" id="{BCEBACF8-30C6-8518-3A0E-9674C793202A}"/>
                  </a:ext>
                </a:extLst>
              </p:cNvPr>
              <p:cNvSpPr/>
              <p:nvPr/>
            </p:nvSpPr>
            <p:spPr>
              <a:xfrm>
                <a:off x="7318992" y="7760842"/>
                <a:ext cx="425450" cy="439420"/>
              </a:xfrm>
              <a:custGeom>
                <a:avLst/>
                <a:gdLst/>
                <a:ahLst/>
                <a:cxnLst/>
                <a:rect l="l" t="t" r="r" b="b"/>
                <a:pathLst>
                  <a:path w="425450" h="439420">
                    <a:moveTo>
                      <a:pt x="425348" y="0"/>
                    </a:moveTo>
                    <a:lnTo>
                      <a:pt x="0" y="0"/>
                    </a:lnTo>
                    <a:lnTo>
                      <a:pt x="0" y="439400"/>
                    </a:lnTo>
                    <a:lnTo>
                      <a:pt x="425348" y="439400"/>
                    </a:lnTo>
                    <a:lnTo>
                      <a:pt x="425348" y="0"/>
                    </a:lnTo>
                    <a:close/>
                  </a:path>
                </a:pathLst>
              </a:custGeom>
              <a:solidFill>
                <a:srgbClr val="A4C9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6" name="object 159">
                <a:extLst>
                  <a:ext uri="{FF2B5EF4-FFF2-40B4-BE49-F238E27FC236}">
                    <a16:creationId xmlns:a16="http://schemas.microsoft.com/office/drawing/2014/main" id="{A64F15C1-723B-3866-B1DA-D994AFCEEF62}"/>
                  </a:ext>
                </a:extLst>
              </p:cNvPr>
              <p:cNvSpPr/>
              <p:nvPr/>
            </p:nvSpPr>
            <p:spPr>
              <a:xfrm>
                <a:off x="7536084" y="7701828"/>
                <a:ext cx="48260" cy="498475"/>
              </a:xfrm>
              <a:custGeom>
                <a:avLst/>
                <a:gdLst/>
                <a:ahLst/>
                <a:cxnLst/>
                <a:rect l="l" t="t" r="r" b="b"/>
                <a:pathLst>
                  <a:path w="48259" h="498475">
                    <a:moveTo>
                      <a:pt x="48239" y="0"/>
                    </a:moveTo>
                    <a:lnTo>
                      <a:pt x="0" y="0"/>
                    </a:lnTo>
                    <a:lnTo>
                      <a:pt x="0" y="498414"/>
                    </a:lnTo>
                    <a:lnTo>
                      <a:pt x="48239" y="498414"/>
                    </a:lnTo>
                    <a:lnTo>
                      <a:pt x="48239" y="0"/>
                    </a:lnTo>
                    <a:close/>
                  </a:path>
                </a:pathLst>
              </a:custGeom>
              <a:solidFill>
                <a:srgbClr val="F8F9F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7" name="object 160">
                <a:extLst>
                  <a:ext uri="{FF2B5EF4-FFF2-40B4-BE49-F238E27FC236}">
                    <a16:creationId xmlns:a16="http://schemas.microsoft.com/office/drawing/2014/main" id="{4E77E30D-E87E-7800-854C-40A29179F952}"/>
                  </a:ext>
                </a:extLst>
              </p:cNvPr>
              <p:cNvSpPr/>
              <p:nvPr/>
            </p:nvSpPr>
            <p:spPr>
              <a:xfrm>
                <a:off x="8202368" y="7701828"/>
                <a:ext cx="482600" cy="498475"/>
              </a:xfrm>
              <a:custGeom>
                <a:avLst/>
                <a:gdLst/>
                <a:ahLst/>
                <a:cxnLst/>
                <a:rect l="l" t="t" r="r" b="b"/>
                <a:pathLst>
                  <a:path w="482600" h="498475">
                    <a:moveTo>
                      <a:pt x="482466" y="0"/>
                    </a:moveTo>
                    <a:lnTo>
                      <a:pt x="0" y="0"/>
                    </a:lnTo>
                    <a:lnTo>
                      <a:pt x="0" y="498414"/>
                    </a:lnTo>
                    <a:lnTo>
                      <a:pt x="482466" y="498414"/>
                    </a:lnTo>
                    <a:lnTo>
                      <a:pt x="482466" y="0"/>
                    </a:lnTo>
                    <a:close/>
                  </a:path>
                </a:pathLst>
              </a:custGeom>
              <a:solidFill>
                <a:srgbClr val="84B69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8" name="object 161">
                <a:extLst>
                  <a:ext uri="{FF2B5EF4-FFF2-40B4-BE49-F238E27FC236}">
                    <a16:creationId xmlns:a16="http://schemas.microsoft.com/office/drawing/2014/main" id="{F3D2EEA0-6BF6-AA63-773D-735AE51B63BC}"/>
                  </a:ext>
                </a:extLst>
              </p:cNvPr>
              <p:cNvSpPr/>
              <p:nvPr/>
            </p:nvSpPr>
            <p:spPr>
              <a:xfrm>
                <a:off x="8202378" y="7760842"/>
                <a:ext cx="425450" cy="439420"/>
              </a:xfrm>
              <a:custGeom>
                <a:avLst/>
                <a:gdLst/>
                <a:ahLst/>
                <a:cxnLst/>
                <a:rect l="l" t="t" r="r" b="b"/>
                <a:pathLst>
                  <a:path w="425450" h="439420">
                    <a:moveTo>
                      <a:pt x="425316" y="0"/>
                    </a:moveTo>
                    <a:lnTo>
                      <a:pt x="0" y="0"/>
                    </a:lnTo>
                    <a:lnTo>
                      <a:pt x="0" y="439400"/>
                    </a:lnTo>
                    <a:lnTo>
                      <a:pt x="425316" y="439400"/>
                    </a:lnTo>
                    <a:lnTo>
                      <a:pt x="425316" y="0"/>
                    </a:lnTo>
                    <a:close/>
                  </a:path>
                </a:pathLst>
              </a:custGeom>
              <a:solidFill>
                <a:srgbClr val="A4C9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9" name="object 162">
                <a:extLst>
                  <a:ext uri="{FF2B5EF4-FFF2-40B4-BE49-F238E27FC236}">
                    <a16:creationId xmlns:a16="http://schemas.microsoft.com/office/drawing/2014/main" id="{B75BDB86-670E-252C-0500-66635912708F}"/>
                  </a:ext>
                </a:extLst>
              </p:cNvPr>
              <p:cNvSpPr/>
              <p:nvPr/>
            </p:nvSpPr>
            <p:spPr>
              <a:xfrm>
                <a:off x="8419471" y="7701828"/>
                <a:ext cx="48895" cy="498475"/>
              </a:xfrm>
              <a:custGeom>
                <a:avLst/>
                <a:gdLst/>
                <a:ahLst/>
                <a:cxnLst/>
                <a:rect l="l" t="t" r="r" b="b"/>
                <a:pathLst>
                  <a:path w="48895" h="498475">
                    <a:moveTo>
                      <a:pt x="48270" y="0"/>
                    </a:moveTo>
                    <a:lnTo>
                      <a:pt x="0" y="0"/>
                    </a:lnTo>
                    <a:lnTo>
                      <a:pt x="0" y="498414"/>
                    </a:lnTo>
                    <a:lnTo>
                      <a:pt x="48270" y="498414"/>
                    </a:lnTo>
                    <a:lnTo>
                      <a:pt x="48270" y="0"/>
                    </a:lnTo>
                    <a:close/>
                  </a:path>
                </a:pathLst>
              </a:custGeom>
              <a:solidFill>
                <a:srgbClr val="F8F9F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0" name="object 163">
                <a:extLst>
                  <a:ext uri="{FF2B5EF4-FFF2-40B4-BE49-F238E27FC236}">
                    <a16:creationId xmlns:a16="http://schemas.microsoft.com/office/drawing/2014/main" id="{A7EA5446-5527-0BB2-ACE9-0BA7FB04E0A8}"/>
                  </a:ext>
                </a:extLst>
              </p:cNvPr>
              <p:cNvSpPr/>
              <p:nvPr/>
            </p:nvSpPr>
            <p:spPr>
              <a:xfrm>
                <a:off x="9085828" y="7701828"/>
                <a:ext cx="482600" cy="498475"/>
              </a:xfrm>
              <a:custGeom>
                <a:avLst/>
                <a:gdLst/>
                <a:ahLst/>
                <a:cxnLst/>
                <a:rect l="l" t="t" r="r" b="b"/>
                <a:pathLst>
                  <a:path w="482600" h="498475">
                    <a:moveTo>
                      <a:pt x="482393" y="0"/>
                    </a:moveTo>
                    <a:lnTo>
                      <a:pt x="0" y="0"/>
                    </a:lnTo>
                    <a:lnTo>
                      <a:pt x="0" y="498414"/>
                    </a:lnTo>
                    <a:lnTo>
                      <a:pt x="482393" y="498414"/>
                    </a:lnTo>
                    <a:lnTo>
                      <a:pt x="482393" y="0"/>
                    </a:lnTo>
                    <a:close/>
                  </a:path>
                </a:pathLst>
              </a:custGeom>
              <a:solidFill>
                <a:srgbClr val="84B69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1" name="object 164">
                <a:extLst>
                  <a:ext uri="{FF2B5EF4-FFF2-40B4-BE49-F238E27FC236}">
                    <a16:creationId xmlns:a16="http://schemas.microsoft.com/office/drawing/2014/main" id="{595B4819-B054-7D7D-9D64-E65A1EA37508}"/>
                  </a:ext>
                </a:extLst>
              </p:cNvPr>
              <p:cNvSpPr/>
              <p:nvPr/>
            </p:nvSpPr>
            <p:spPr>
              <a:xfrm>
                <a:off x="9085838" y="7760842"/>
                <a:ext cx="425450" cy="439420"/>
              </a:xfrm>
              <a:custGeom>
                <a:avLst/>
                <a:gdLst/>
                <a:ahLst/>
                <a:cxnLst/>
                <a:rect l="l" t="t" r="r" b="b"/>
                <a:pathLst>
                  <a:path w="425450" h="439420">
                    <a:moveTo>
                      <a:pt x="425275" y="0"/>
                    </a:moveTo>
                    <a:lnTo>
                      <a:pt x="0" y="0"/>
                    </a:lnTo>
                    <a:lnTo>
                      <a:pt x="0" y="439400"/>
                    </a:lnTo>
                    <a:lnTo>
                      <a:pt x="425275" y="439400"/>
                    </a:lnTo>
                    <a:lnTo>
                      <a:pt x="425275" y="0"/>
                    </a:lnTo>
                    <a:close/>
                  </a:path>
                </a:pathLst>
              </a:custGeom>
              <a:solidFill>
                <a:srgbClr val="A4C9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2" name="object 165">
                <a:extLst>
                  <a:ext uri="{FF2B5EF4-FFF2-40B4-BE49-F238E27FC236}">
                    <a16:creationId xmlns:a16="http://schemas.microsoft.com/office/drawing/2014/main" id="{DC5B7F85-1CFC-50BE-0954-F45AC9E6EBE0}"/>
                  </a:ext>
                </a:extLst>
              </p:cNvPr>
              <p:cNvSpPr/>
              <p:nvPr/>
            </p:nvSpPr>
            <p:spPr>
              <a:xfrm>
                <a:off x="9302941" y="7701828"/>
                <a:ext cx="48260" cy="498475"/>
              </a:xfrm>
              <a:custGeom>
                <a:avLst/>
                <a:gdLst/>
                <a:ahLst/>
                <a:cxnLst/>
                <a:rect l="l" t="t" r="r" b="b"/>
                <a:pathLst>
                  <a:path w="48259" h="498475">
                    <a:moveTo>
                      <a:pt x="48197" y="0"/>
                    </a:moveTo>
                    <a:lnTo>
                      <a:pt x="0" y="0"/>
                    </a:lnTo>
                    <a:lnTo>
                      <a:pt x="0" y="498414"/>
                    </a:lnTo>
                    <a:lnTo>
                      <a:pt x="48197" y="498414"/>
                    </a:lnTo>
                    <a:lnTo>
                      <a:pt x="48197" y="0"/>
                    </a:lnTo>
                    <a:close/>
                  </a:path>
                </a:pathLst>
              </a:custGeom>
              <a:solidFill>
                <a:srgbClr val="F8F9F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3" name="object 166">
                <a:extLst>
                  <a:ext uri="{FF2B5EF4-FFF2-40B4-BE49-F238E27FC236}">
                    <a16:creationId xmlns:a16="http://schemas.microsoft.com/office/drawing/2014/main" id="{9FCBB092-7A88-342A-5FF9-1F9411A8A277}"/>
                  </a:ext>
                </a:extLst>
              </p:cNvPr>
              <p:cNvSpPr/>
              <p:nvPr/>
            </p:nvSpPr>
            <p:spPr>
              <a:xfrm>
                <a:off x="5796715" y="8300034"/>
                <a:ext cx="10825480" cy="1303020"/>
              </a:xfrm>
              <a:custGeom>
                <a:avLst/>
                <a:gdLst/>
                <a:ahLst/>
                <a:cxnLst/>
                <a:rect l="l" t="t" r="r" b="b"/>
                <a:pathLst>
                  <a:path w="10825480" h="1303020">
                    <a:moveTo>
                      <a:pt x="1319672" y="0"/>
                    </a:moveTo>
                    <a:lnTo>
                      <a:pt x="1266869" y="14"/>
                    </a:lnTo>
                    <a:lnTo>
                      <a:pt x="1215199" y="431"/>
                    </a:lnTo>
                    <a:lnTo>
                      <a:pt x="1164653" y="1238"/>
                    </a:lnTo>
                    <a:lnTo>
                      <a:pt x="1115223" y="2420"/>
                    </a:lnTo>
                    <a:lnTo>
                      <a:pt x="1066900" y="3963"/>
                    </a:lnTo>
                    <a:lnTo>
                      <a:pt x="1019677" y="5854"/>
                    </a:lnTo>
                    <a:lnTo>
                      <a:pt x="973544" y="8079"/>
                    </a:lnTo>
                    <a:lnTo>
                      <a:pt x="928494" y="10625"/>
                    </a:lnTo>
                    <a:lnTo>
                      <a:pt x="884518" y="13476"/>
                    </a:lnTo>
                    <a:lnTo>
                      <a:pt x="841607" y="16621"/>
                    </a:lnTo>
                    <a:lnTo>
                      <a:pt x="799754" y="20044"/>
                    </a:lnTo>
                    <a:lnTo>
                      <a:pt x="758951" y="23731"/>
                    </a:lnTo>
                    <a:lnTo>
                      <a:pt x="719187" y="27670"/>
                    </a:lnTo>
                    <a:lnTo>
                      <a:pt x="680457" y="31847"/>
                    </a:lnTo>
                    <a:lnTo>
                      <a:pt x="606059" y="40856"/>
                    </a:lnTo>
                    <a:lnTo>
                      <a:pt x="535690" y="50649"/>
                    </a:lnTo>
                    <a:lnTo>
                      <a:pt x="469284" y="61116"/>
                    </a:lnTo>
                    <a:lnTo>
                      <a:pt x="406773" y="72145"/>
                    </a:lnTo>
                    <a:lnTo>
                      <a:pt x="348091" y="83626"/>
                    </a:lnTo>
                    <a:lnTo>
                      <a:pt x="293172" y="95449"/>
                    </a:lnTo>
                    <a:lnTo>
                      <a:pt x="241948" y="107503"/>
                    </a:lnTo>
                    <a:lnTo>
                      <a:pt x="194352" y="119679"/>
                    </a:lnTo>
                    <a:lnTo>
                      <a:pt x="150318" y="131865"/>
                    </a:lnTo>
                    <a:lnTo>
                      <a:pt x="87463" y="156312"/>
                    </a:lnTo>
                    <a:lnTo>
                      <a:pt x="53056" y="182915"/>
                    </a:lnTo>
                    <a:lnTo>
                      <a:pt x="26763" y="215976"/>
                    </a:lnTo>
                    <a:lnTo>
                      <a:pt x="8954" y="253735"/>
                    </a:lnTo>
                    <a:lnTo>
                      <a:pt x="0" y="294432"/>
                    </a:lnTo>
                    <a:lnTo>
                      <a:pt x="269" y="336306"/>
                    </a:lnTo>
                    <a:lnTo>
                      <a:pt x="10132" y="377598"/>
                    </a:lnTo>
                    <a:lnTo>
                      <a:pt x="29959" y="416548"/>
                    </a:lnTo>
                    <a:lnTo>
                      <a:pt x="60120" y="451394"/>
                    </a:lnTo>
                    <a:lnTo>
                      <a:pt x="93615" y="481013"/>
                    </a:lnTo>
                    <a:lnTo>
                      <a:pt x="128209" y="510020"/>
                    </a:lnTo>
                    <a:lnTo>
                      <a:pt x="163890" y="538419"/>
                    </a:lnTo>
                    <a:lnTo>
                      <a:pt x="200642" y="566214"/>
                    </a:lnTo>
                    <a:lnTo>
                      <a:pt x="238453" y="593410"/>
                    </a:lnTo>
                    <a:lnTo>
                      <a:pt x="277308" y="620012"/>
                    </a:lnTo>
                    <a:lnTo>
                      <a:pt x="317195" y="646025"/>
                    </a:lnTo>
                    <a:lnTo>
                      <a:pt x="358100" y="671452"/>
                    </a:lnTo>
                    <a:lnTo>
                      <a:pt x="400009" y="696299"/>
                    </a:lnTo>
                    <a:lnTo>
                      <a:pt x="442907" y="720570"/>
                    </a:lnTo>
                    <a:lnTo>
                      <a:pt x="486783" y="744269"/>
                    </a:lnTo>
                    <a:lnTo>
                      <a:pt x="531622" y="767402"/>
                    </a:lnTo>
                    <a:lnTo>
                      <a:pt x="577410" y="789973"/>
                    </a:lnTo>
                    <a:lnTo>
                      <a:pt x="624134" y="811985"/>
                    </a:lnTo>
                    <a:lnTo>
                      <a:pt x="671780" y="833445"/>
                    </a:lnTo>
                    <a:lnTo>
                      <a:pt x="720335" y="854356"/>
                    </a:lnTo>
                    <a:lnTo>
                      <a:pt x="769784" y="874723"/>
                    </a:lnTo>
                    <a:lnTo>
                      <a:pt x="820115" y="894551"/>
                    </a:lnTo>
                    <a:lnTo>
                      <a:pt x="871314" y="913844"/>
                    </a:lnTo>
                    <a:lnTo>
                      <a:pt x="923366" y="932607"/>
                    </a:lnTo>
                    <a:lnTo>
                      <a:pt x="976259" y="950844"/>
                    </a:lnTo>
                    <a:lnTo>
                      <a:pt x="1029979" y="968560"/>
                    </a:lnTo>
                    <a:lnTo>
                      <a:pt x="1084512" y="985760"/>
                    </a:lnTo>
                    <a:lnTo>
                      <a:pt x="1139844" y="1002447"/>
                    </a:lnTo>
                    <a:lnTo>
                      <a:pt x="1195962" y="1018628"/>
                    </a:lnTo>
                    <a:lnTo>
                      <a:pt x="1252852" y="1034305"/>
                    </a:lnTo>
                    <a:lnTo>
                      <a:pt x="1310501" y="1049484"/>
                    </a:lnTo>
                    <a:lnTo>
                      <a:pt x="1368895" y="1064170"/>
                    </a:lnTo>
                    <a:lnTo>
                      <a:pt x="1428020" y="1078367"/>
                    </a:lnTo>
                    <a:lnTo>
                      <a:pt x="1487863" y="1092079"/>
                    </a:lnTo>
                    <a:lnTo>
                      <a:pt x="1548410" y="1105311"/>
                    </a:lnTo>
                    <a:lnTo>
                      <a:pt x="1609647" y="1118068"/>
                    </a:lnTo>
                    <a:lnTo>
                      <a:pt x="1671561" y="1130354"/>
                    </a:lnTo>
                    <a:lnTo>
                      <a:pt x="1734138" y="1142174"/>
                    </a:lnTo>
                    <a:lnTo>
                      <a:pt x="1797365" y="1153532"/>
                    </a:lnTo>
                    <a:lnTo>
                      <a:pt x="1861228" y="1164433"/>
                    </a:lnTo>
                    <a:lnTo>
                      <a:pt x="1925712" y="1174882"/>
                    </a:lnTo>
                    <a:lnTo>
                      <a:pt x="1990806" y="1184883"/>
                    </a:lnTo>
                    <a:lnTo>
                      <a:pt x="2056494" y="1194441"/>
                    </a:lnTo>
                    <a:lnTo>
                      <a:pt x="2122764" y="1203559"/>
                    </a:lnTo>
                    <a:lnTo>
                      <a:pt x="2189602" y="1212244"/>
                    </a:lnTo>
                    <a:lnTo>
                      <a:pt x="2256993" y="1220499"/>
                    </a:lnTo>
                    <a:lnTo>
                      <a:pt x="2324925" y="1228329"/>
                    </a:lnTo>
                    <a:lnTo>
                      <a:pt x="2393384" y="1235738"/>
                    </a:lnTo>
                    <a:lnTo>
                      <a:pt x="2462356" y="1242732"/>
                    </a:lnTo>
                    <a:lnTo>
                      <a:pt x="2531827" y="1249314"/>
                    </a:lnTo>
                    <a:lnTo>
                      <a:pt x="2601785" y="1255490"/>
                    </a:lnTo>
                    <a:lnTo>
                      <a:pt x="2672215" y="1261263"/>
                    </a:lnTo>
                    <a:lnTo>
                      <a:pt x="2743103" y="1266639"/>
                    </a:lnTo>
                    <a:lnTo>
                      <a:pt x="2814436" y="1271622"/>
                    </a:lnTo>
                    <a:lnTo>
                      <a:pt x="2886201" y="1276217"/>
                    </a:lnTo>
                    <a:lnTo>
                      <a:pt x="2958383" y="1280427"/>
                    </a:lnTo>
                    <a:lnTo>
                      <a:pt x="3030970" y="1284258"/>
                    </a:lnTo>
                    <a:lnTo>
                      <a:pt x="3103947" y="1287715"/>
                    </a:lnTo>
                    <a:lnTo>
                      <a:pt x="3177301" y="1290801"/>
                    </a:lnTo>
                    <a:lnTo>
                      <a:pt x="3251018" y="1293522"/>
                    </a:lnTo>
                    <a:lnTo>
                      <a:pt x="3325085" y="1295882"/>
                    </a:lnTo>
                    <a:lnTo>
                      <a:pt x="3399488" y="1297885"/>
                    </a:lnTo>
                    <a:lnTo>
                      <a:pt x="3474212" y="1299537"/>
                    </a:lnTo>
                    <a:lnTo>
                      <a:pt x="3549246" y="1300841"/>
                    </a:lnTo>
                    <a:lnTo>
                      <a:pt x="3624575" y="1301803"/>
                    </a:lnTo>
                    <a:lnTo>
                      <a:pt x="3700185" y="1302426"/>
                    </a:lnTo>
                    <a:lnTo>
                      <a:pt x="3776063" y="1302716"/>
                    </a:lnTo>
                    <a:lnTo>
                      <a:pt x="3852195" y="1302677"/>
                    </a:lnTo>
                    <a:lnTo>
                      <a:pt x="3928567" y="1302314"/>
                    </a:lnTo>
                    <a:lnTo>
                      <a:pt x="4005167" y="1301630"/>
                    </a:lnTo>
                    <a:lnTo>
                      <a:pt x="4081979" y="1300632"/>
                    </a:lnTo>
                    <a:lnTo>
                      <a:pt x="4158991" y="1299323"/>
                    </a:lnTo>
                    <a:lnTo>
                      <a:pt x="4236190" y="1297707"/>
                    </a:lnTo>
                    <a:lnTo>
                      <a:pt x="4313560" y="1295790"/>
                    </a:lnTo>
                    <a:lnTo>
                      <a:pt x="4391089" y="1293576"/>
                    </a:lnTo>
                    <a:lnTo>
                      <a:pt x="4468764" y="1291070"/>
                    </a:lnTo>
                    <a:lnTo>
                      <a:pt x="4546569" y="1288276"/>
                    </a:lnTo>
                    <a:lnTo>
                      <a:pt x="4624493" y="1285199"/>
                    </a:lnTo>
                    <a:lnTo>
                      <a:pt x="4702521" y="1281843"/>
                    </a:lnTo>
                    <a:lnTo>
                      <a:pt x="4780639" y="1278213"/>
                    </a:lnTo>
                    <a:lnTo>
                      <a:pt x="4858834" y="1274313"/>
                    </a:lnTo>
                    <a:lnTo>
                      <a:pt x="4937093" y="1270149"/>
                    </a:lnTo>
                    <a:lnTo>
                      <a:pt x="5015401" y="1265724"/>
                    </a:lnTo>
                    <a:lnTo>
                      <a:pt x="5093745" y="1261043"/>
                    </a:lnTo>
                    <a:lnTo>
                      <a:pt x="5172111" y="1256111"/>
                    </a:lnTo>
                    <a:lnTo>
                      <a:pt x="5250487" y="1250932"/>
                    </a:lnTo>
                    <a:lnTo>
                      <a:pt x="5328857" y="1245512"/>
                    </a:lnTo>
                    <a:lnTo>
                      <a:pt x="5407209" y="1239854"/>
                    </a:lnTo>
                    <a:lnTo>
                      <a:pt x="5485528" y="1233962"/>
                    </a:lnTo>
                    <a:lnTo>
                      <a:pt x="5563802" y="1227843"/>
                    </a:lnTo>
                    <a:lnTo>
                      <a:pt x="5642017" y="1221500"/>
                    </a:lnTo>
                    <a:lnTo>
                      <a:pt x="5720158" y="1214937"/>
                    </a:lnTo>
                    <a:lnTo>
                      <a:pt x="5798213" y="1208160"/>
                    </a:lnTo>
                    <a:lnTo>
                      <a:pt x="5876167" y="1201173"/>
                    </a:lnTo>
                    <a:lnTo>
                      <a:pt x="5954007" y="1193981"/>
                    </a:lnTo>
                    <a:lnTo>
                      <a:pt x="6031720" y="1186587"/>
                    </a:lnTo>
                    <a:lnTo>
                      <a:pt x="6186708" y="1171215"/>
                    </a:lnTo>
                    <a:lnTo>
                      <a:pt x="6341023" y="1155095"/>
                    </a:lnTo>
                    <a:lnTo>
                      <a:pt x="6494554" y="1138263"/>
                    </a:lnTo>
                    <a:lnTo>
                      <a:pt x="6647193" y="1120755"/>
                    </a:lnTo>
                    <a:lnTo>
                      <a:pt x="6798831" y="1102607"/>
                    </a:lnTo>
                    <a:lnTo>
                      <a:pt x="6949359" y="1083858"/>
                    </a:lnTo>
                    <a:lnTo>
                      <a:pt x="7098667" y="1064543"/>
                    </a:lnTo>
                    <a:lnTo>
                      <a:pt x="7246647" y="1044698"/>
                    </a:lnTo>
                    <a:lnTo>
                      <a:pt x="7393190" y="1024361"/>
                    </a:lnTo>
                    <a:lnTo>
                      <a:pt x="7538186" y="1003568"/>
                    </a:lnTo>
                    <a:lnTo>
                      <a:pt x="7681526" y="982355"/>
                    </a:lnTo>
                    <a:lnTo>
                      <a:pt x="7823102" y="960760"/>
                    </a:lnTo>
                    <a:lnTo>
                      <a:pt x="7962804" y="938818"/>
                    </a:lnTo>
                    <a:lnTo>
                      <a:pt x="8100523" y="916566"/>
                    </a:lnTo>
                    <a:lnTo>
                      <a:pt x="8236151" y="894042"/>
                    </a:lnTo>
                    <a:lnTo>
                      <a:pt x="8369577" y="871281"/>
                    </a:lnTo>
                    <a:lnTo>
                      <a:pt x="8500694" y="848319"/>
                    </a:lnTo>
                    <a:lnTo>
                      <a:pt x="8629391" y="825195"/>
                    </a:lnTo>
                    <a:lnTo>
                      <a:pt x="8755560" y="801944"/>
                    </a:lnTo>
                    <a:lnTo>
                      <a:pt x="8879092" y="778603"/>
                    </a:lnTo>
                    <a:lnTo>
                      <a:pt x="8999878" y="755208"/>
                    </a:lnTo>
                    <a:lnTo>
                      <a:pt x="9117809" y="731796"/>
                    </a:lnTo>
                    <a:lnTo>
                      <a:pt x="9232775" y="708404"/>
                    </a:lnTo>
                    <a:lnTo>
                      <a:pt x="9344668" y="685068"/>
                    </a:lnTo>
                    <a:lnTo>
                      <a:pt x="9453378" y="661825"/>
                    </a:lnTo>
                    <a:lnTo>
                      <a:pt x="9558796" y="638711"/>
                    </a:lnTo>
                    <a:lnTo>
                      <a:pt x="9660814" y="615764"/>
                    </a:lnTo>
                    <a:lnTo>
                      <a:pt x="9759322" y="593018"/>
                    </a:lnTo>
                    <a:lnTo>
                      <a:pt x="9854212" y="570512"/>
                    </a:lnTo>
                    <a:lnTo>
                      <a:pt x="9945373" y="548282"/>
                    </a:lnTo>
                    <a:lnTo>
                      <a:pt x="10032698" y="526364"/>
                    </a:lnTo>
                    <a:lnTo>
                      <a:pt x="10116076" y="504795"/>
                    </a:lnTo>
                    <a:lnTo>
                      <a:pt x="10195400" y="483612"/>
                    </a:lnTo>
                    <a:lnTo>
                      <a:pt x="10270559" y="462850"/>
                    </a:lnTo>
                    <a:lnTo>
                      <a:pt x="10341445" y="442548"/>
                    </a:lnTo>
                    <a:lnTo>
                      <a:pt x="10407949" y="422740"/>
                    </a:lnTo>
                    <a:lnTo>
                      <a:pt x="10469962" y="403465"/>
                    </a:lnTo>
                    <a:lnTo>
                      <a:pt x="10527374" y="384758"/>
                    </a:lnTo>
                    <a:lnTo>
                      <a:pt x="10580076" y="366656"/>
                    </a:lnTo>
                    <a:lnTo>
                      <a:pt x="10627961" y="349196"/>
                    </a:lnTo>
                    <a:lnTo>
                      <a:pt x="10670917" y="332414"/>
                    </a:lnTo>
                    <a:lnTo>
                      <a:pt x="10708837" y="316347"/>
                    </a:lnTo>
                    <a:lnTo>
                      <a:pt x="10756034" y="293666"/>
                    </a:lnTo>
                    <a:lnTo>
                      <a:pt x="10791286" y="272800"/>
                    </a:lnTo>
                    <a:lnTo>
                      <a:pt x="10822491" y="242390"/>
                    </a:lnTo>
                    <a:lnTo>
                      <a:pt x="10825014" y="231861"/>
                    </a:lnTo>
                    <a:lnTo>
                      <a:pt x="10824087" y="226965"/>
                    </a:lnTo>
                    <a:lnTo>
                      <a:pt x="10787023" y="203041"/>
                    </a:lnTo>
                    <a:lnTo>
                      <a:pt x="10747627" y="194788"/>
                    </a:lnTo>
                    <a:lnTo>
                      <a:pt x="10695065" y="188544"/>
                    </a:lnTo>
                    <a:lnTo>
                      <a:pt x="10619478" y="181269"/>
                    </a:lnTo>
                    <a:lnTo>
                      <a:pt x="10580190" y="178054"/>
                    </a:lnTo>
                    <a:lnTo>
                      <a:pt x="10539940" y="175111"/>
                    </a:lnTo>
                    <a:lnTo>
                      <a:pt x="10498755" y="172435"/>
                    </a:lnTo>
                    <a:lnTo>
                      <a:pt x="10456661" y="170017"/>
                    </a:lnTo>
                    <a:lnTo>
                      <a:pt x="10413682" y="167852"/>
                    </a:lnTo>
                    <a:lnTo>
                      <a:pt x="10369846" y="165933"/>
                    </a:lnTo>
                    <a:lnTo>
                      <a:pt x="10325177" y="164252"/>
                    </a:lnTo>
                    <a:lnTo>
                      <a:pt x="10279702" y="162804"/>
                    </a:lnTo>
                    <a:lnTo>
                      <a:pt x="10233448" y="161582"/>
                    </a:lnTo>
                    <a:lnTo>
                      <a:pt x="10186439" y="160578"/>
                    </a:lnTo>
                    <a:lnTo>
                      <a:pt x="10138701" y="159786"/>
                    </a:lnTo>
                    <a:lnTo>
                      <a:pt x="10041145" y="158813"/>
                    </a:lnTo>
                    <a:lnTo>
                      <a:pt x="9940985" y="158607"/>
                    </a:lnTo>
                    <a:lnTo>
                      <a:pt x="9838430" y="159116"/>
                    </a:lnTo>
                    <a:lnTo>
                      <a:pt x="9733687" y="160285"/>
                    </a:lnTo>
                    <a:lnTo>
                      <a:pt x="9626963" y="162061"/>
                    </a:lnTo>
                    <a:lnTo>
                      <a:pt x="9518464" y="164390"/>
                    </a:lnTo>
                    <a:lnTo>
                      <a:pt x="9408399" y="167219"/>
                    </a:lnTo>
                    <a:lnTo>
                      <a:pt x="9240817" y="172281"/>
                    </a:lnTo>
                    <a:lnTo>
                      <a:pt x="9070875" y="178164"/>
                    </a:lnTo>
                    <a:lnTo>
                      <a:pt x="8841824" y="186973"/>
                    </a:lnTo>
                    <a:lnTo>
                      <a:pt x="8040833" y="220564"/>
                    </a:lnTo>
                    <a:lnTo>
                      <a:pt x="7764456" y="231156"/>
                    </a:lnTo>
                    <a:lnTo>
                      <a:pt x="7603358" y="236565"/>
                    </a:lnTo>
                    <a:lnTo>
                      <a:pt x="7446660" y="241044"/>
                    </a:lnTo>
                    <a:lnTo>
                      <a:pt x="7344985" y="243423"/>
                    </a:lnTo>
                    <a:lnTo>
                      <a:pt x="7245783" y="245254"/>
                    </a:lnTo>
                    <a:lnTo>
                      <a:pt x="7149263" y="246484"/>
                    </a:lnTo>
                    <a:lnTo>
                      <a:pt x="7055630" y="247058"/>
                    </a:lnTo>
                    <a:lnTo>
                      <a:pt x="6965093" y="246922"/>
                    </a:lnTo>
                    <a:lnTo>
                      <a:pt x="6877859" y="246024"/>
                    </a:lnTo>
                    <a:lnTo>
                      <a:pt x="6835545" y="245273"/>
                    </a:lnTo>
                    <a:lnTo>
                      <a:pt x="6794134" y="244310"/>
                    </a:lnTo>
                    <a:lnTo>
                      <a:pt x="6753653" y="243130"/>
                    </a:lnTo>
                    <a:lnTo>
                      <a:pt x="6524079" y="234695"/>
                    </a:lnTo>
                    <a:lnTo>
                      <a:pt x="6343129" y="228713"/>
                    </a:lnTo>
                    <a:lnTo>
                      <a:pt x="6170948" y="223718"/>
                    </a:lnTo>
                    <a:lnTo>
                      <a:pt x="6007209" y="219647"/>
                    </a:lnTo>
                    <a:lnTo>
                      <a:pt x="5851584" y="216439"/>
                    </a:lnTo>
                    <a:lnTo>
                      <a:pt x="5703745" y="214032"/>
                    </a:lnTo>
                    <a:lnTo>
                      <a:pt x="5563365" y="212363"/>
                    </a:lnTo>
                    <a:lnTo>
                      <a:pt x="5430115" y="211371"/>
                    </a:lnTo>
                    <a:lnTo>
                      <a:pt x="5303668" y="210994"/>
                    </a:lnTo>
                    <a:lnTo>
                      <a:pt x="5183697" y="211170"/>
                    </a:lnTo>
                    <a:lnTo>
                      <a:pt x="5069873" y="211837"/>
                    </a:lnTo>
                    <a:lnTo>
                      <a:pt x="4961868" y="212934"/>
                    </a:lnTo>
                    <a:lnTo>
                      <a:pt x="4859355" y="214397"/>
                    </a:lnTo>
                    <a:lnTo>
                      <a:pt x="4715166" y="217145"/>
                    </a:lnTo>
                    <a:lnTo>
                      <a:pt x="4539077" y="221517"/>
                    </a:lnTo>
                    <a:lnTo>
                      <a:pt x="4129790" y="233875"/>
                    </a:lnTo>
                    <a:lnTo>
                      <a:pt x="4000433" y="237020"/>
                    </a:lnTo>
                    <a:lnTo>
                      <a:pt x="3907649" y="238420"/>
                    </a:lnTo>
                    <a:lnTo>
                      <a:pt x="3847196" y="238780"/>
                    </a:lnTo>
                    <a:lnTo>
                      <a:pt x="3787481" y="238609"/>
                    </a:lnTo>
                    <a:lnTo>
                      <a:pt x="3728178" y="237845"/>
                    </a:lnTo>
                    <a:lnTo>
                      <a:pt x="3668958" y="236427"/>
                    </a:lnTo>
                    <a:lnTo>
                      <a:pt x="3609495" y="234293"/>
                    </a:lnTo>
                    <a:lnTo>
                      <a:pt x="3549459" y="231380"/>
                    </a:lnTo>
                    <a:lnTo>
                      <a:pt x="3497452" y="228187"/>
                    </a:lnTo>
                    <a:lnTo>
                      <a:pt x="3445491" y="224337"/>
                    </a:lnTo>
                    <a:lnTo>
                      <a:pt x="3393584" y="219839"/>
                    </a:lnTo>
                    <a:lnTo>
                      <a:pt x="3341736" y="214703"/>
                    </a:lnTo>
                    <a:lnTo>
                      <a:pt x="3289954" y="208938"/>
                    </a:lnTo>
                    <a:lnTo>
                      <a:pt x="3238243" y="202553"/>
                    </a:lnTo>
                    <a:lnTo>
                      <a:pt x="3186610" y="195557"/>
                    </a:lnTo>
                    <a:lnTo>
                      <a:pt x="3135061" y="187959"/>
                    </a:lnTo>
                    <a:lnTo>
                      <a:pt x="3083602" y="179768"/>
                    </a:lnTo>
                    <a:lnTo>
                      <a:pt x="2948409" y="156447"/>
                    </a:lnTo>
                    <a:lnTo>
                      <a:pt x="2865921" y="142648"/>
                    </a:lnTo>
                    <a:lnTo>
                      <a:pt x="2784765" y="129583"/>
                    </a:lnTo>
                    <a:lnTo>
                      <a:pt x="2704934" y="117239"/>
                    </a:lnTo>
                    <a:lnTo>
                      <a:pt x="2626419" y="105601"/>
                    </a:lnTo>
                    <a:lnTo>
                      <a:pt x="2549212" y="94657"/>
                    </a:lnTo>
                    <a:lnTo>
                      <a:pt x="2473304" y="84391"/>
                    </a:lnTo>
                    <a:lnTo>
                      <a:pt x="2398688" y="74791"/>
                    </a:lnTo>
                    <a:lnTo>
                      <a:pt x="2325355" y="65842"/>
                    </a:lnTo>
                    <a:lnTo>
                      <a:pt x="2253296" y="57531"/>
                    </a:lnTo>
                    <a:lnTo>
                      <a:pt x="2182503" y="49844"/>
                    </a:lnTo>
                    <a:lnTo>
                      <a:pt x="2112968" y="42767"/>
                    </a:lnTo>
                    <a:lnTo>
                      <a:pt x="2044682" y="36286"/>
                    </a:lnTo>
                    <a:lnTo>
                      <a:pt x="1977638" y="30388"/>
                    </a:lnTo>
                    <a:lnTo>
                      <a:pt x="1911826" y="25058"/>
                    </a:lnTo>
                    <a:lnTo>
                      <a:pt x="1847239" y="20283"/>
                    </a:lnTo>
                    <a:lnTo>
                      <a:pt x="1783867" y="16049"/>
                    </a:lnTo>
                    <a:lnTo>
                      <a:pt x="1721703" y="12343"/>
                    </a:lnTo>
                    <a:lnTo>
                      <a:pt x="1660739" y="9149"/>
                    </a:lnTo>
                    <a:lnTo>
                      <a:pt x="1600966" y="6456"/>
                    </a:lnTo>
                    <a:lnTo>
                      <a:pt x="1542375" y="4248"/>
                    </a:lnTo>
                    <a:lnTo>
                      <a:pt x="1484959" y="2513"/>
                    </a:lnTo>
                    <a:lnTo>
                      <a:pt x="1428708" y="1235"/>
                    </a:lnTo>
                    <a:lnTo>
                      <a:pt x="1373615" y="402"/>
                    </a:lnTo>
                    <a:lnTo>
                      <a:pt x="1319672" y="0"/>
                    </a:lnTo>
                    <a:close/>
                  </a:path>
                </a:pathLst>
              </a:custGeom>
              <a:solidFill>
                <a:srgbClr val="A6CE5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4" name="object 167">
                <a:extLst>
                  <a:ext uri="{FF2B5EF4-FFF2-40B4-BE49-F238E27FC236}">
                    <a16:creationId xmlns:a16="http://schemas.microsoft.com/office/drawing/2014/main" id="{315F523A-AB7F-33FF-B27D-286EFD3B108F}"/>
                  </a:ext>
                </a:extLst>
              </p:cNvPr>
              <p:cNvSpPr/>
              <p:nvPr/>
            </p:nvSpPr>
            <p:spPr>
              <a:xfrm>
                <a:off x="3975192" y="8133807"/>
                <a:ext cx="2621915" cy="936625"/>
              </a:xfrm>
              <a:custGeom>
                <a:avLst/>
                <a:gdLst/>
                <a:ahLst/>
                <a:cxnLst/>
                <a:rect l="l" t="t" r="r" b="b"/>
                <a:pathLst>
                  <a:path w="2621915" h="936625">
                    <a:moveTo>
                      <a:pt x="1463273" y="0"/>
                    </a:moveTo>
                    <a:lnTo>
                      <a:pt x="1339466" y="7144"/>
                    </a:lnTo>
                    <a:lnTo>
                      <a:pt x="1122639" y="80381"/>
                    </a:lnTo>
                    <a:lnTo>
                      <a:pt x="1064913" y="109653"/>
                    </a:lnTo>
                    <a:lnTo>
                      <a:pt x="1006225" y="162687"/>
                    </a:lnTo>
                    <a:lnTo>
                      <a:pt x="980111" y="200017"/>
                    </a:lnTo>
                    <a:lnTo>
                      <a:pt x="958063" y="245571"/>
                    </a:lnTo>
                    <a:lnTo>
                      <a:pt x="941518" y="300109"/>
                    </a:lnTo>
                    <a:lnTo>
                      <a:pt x="931912" y="364393"/>
                    </a:lnTo>
                    <a:lnTo>
                      <a:pt x="813788" y="206591"/>
                    </a:lnTo>
                    <a:lnTo>
                      <a:pt x="734739" y="160980"/>
                    </a:lnTo>
                    <a:lnTo>
                      <a:pt x="659056" y="233850"/>
                    </a:lnTo>
                    <a:lnTo>
                      <a:pt x="551034" y="431490"/>
                    </a:lnTo>
                    <a:lnTo>
                      <a:pt x="307747" y="370467"/>
                    </a:lnTo>
                    <a:lnTo>
                      <a:pt x="179727" y="377978"/>
                    </a:lnTo>
                    <a:lnTo>
                      <a:pt x="124744" y="479088"/>
                    </a:lnTo>
                    <a:lnTo>
                      <a:pt x="100566" y="698864"/>
                    </a:lnTo>
                    <a:lnTo>
                      <a:pt x="25567" y="779531"/>
                    </a:lnTo>
                    <a:lnTo>
                      <a:pt x="0" y="831152"/>
                    </a:lnTo>
                    <a:lnTo>
                      <a:pt x="23351" y="875986"/>
                    </a:lnTo>
                    <a:lnTo>
                      <a:pt x="95110" y="936292"/>
                    </a:lnTo>
                    <a:lnTo>
                      <a:pt x="2621861" y="860681"/>
                    </a:lnTo>
                    <a:lnTo>
                      <a:pt x="2553010" y="582488"/>
                    </a:lnTo>
                    <a:lnTo>
                      <a:pt x="2489157" y="452162"/>
                    </a:lnTo>
                    <a:lnTo>
                      <a:pt x="2393488" y="435868"/>
                    </a:lnTo>
                    <a:lnTo>
                      <a:pt x="2229192" y="499771"/>
                    </a:lnTo>
                    <a:lnTo>
                      <a:pt x="2219027" y="497183"/>
                    </a:lnTo>
                    <a:lnTo>
                      <a:pt x="2207567" y="483177"/>
                    </a:lnTo>
                    <a:lnTo>
                      <a:pt x="2193816" y="461352"/>
                    </a:lnTo>
                    <a:lnTo>
                      <a:pt x="2176782" y="435304"/>
                    </a:lnTo>
                    <a:lnTo>
                      <a:pt x="2155471" y="408630"/>
                    </a:lnTo>
                    <a:lnTo>
                      <a:pt x="2128887" y="384927"/>
                    </a:lnTo>
                    <a:lnTo>
                      <a:pt x="2096039" y="367791"/>
                    </a:lnTo>
                    <a:lnTo>
                      <a:pt x="2055932" y="360821"/>
                    </a:lnTo>
                    <a:lnTo>
                      <a:pt x="2007572" y="367613"/>
                    </a:lnTo>
                    <a:lnTo>
                      <a:pt x="1949965" y="391764"/>
                    </a:lnTo>
                    <a:lnTo>
                      <a:pt x="1905812" y="227853"/>
                    </a:lnTo>
                    <a:lnTo>
                      <a:pt x="1856447" y="158047"/>
                    </a:lnTo>
                    <a:lnTo>
                      <a:pt x="1770686" y="168695"/>
                    </a:lnTo>
                    <a:lnTo>
                      <a:pt x="1617347" y="246145"/>
                    </a:lnTo>
                    <a:lnTo>
                      <a:pt x="1540440" y="74486"/>
                    </a:lnTo>
                    <a:lnTo>
                      <a:pt x="1463273" y="0"/>
                    </a:lnTo>
                    <a:close/>
                  </a:path>
                </a:pathLst>
              </a:custGeom>
              <a:solidFill>
                <a:srgbClr val="CDE3A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5" name="object 168">
                <a:extLst>
                  <a:ext uri="{FF2B5EF4-FFF2-40B4-BE49-F238E27FC236}">
                    <a16:creationId xmlns:a16="http://schemas.microsoft.com/office/drawing/2014/main" id="{B1E7A8ED-D42B-2436-8EB4-CD7E32ED508C}"/>
                  </a:ext>
                </a:extLst>
              </p:cNvPr>
              <p:cNvSpPr/>
              <p:nvPr/>
            </p:nvSpPr>
            <p:spPr>
              <a:xfrm>
                <a:off x="3974973" y="8205496"/>
                <a:ext cx="2622550" cy="864869"/>
              </a:xfrm>
              <a:custGeom>
                <a:avLst/>
                <a:gdLst/>
                <a:ahLst/>
                <a:cxnLst/>
                <a:rect l="l" t="t" r="r" b="b"/>
                <a:pathLst>
                  <a:path w="2622550" h="864870">
                    <a:moveTo>
                      <a:pt x="1461861" y="0"/>
                    </a:moveTo>
                    <a:lnTo>
                      <a:pt x="1338045" y="6950"/>
                    </a:lnTo>
                    <a:lnTo>
                      <a:pt x="1121319" y="74930"/>
                    </a:lnTo>
                    <a:lnTo>
                      <a:pt x="1055055" y="107486"/>
                    </a:lnTo>
                    <a:lnTo>
                      <a:pt x="1021209" y="134355"/>
                    </a:lnTo>
                    <a:lnTo>
                      <a:pt x="989748" y="169661"/>
                    </a:lnTo>
                    <a:lnTo>
                      <a:pt x="962816" y="214436"/>
                    </a:lnTo>
                    <a:lnTo>
                      <a:pt x="942561" y="269713"/>
                    </a:lnTo>
                    <a:lnTo>
                      <a:pt x="931126" y="336525"/>
                    </a:lnTo>
                    <a:lnTo>
                      <a:pt x="812697" y="191849"/>
                    </a:lnTo>
                    <a:lnTo>
                      <a:pt x="733557" y="150164"/>
                    </a:lnTo>
                    <a:lnTo>
                      <a:pt x="658008" y="217355"/>
                    </a:lnTo>
                    <a:lnTo>
                      <a:pt x="550352" y="399308"/>
                    </a:lnTo>
                    <a:lnTo>
                      <a:pt x="306931" y="343953"/>
                    </a:lnTo>
                    <a:lnTo>
                      <a:pt x="178916" y="351243"/>
                    </a:lnTo>
                    <a:lnTo>
                      <a:pt x="124119" y="444346"/>
                    </a:lnTo>
                    <a:lnTo>
                      <a:pt x="100355" y="646431"/>
                    </a:lnTo>
                    <a:lnTo>
                      <a:pt x="25481" y="720778"/>
                    </a:lnTo>
                    <a:lnTo>
                      <a:pt x="0" y="768286"/>
                    </a:lnTo>
                    <a:lnTo>
                      <a:pt x="23439" y="809410"/>
                    </a:lnTo>
                    <a:lnTo>
                      <a:pt x="95329" y="864603"/>
                    </a:lnTo>
                    <a:lnTo>
                      <a:pt x="2622079" y="788992"/>
                    </a:lnTo>
                    <a:lnTo>
                      <a:pt x="2552735" y="532641"/>
                    </a:lnTo>
                    <a:lnTo>
                      <a:pt x="2488650" y="412597"/>
                    </a:lnTo>
                    <a:lnTo>
                      <a:pt x="2392950" y="397724"/>
                    </a:lnTo>
                    <a:lnTo>
                      <a:pt x="2228761" y="456887"/>
                    </a:lnTo>
                    <a:lnTo>
                      <a:pt x="2218603" y="454560"/>
                    </a:lnTo>
                    <a:lnTo>
                      <a:pt x="2207121" y="441740"/>
                    </a:lnTo>
                    <a:lnTo>
                      <a:pt x="2193331" y="421736"/>
                    </a:lnTo>
                    <a:lnTo>
                      <a:pt x="2176246" y="397858"/>
                    </a:lnTo>
                    <a:lnTo>
                      <a:pt x="2154879" y="373412"/>
                    </a:lnTo>
                    <a:lnTo>
                      <a:pt x="2128245" y="351708"/>
                    </a:lnTo>
                    <a:lnTo>
                      <a:pt x="2095358" y="336054"/>
                    </a:lnTo>
                    <a:lnTo>
                      <a:pt x="2055231" y="329757"/>
                    </a:lnTo>
                    <a:lnTo>
                      <a:pt x="2006879" y="336127"/>
                    </a:lnTo>
                    <a:lnTo>
                      <a:pt x="1949314" y="358472"/>
                    </a:lnTo>
                    <a:lnTo>
                      <a:pt x="1904839" y="207973"/>
                    </a:lnTo>
                    <a:lnTo>
                      <a:pt x="1855338" y="143981"/>
                    </a:lnTo>
                    <a:lnTo>
                      <a:pt x="1769603" y="154052"/>
                    </a:lnTo>
                    <a:lnTo>
                      <a:pt x="1616424" y="225743"/>
                    </a:lnTo>
                    <a:lnTo>
                      <a:pt x="1539182" y="68217"/>
                    </a:lnTo>
                    <a:lnTo>
                      <a:pt x="1461861" y="0"/>
                    </a:lnTo>
                    <a:close/>
                  </a:path>
                </a:pathLst>
              </a:custGeom>
              <a:solidFill>
                <a:srgbClr val="85BB2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6" name="object 169">
                <a:extLst>
                  <a:ext uri="{FF2B5EF4-FFF2-40B4-BE49-F238E27FC236}">
                    <a16:creationId xmlns:a16="http://schemas.microsoft.com/office/drawing/2014/main" id="{9F86D678-14D3-5BAC-AE5D-59EB1619DE69}"/>
                  </a:ext>
                </a:extLst>
              </p:cNvPr>
              <p:cNvSpPr/>
              <p:nvPr/>
            </p:nvSpPr>
            <p:spPr>
              <a:xfrm>
                <a:off x="3574265" y="8567949"/>
                <a:ext cx="3520440" cy="553720"/>
              </a:xfrm>
              <a:custGeom>
                <a:avLst/>
                <a:gdLst/>
                <a:ahLst/>
                <a:cxnLst/>
                <a:rect l="l" t="t" r="r" b="b"/>
                <a:pathLst>
                  <a:path w="3520440" h="553720">
                    <a:moveTo>
                      <a:pt x="432156" y="0"/>
                    </a:moveTo>
                    <a:lnTo>
                      <a:pt x="225184" y="46304"/>
                    </a:lnTo>
                    <a:lnTo>
                      <a:pt x="0" y="205568"/>
                    </a:lnTo>
                    <a:lnTo>
                      <a:pt x="3547" y="226564"/>
                    </a:lnTo>
                    <a:lnTo>
                      <a:pt x="16858" y="266238"/>
                    </a:lnTo>
                    <a:lnTo>
                      <a:pt x="38161" y="302895"/>
                    </a:lnTo>
                    <a:lnTo>
                      <a:pt x="67100" y="336626"/>
                    </a:lnTo>
                    <a:lnTo>
                      <a:pt x="103322" y="367523"/>
                    </a:lnTo>
                    <a:lnTo>
                      <a:pt x="146470" y="395677"/>
                    </a:lnTo>
                    <a:lnTo>
                      <a:pt x="196190" y="421179"/>
                    </a:lnTo>
                    <a:lnTo>
                      <a:pt x="252128" y="444120"/>
                    </a:lnTo>
                    <a:lnTo>
                      <a:pt x="313929" y="464591"/>
                    </a:lnTo>
                    <a:lnTo>
                      <a:pt x="381237" y="482684"/>
                    </a:lnTo>
                    <a:lnTo>
                      <a:pt x="453699" y="498489"/>
                    </a:lnTo>
                    <a:lnTo>
                      <a:pt x="491751" y="505563"/>
                    </a:lnTo>
                    <a:lnTo>
                      <a:pt x="530958" y="512098"/>
                    </a:lnTo>
                    <a:lnTo>
                      <a:pt x="571276" y="518108"/>
                    </a:lnTo>
                    <a:lnTo>
                      <a:pt x="612661" y="523602"/>
                    </a:lnTo>
                    <a:lnTo>
                      <a:pt x="655068" y="528594"/>
                    </a:lnTo>
                    <a:lnTo>
                      <a:pt x="698452" y="533092"/>
                    </a:lnTo>
                    <a:lnTo>
                      <a:pt x="742770" y="537111"/>
                    </a:lnTo>
                    <a:lnTo>
                      <a:pt x="787977" y="540660"/>
                    </a:lnTo>
                    <a:lnTo>
                      <a:pt x="834029" y="543751"/>
                    </a:lnTo>
                    <a:lnTo>
                      <a:pt x="880881" y="546395"/>
                    </a:lnTo>
                    <a:lnTo>
                      <a:pt x="928489" y="548605"/>
                    </a:lnTo>
                    <a:lnTo>
                      <a:pt x="976809" y="550390"/>
                    </a:lnTo>
                    <a:lnTo>
                      <a:pt x="1025796" y="551763"/>
                    </a:lnTo>
                    <a:lnTo>
                      <a:pt x="1075406" y="552736"/>
                    </a:lnTo>
                    <a:lnTo>
                      <a:pt x="1125594" y="553319"/>
                    </a:lnTo>
                    <a:lnTo>
                      <a:pt x="1176317" y="553523"/>
                    </a:lnTo>
                    <a:lnTo>
                      <a:pt x="1227530" y="553361"/>
                    </a:lnTo>
                    <a:lnTo>
                      <a:pt x="1279188" y="552843"/>
                    </a:lnTo>
                    <a:lnTo>
                      <a:pt x="1331247" y="551982"/>
                    </a:lnTo>
                    <a:lnTo>
                      <a:pt x="1383664" y="550788"/>
                    </a:lnTo>
                    <a:lnTo>
                      <a:pt x="1436392" y="549272"/>
                    </a:lnTo>
                    <a:lnTo>
                      <a:pt x="1489389" y="547447"/>
                    </a:lnTo>
                    <a:lnTo>
                      <a:pt x="1542610" y="545324"/>
                    </a:lnTo>
                    <a:lnTo>
                      <a:pt x="1596010" y="542913"/>
                    </a:lnTo>
                    <a:lnTo>
                      <a:pt x="1649545" y="540227"/>
                    </a:lnTo>
                    <a:lnTo>
                      <a:pt x="1703171" y="537277"/>
                    </a:lnTo>
                    <a:lnTo>
                      <a:pt x="1756843" y="534074"/>
                    </a:lnTo>
                    <a:lnTo>
                      <a:pt x="1810517" y="530629"/>
                    </a:lnTo>
                    <a:lnTo>
                      <a:pt x="1864149" y="526954"/>
                    </a:lnTo>
                    <a:lnTo>
                      <a:pt x="1917694" y="523061"/>
                    </a:lnTo>
                    <a:lnTo>
                      <a:pt x="2024347" y="514664"/>
                    </a:lnTo>
                    <a:lnTo>
                      <a:pt x="2130121" y="505529"/>
                    </a:lnTo>
                    <a:lnTo>
                      <a:pt x="2234661" y="495747"/>
                    </a:lnTo>
                    <a:lnTo>
                      <a:pt x="2337612" y="485409"/>
                    </a:lnTo>
                    <a:lnTo>
                      <a:pt x="2438620" y="474608"/>
                    </a:lnTo>
                    <a:lnTo>
                      <a:pt x="2537329" y="463433"/>
                    </a:lnTo>
                    <a:lnTo>
                      <a:pt x="2633385" y="451975"/>
                    </a:lnTo>
                    <a:lnTo>
                      <a:pt x="2726434" y="440327"/>
                    </a:lnTo>
                    <a:lnTo>
                      <a:pt x="2816119" y="428579"/>
                    </a:lnTo>
                    <a:lnTo>
                      <a:pt x="2902087" y="416822"/>
                    </a:lnTo>
                    <a:lnTo>
                      <a:pt x="2983983" y="405148"/>
                    </a:lnTo>
                    <a:lnTo>
                      <a:pt x="3061451" y="393647"/>
                    </a:lnTo>
                    <a:lnTo>
                      <a:pt x="3134137" y="382411"/>
                    </a:lnTo>
                    <a:lnTo>
                      <a:pt x="3201686" y="371531"/>
                    </a:lnTo>
                    <a:lnTo>
                      <a:pt x="3263744" y="361097"/>
                    </a:lnTo>
                    <a:lnTo>
                      <a:pt x="3319955" y="351202"/>
                    </a:lnTo>
                    <a:lnTo>
                      <a:pt x="3369965" y="341937"/>
                    </a:lnTo>
                    <a:lnTo>
                      <a:pt x="3413418" y="333392"/>
                    </a:lnTo>
                    <a:lnTo>
                      <a:pt x="3479237" y="318827"/>
                    </a:lnTo>
                    <a:lnTo>
                      <a:pt x="3518312" y="306298"/>
                    </a:lnTo>
                    <a:lnTo>
                      <a:pt x="3519924" y="304663"/>
                    </a:lnTo>
                    <a:lnTo>
                      <a:pt x="3519364" y="303345"/>
                    </a:lnTo>
                    <a:lnTo>
                      <a:pt x="3467925" y="302727"/>
                    </a:lnTo>
                    <a:lnTo>
                      <a:pt x="3422406" y="304312"/>
                    </a:lnTo>
                    <a:lnTo>
                      <a:pt x="3376322" y="303411"/>
                    </a:lnTo>
                    <a:lnTo>
                      <a:pt x="3329712" y="300309"/>
                    </a:lnTo>
                    <a:lnTo>
                      <a:pt x="3282617" y="295296"/>
                    </a:lnTo>
                    <a:lnTo>
                      <a:pt x="3235077" y="288658"/>
                    </a:lnTo>
                    <a:lnTo>
                      <a:pt x="3187132" y="280682"/>
                    </a:lnTo>
                    <a:lnTo>
                      <a:pt x="3138823" y="271655"/>
                    </a:lnTo>
                    <a:lnTo>
                      <a:pt x="3090189" y="261866"/>
                    </a:lnTo>
                    <a:lnTo>
                      <a:pt x="2942741" y="230792"/>
                    </a:lnTo>
                    <a:lnTo>
                      <a:pt x="2893211" y="220823"/>
                    </a:lnTo>
                    <a:lnTo>
                      <a:pt x="2843556" y="211528"/>
                    </a:lnTo>
                    <a:lnTo>
                      <a:pt x="2793818" y="203193"/>
                    </a:lnTo>
                    <a:lnTo>
                      <a:pt x="2744037" y="196106"/>
                    </a:lnTo>
                    <a:lnTo>
                      <a:pt x="2694253" y="190554"/>
                    </a:lnTo>
                    <a:lnTo>
                      <a:pt x="2644505" y="186824"/>
                    </a:lnTo>
                    <a:lnTo>
                      <a:pt x="2594835" y="185204"/>
                    </a:lnTo>
                    <a:lnTo>
                      <a:pt x="2545282" y="185981"/>
                    </a:lnTo>
                    <a:lnTo>
                      <a:pt x="2495886" y="189443"/>
                    </a:lnTo>
                    <a:lnTo>
                      <a:pt x="2446688" y="195876"/>
                    </a:lnTo>
                    <a:lnTo>
                      <a:pt x="2397728" y="205568"/>
                    </a:lnTo>
                    <a:lnTo>
                      <a:pt x="2153778" y="259500"/>
                    </a:lnTo>
                    <a:lnTo>
                      <a:pt x="1954610" y="284260"/>
                    </a:lnTo>
                    <a:lnTo>
                      <a:pt x="1694156" y="285954"/>
                    </a:lnTo>
                    <a:lnTo>
                      <a:pt x="1266348" y="270686"/>
                    </a:lnTo>
                    <a:lnTo>
                      <a:pt x="739638" y="72759"/>
                    </a:lnTo>
                    <a:lnTo>
                      <a:pt x="432156" y="0"/>
                    </a:lnTo>
                    <a:close/>
                  </a:path>
                </a:pathLst>
              </a:custGeom>
              <a:solidFill>
                <a:srgbClr val="A6CE5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Open Sans"/>
                  <a:ea typeface="+mn-ea"/>
                  <a:cs typeface="+mn-cs"/>
                </a:endParaRPr>
              </a:p>
            </p:txBody>
          </p:sp>
        </p:grpSp>
      </p:grpSp>
    </p:spTree>
    <p:extLst>
      <p:ext uri="{BB962C8B-B14F-4D97-AF65-F5344CB8AC3E}">
        <p14:creationId xmlns:p14="http://schemas.microsoft.com/office/powerpoint/2010/main" val="227394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4" name="AdobeStock_1204862112.jpeg" descr="AdobeStock_1204862112.jpeg">
            <a:extLst>
              <a:ext uri="{FF2B5EF4-FFF2-40B4-BE49-F238E27FC236}">
                <a16:creationId xmlns:a16="http://schemas.microsoft.com/office/drawing/2014/main" id="{1DD60521-86EB-1A78-7EB9-D5F26D8EFDBA}"/>
              </a:ext>
            </a:extLst>
          </p:cNvPr>
          <p:cNvPicPr>
            <a:picLocks noChangeAspect="1"/>
          </p:cNvPicPr>
          <p:nvPr/>
        </p:nvPicPr>
        <p:blipFill>
          <a:blip r:embed="rId5">
            <a:alphaModFix amt="23214"/>
          </a:blip>
          <a:srcRect l="708" t="708" r="708" b="342"/>
          <a:stretch>
            <a:fillRect/>
          </a:stretch>
        </p:blipFill>
        <p:spPr>
          <a:xfrm>
            <a:off x="0" y="0"/>
            <a:ext cx="12192000" cy="6858280"/>
          </a:xfrm>
          <a:prstGeom prst="rect">
            <a:avLst/>
          </a:prstGeom>
          <a:ln w="12700">
            <a:miter lim="400000"/>
          </a:ln>
        </p:spPr>
      </p:pic>
      <p:sp>
        <p:nvSpPr>
          <p:cNvPr id="125" name="Straight Connector 7">
            <a:extLst>
              <a:ext uri="{FF2B5EF4-FFF2-40B4-BE49-F238E27FC236}">
                <a16:creationId xmlns:a16="http://schemas.microsoft.com/office/drawing/2014/main" id="{FEDD6CB5-C983-9898-BC24-B4FC16FE9DC8}"/>
              </a:ext>
            </a:extLst>
          </p:cNvPr>
          <p:cNvSpPr/>
          <p:nvPr/>
        </p:nvSpPr>
        <p:spPr>
          <a:xfrm>
            <a:off x="901425" y="917850"/>
            <a:ext cx="2389529"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mn-ea"/>
              <a:cs typeface="Calibri"/>
              <a:sym typeface="Calibri"/>
            </a:endParaRPr>
          </a:p>
        </p:txBody>
      </p:sp>
      <p:sp>
        <p:nvSpPr>
          <p:cNvPr id="126" name="Google Shape;22515;p994">
            <a:extLst>
              <a:ext uri="{FF2B5EF4-FFF2-40B4-BE49-F238E27FC236}">
                <a16:creationId xmlns:a16="http://schemas.microsoft.com/office/drawing/2014/main" id="{01AEB232-7A0B-7D08-CF83-DBCBC3ED76C9}"/>
              </a:ext>
            </a:extLst>
          </p:cNvPr>
          <p:cNvSpPr txBox="1"/>
          <p:nvPr/>
        </p:nvSpPr>
        <p:spPr>
          <a:xfrm>
            <a:off x="508845" y="657479"/>
            <a:ext cx="319266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900" cap="all" spc="45">
                <a:solidFill>
                  <a:srgbClr val="86BC25"/>
                </a:solidFill>
                <a:latin typeface="Open Sans Extrabold"/>
                <a:ea typeface="Open Sans Extrabold"/>
                <a:cs typeface="Open Sans Extrabold"/>
                <a:sym typeface="Open Sans Extrabold"/>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900" b="0" i="0" u="none" strike="noStrike" kern="0" cap="all" spc="45" normalizeH="0" baseline="0" noProof="0">
                <a:ln>
                  <a:noFill/>
                </a:ln>
                <a:solidFill>
                  <a:srgbClr val="86BC25"/>
                </a:solidFill>
                <a:effectLst/>
                <a:uLnTx/>
                <a:uFillTx/>
                <a:latin typeface="Open Sans Extrabold"/>
                <a:ea typeface="Open Sans Extrabold"/>
                <a:cs typeface="Open Sans Extrabold"/>
                <a:sym typeface="Open Sans Extrabold"/>
              </a:rPr>
              <a:t>Strategic Design &amp; Planning</a:t>
            </a:r>
          </a:p>
        </p:txBody>
      </p:sp>
      <p:sp>
        <p:nvSpPr>
          <p:cNvPr id="127" name="Google Shape;22515;p994">
            <a:extLst>
              <a:ext uri="{FF2B5EF4-FFF2-40B4-BE49-F238E27FC236}">
                <a16:creationId xmlns:a16="http://schemas.microsoft.com/office/drawing/2014/main" id="{0D229E03-8C0B-2FCC-709C-39F2F1F8BE7A}"/>
              </a:ext>
            </a:extLst>
          </p:cNvPr>
          <p:cNvSpPr txBox="1"/>
          <p:nvPr/>
        </p:nvSpPr>
        <p:spPr>
          <a:xfrm>
            <a:off x="3701505" y="657479"/>
            <a:ext cx="3192660"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900" cap="all" spc="45">
                <a:solidFill>
                  <a:srgbClr val="86BC25"/>
                </a:solidFill>
                <a:latin typeface="Open Sans Extrabold"/>
                <a:ea typeface="Open Sans Extrabold"/>
                <a:cs typeface="Open Sans Extrabold"/>
                <a:sym typeface="Open Sans Extrabold"/>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900" b="0" i="0" u="none" strike="noStrike" kern="0" cap="all" spc="45" normalizeH="0" baseline="0" noProof="0">
                <a:ln>
                  <a:noFill/>
                </a:ln>
                <a:solidFill>
                  <a:srgbClr val="86BC25"/>
                </a:solidFill>
                <a:effectLst/>
                <a:uLnTx/>
                <a:uFillTx/>
                <a:latin typeface="Open Sans Extrabold"/>
                <a:ea typeface="Open Sans Extrabold"/>
                <a:cs typeface="Open Sans Extrabold"/>
                <a:sym typeface="Open Sans Extrabold"/>
              </a:rPr>
              <a:t>Construct &amp; Build</a:t>
            </a:r>
          </a:p>
        </p:txBody>
      </p:sp>
      <p:sp>
        <p:nvSpPr>
          <p:cNvPr id="128" name="Google Shape;22515;p994">
            <a:extLst>
              <a:ext uri="{FF2B5EF4-FFF2-40B4-BE49-F238E27FC236}">
                <a16:creationId xmlns:a16="http://schemas.microsoft.com/office/drawing/2014/main" id="{2C95EB19-4271-C185-3172-8BCF1FB59BD0}"/>
              </a:ext>
            </a:extLst>
          </p:cNvPr>
          <p:cNvSpPr txBox="1"/>
          <p:nvPr/>
        </p:nvSpPr>
        <p:spPr>
          <a:xfrm>
            <a:off x="6894165" y="657479"/>
            <a:ext cx="3192660"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900" cap="all" spc="45">
                <a:solidFill>
                  <a:srgbClr val="86BC25"/>
                </a:solidFill>
                <a:latin typeface="Open Sans Extrabold"/>
                <a:ea typeface="Open Sans Extrabold"/>
                <a:cs typeface="Open Sans Extrabold"/>
                <a:sym typeface="Open Sans Extrabold"/>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900" b="0" i="0" u="none" strike="noStrike" kern="0" cap="all" spc="45" normalizeH="0" baseline="0" noProof="0">
                <a:ln>
                  <a:noFill/>
                </a:ln>
                <a:solidFill>
                  <a:srgbClr val="86BC25"/>
                </a:solidFill>
                <a:effectLst/>
                <a:uLnTx/>
                <a:uFillTx/>
                <a:latin typeface="Open Sans Extrabold"/>
                <a:ea typeface="Open Sans Extrabold"/>
                <a:cs typeface="Open Sans Extrabold"/>
                <a:sym typeface="Open Sans Extrabold"/>
              </a:rPr>
              <a:t>Production &amp; Operation</a:t>
            </a:r>
          </a:p>
        </p:txBody>
      </p:sp>
      <p:sp>
        <p:nvSpPr>
          <p:cNvPr id="129" name="Google Shape;22515;p994">
            <a:extLst>
              <a:ext uri="{FF2B5EF4-FFF2-40B4-BE49-F238E27FC236}">
                <a16:creationId xmlns:a16="http://schemas.microsoft.com/office/drawing/2014/main" id="{B1B50D20-DA46-8C04-C9CD-0674F22665EA}"/>
              </a:ext>
            </a:extLst>
          </p:cNvPr>
          <p:cNvSpPr txBox="1"/>
          <p:nvPr/>
        </p:nvSpPr>
        <p:spPr>
          <a:xfrm>
            <a:off x="10086824" y="657479"/>
            <a:ext cx="159633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900" cap="all" spc="45">
                <a:solidFill>
                  <a:srgbClr val="86BC25"/>
                </a:solidFill>
                <a:latin typeface="Open Sans Extrabold"/>
                <a:ea typeface="Open Sans Extrabold"/>
                <a:cs typeface="Open Sans Extrabold"/>
                <a:sym typeface="Open Sans Extrabold"/>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900" b="0" i="0" u="none" strike="noStrike" kern="0" cap="all" spc="45" normalizeH="0" baseline="0" noProof="0">
                <a:ln>
                  <a:noFill/>
                </a:ln>
                <a:solidFill>
                  <a:srgbClr val="86BC25"/>
                </a:solidFill>
                <a:effectLst/>
                <a:uLnTx/>
                <a:uFillTx/>
                <a:latin typeface="Open Sans Extrabold"/>
                <a:ea typeface="Open Sans Extrabold"/>
                <a:cs typeface="Open Sans Extrabold"/>
                <a:sym typeface="Open Sans Extrabold"/>
              </a:rPr>
              <a:t>End Use</a:t>
            </a:r>
          </a:p>
        </p:txBody>
      </p:sp>
      <p:sp>
        <p:nvSpPr>
          <p:cNvPr id="130" name="TextBox 36">
            <a:extLst>
              <a:ext uri="{FF2B5EF4-FFF2-40B4-BE49-F238E27FC236}">
                <a16:creationId xmlns:a16="http://schemas.microsoft.com/office/drawing/2014/main" id="{B3A97C4A-3379-A482-E79A-081F3095BBB0}"/>
              </a:ext>
            </a:extLst>
          </p:cNvPr>
          <p:cNvSpPr txBox="1"/>
          <p:nvPr/>
        </p:nvSpPr>
        <p:spPr>
          <a:xfrm rot="16200000">
            <a:off x="-228501" y="1171850"/>
            <a:ext cx="943108" cy="13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ctr">
              <a:spcBef>
                <a:spcPts val="600"/>
              </a:spcBef>
              <a:defRPr sz="800" spc="40">
                <a:solidFill>
                  <a:srgbClr val="FFFFFF"/>
                </a:solidFill>
                <a:latin typeface="Open Sans"/>
                <a:ea typeface="Open Sans"/>
                <a:cs typeface="Open Sans"/>
                <a:sym typeface="Open Sans"/>
              </a:defRPr>
            </a:lvl1pPr>
          </a:lstStyle>
          <a:p>
            <a:pPr marL="0" marR="0" lvl="0" indent="0" algn="ctr" defTabSz="914400" rtl="0" eaLnBrk="1" fontAlgn="auto" latinLnBrk="0" hangingPunct="0">
              <a:lnSpc>
                <a:spcPct val="100000"/>
              </a:lnSpc>
              <a:spcBef>
                <a:spcPts val="600"/>
              </a:spcBef>
              <a:spcAft>
                <a:spcPts val="0"/>
              </a:spcAft>
              <a:buClrTx/>
              <a:buSzTx/>
              <a:buFontTx/>
              <a:buNone/>
              <a:tabLst/>
              <a:defRPr/>
            </a:pPr>
            <a:r>
              <a:rPr kumimoji="0" sz="800" b="0" i="0" u="none" strike="noStrike" kern="0" cap="none" spc="40" normalizeH="0" baseline="0" noProof="0">
                <a:ln>
                  <a:noFill/>
                </a:ln>
                <a:solidFill>
                  <a:srgbClr val="FFFFFF"/>
                </a:solidFill>
                <a:effectLst/>
                <a:uLnTx/>
                <a:uFillTx/>
                <a:latin typeface="Open Sans"/>
                <a:ea typeface="Open Sans"/>
                <a:cs typeface="Open Sans"/>
                <a:sym typeface="Open Sans"/>
              </a:rPr>
              <a:t>Stages</a:t>
            </a:r>
          </a:p>
        </p:txBody>
      </p:sp>
      <p:sp>
        <p:nvSpPr>
          <p:cNvPr id="131" name="TextBox 36">
            <a:extLst>
              <a:ext uri="{FF2B5EF4-FFF2-40B4-BE49-F238E27FC236}">
                <a16:creationId xmlns:a16="http://schemas.microsoft.com/office/drawing/2014/main" id="{C11495C6-6FBC-9138-2024-5F08E31A4D97}"/>
              </a:ext>
            </a:extLst>
          </p:cNvPr>
          <p:cNvSpPr txBox="1"/>
          <p:nvPr/>
        </p:nvSpPr>
        <p:spPr>
          <a:xfrm rot="16200000">
            <a:off x="-894356" y="3359150"/>
            <a:ext cx="2287518" cy="13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spcBef>
                <a:spcPts val="600"/>
              </a:spcBef>
              <a:defRPr sz="800" spc="40">
                <a:solidFill>
                  <a:srgbClr val="FFFFFF"/>
                </a:solidFill>
                <a:latin typeface="Open Sans"/>
                <a:ea typeface="Open Sans"/>
                <a:cs typeface="Open Sans"/>
                <a:sym typeface="Open Sans"/>
              </a:defRPr>
            </a:lvl1pPr>
          </a:lstStyle>
          <a:p>
            <a:pPr marL="0" marR="0" lvl="0" indent="0" algn="ctr" defTabSz="914400" rtl="0" eaLnBrk="1" fontAlgn="auto" latinLnBrk="0" hangingPunct="0">
              <a:lnSpc>
                <a:spcPct val="100000"/>
              </a:lnSpc>
              <a:spcBef>
                <a:spcPts val="600"/>
              </a:spcBef>
              <a:spcAft>
                <a:spcPts val="0"/>
              </a:spcAft>
              <a:buClrTx/>
              <a:buSzTx/>
              <a:buFontTx/>
              <a:buNone/>
              <a:tabLst/>
              <a:defRPr/>
            </a:pPr>
            <a:r>
              <a:rPr kumimoji="0" sz="800" b="0" i="0" u="none" strike="noStrike" kern="0" cap="none" spc="40" normalizeH="0" baseline="0" noProof="0">
                <a:ln>
                  <a:noFill/>
                </a:ln>
                <a:solidFill>
                  <a:srgbClr val="FFFFFF"/>
                </a:solidFill>
                <a:effectLst/>
                <a:uLnTx/>
                <a:uFillTx/>
                <a:latin typeface="Open Sans"/>
                <a:ea typeface="Open Sans"/>
                <a:cs typeface="Open Sans"/>
                <a:sym typeface="Open Sans"/>
              </a:rPr>
              <a:t>Value Chain Capabilities</a:t>
            </a:r>
          </a:p>
        </p:txBody>
      </p:sp>
      <p:sp>
        <p:nvSpPr>
          <p:cNvPr id="132" name="TextBox 36">
            <a:extLst>
              <a:ext uri="{FF2B5EF4-FFF2-40B4-BE49-F238E27FC236}">
                <a16:creationId xmlns:a16="http://schemas.microsoft.com/office/drawing/2014/main" id="{4A451F3A-2A43-9D6C-3714-5D74901B69FD}"/>
              </a:ext>
            </a:extLst>
          </p:cNvPr>
          <p:cNvSpPr txBox="1"/>
          <p:nvPr/>
        </p:nvSpPr>
        <p:spPr>
          <a:xfrm rot="16200000">
            <a:off x="-638193" y="5390504"/>
            <a:ext cx="1775192" cy="13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spcBef>
                <a:spcPts val="600"/>
              </a:spcBef>
              <a:defRPr sz="800" spc="40">
                <a:solidFill>
                  <a:srgbClr val="FFFFFF"/>
                </a:solidFill>
                <a:latin typeface="Open Sans"/>
                <a:ea typeface="Open Sans"/>
                <a:cs typeface="Open Sans"/>
                <a:sym typeface="Open Sans"/>
              </a:defRPr>
            </a:lvl1pPr>
          </a:lstStyle>
          <a:p>
            <a:pPr marL="0" marR="0" lvl="0" indent="0" algn="ctr" defTabSz="914400" rtl="0" eaLnBrk="1" fontAlgn="auto" latinLnBrk="0" hangingPunct="0">
              <a:lnSpc>
                <a:spcPct val="100000"/>
              </a:lnSpc>
              <a:spcBef>
                <a:spcPts val="600"/>
              </a:spcBef>
              <a:spcAft>
                <a:spcPts val="0"/>
              </a:spcAft>
              <a:buClrTx/>
              <a:buSzTx/>
              <a:buFontTx/>
              <a:buNone/>
              <a:tabLst/>
              <a:defRPr/>
            </a:pPr>
            <a:r>
              <a:rPr kumimoji="0" sz="800" b="0" i="0" u="none" strike="noStrike" kern="0" cap="none" spc="40" normalizeH="0" baseline="0" noProof="0">
                <a:ln>
                  <a:noFill/>
                </a:ln>
                <a:solidFill>
                  <a:srgbClr val="FFFFFF"/>
                </a:solidFill>
                <a:effectLst/>
                <a:uLnTx/>
                <a:uFillTx/>
                <a:latin typeface="Open Sans"/>
                <a:ea typeface="Open Sans"/>
                <a:cs typeface="Open Sans"/>
                <a:sym typeface="Open Sans"/>
              </a:rPr>
              <a:t>Vertical Capabilities</a:t>
            </a:r>
          </a:p>
        </p:txBody>
      </p:sp>
      <p:pic>
        <p:nvPicPr>
          <p:cNvPr id="133" name="DEL_SEC_RGB.png" descr="DEL_SEC_RGB.png">
            <a:extLst>
              <a:ext uri="{FF2B5EF4-FFF2-40B4-BE49-F238E27FC236}">
                <a16:creationId xmlns:a16="http://schemas.microsoft.com/office/drawing/2014/main" id="{AEB15E87-71C8-7D87-6CE1-03227F670F1D}"/>
              </a:ext>
            </a:extLst>
          </p:cNvPr>
          <p:cNvPicPr>
            <a:picLocks noChangeAspect="1"/>
          </p:cNvPicPr>
          <p:nvPr/>
        </p:nvPicPr>
        <p:blipFill>
          <a:blip r:embed="rId6"/>
          <a:srcRect t="27276" b="27276"/>
          <a:stretch>
            <a:fillRect/>
          </a:stretch>
        </p:blipFill>
        <p:spPr>
          <a:xfrm>
            <a:off x="357352" y="334173"/>
            <a:ext cx="1087548" cy="200886"/>
          </a:xfrm>
          <a:prstGeom prst="rect">
            <a:avLst/>
          </a:prstGeom>
          <a:ln w="12700">
            <a:miter lim="400000"/>
          </a:ln>
        </p:spPr>
      </p:pic>
      <p:sp>
        <p:nvSpPr>
          <p:cNvPr id="134" name="Confidential and proprietary. Pending legal review.">
            <a:extLst>
              <a:ext uri="{FF2B5EF4-FFF2-40B4-BE49-F238E27FC236}">
                <a16:creationId xmlns:a16="http://schemas.microsoft.com/office/drawing/2014/main" id="{CA760499-0B03-7854-63D8-D9CB79501173}"/>
              </a:ext>
            </a:extLst>
          </p:cNvPr>
          <p:cNvSpPr txBox="1"/>
          <p:nvPr/>
        </p:nvSpPr>
        <p:spPr>
          <a:xfrm>
            <a:off x="499860" y="6532784"/>
            <a:ext cx="229330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600">
                <a:solidFill>
                  <a:srgbClr val="FFFFFF"/>
                </a:solidFill>
                <a:latin typeface="Open Sans"/>
                <a:ea typeface="Open Sans"/>
                <a:cs typeface="Open Sans"/>
                <a:sym typeface="Open San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Open Sans"/>
                <a:ea typeface="Open Sans"/>
                <a:cs typeface="Open Sans"/>
                <a:sym typeface="Open Sans"/>
              </a:rPr>
              <a:t>Copyright © 2025 Deloitte Consulting Pty Ltd. All rights reserved.</a:t>
            </a:r>
          </a:p>
        </p:txBody>
      </p:sp>
      <p:sp>
        <p:nvSpPr>
          <p:cNvPr id="135" name="Emergency / Safety Management">
            <a:extLst>
              <a:ext uri="{FF2B5EF4-FFF2-40B4-BE49-F238E27FC236}">
                <a16:creationId xmlns:a16="http://schemas.microsoft.com/office/drawing/2014/main" id="{F355083F-5A5C-8006-5448-11ECD0B50C7A}"/>
              </a:ext>
            </a:extLst>
          </p:cNvPr>
          <p:cNvSpPr/>
          <p:nvPr/>
        </p:nvSpPr>
        <p:spPr>
          <a:xfrm>
            <a:off x="4381908" y="6178668"/>
            <a:ext cx="3943235" cy="256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defTabSz="1219169">
              <a:lnSpc>
                <a:spcPct val="105999"/>
              </a:lnSpc>
              <a:defRPr sz="900" spc="-9">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5999"/>
              </a:lnSpc>
              <a:spcBef>
                <a:spcPts val="0"/>
              </a:spcBef>
              <a:spcAft>
                <a:spcPts val="0"/>
              </a:spcAft>
              <a:buClrTx/>
              <a:buSzTx/>
              <a:buFontTx/>
              <a:buNone/>
              <a:tabLst/>
              <a:defRPr/>
            </a:pPr>
            <a:r>
              <a:rPr kumimoji="0" sz="900" b="0" i="0" u="none" strike="noStrike" kern="0" cap="none" spc="-9" normalizeH="0" baseline="0" noProof="0">
                <a:ln>
                  <a:noFill/>
                </a:ln>
                <a:solidFill>
                  <a:srgbClr val="FFFFFF"/>
                </a:solidFill>
                <a:effectLst/>
                <a:uLnTx/>
                <a:uFillTx/>
                <a:latin typeface="Open Sans Bold"/>
                <a:ea typeface="Open Sans Bold"/>
                <a:cs typeface="Open Sans Bold"/>
                <a:sym typeface="Open Sans Bold"/>
              </a:rPr>
              <a:t>Emergency / Safety Management</a:t>
            </a:r>
          </a:p>
        </p:txBody>
      </p:sp>
      <p:sp>
        <p:nvSpPr>
          <p:cNvPr id="136" name="Workforce Transformation">
            <a:extLst>
              <a:ext uri="{FF2B5EF4-FFF2-40B4-BE49-F238E27FC236}">
                <a16:creationId xmlns:a16="http://schemas.microsoft.com/office/drawing/2014/main" id="{82A5A089-1469-16A6-B6BB-F52867599F1E}"/>
              </a:ext>
            </a:extLst>
          </p:cNvPr>
          <p:cNvSpPr/>
          <p:nvPr/>
        </p:nvSpPr>
        <p:spPr>
          <a:xfrm>
            <a:off x="8452143" y="6178668"/>
            <a:ext cx="3326199" cy="256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defTabSz="1219169">
              <a:lnSpc>
                <a:spcPct val="105999"/>
              </a:lnSpc>
              <a:defRPr sz="900" spc="-9">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5999"/>
              </a:lnSpc>
              <a:spcBef>
                <a:spcPts val="0"/>
              </a:spcBef>
              <a:spcAft>
                <a:spcPts val="0"/>
              </a:spcAft>
              <a:buClrTx/>
              <a:buSzTx/>
              <a:buFontTx/>
              <a:buNone/>
              <a:tabLst/>
              <a:defRPr/>
            </a:pPr>
            <a:r>
              <a:rPr kumimoji="0" sz="900" b="0" i="0" u="none" strike="noStrike" kern="0" cap="none" spc="-9" normalizeH="0" baseline="0" noProof="0">
                <a:ln>
                  <a:noFill/>
                </a:ln>
                <a:solidFill>
                  <a:srgbClr val="FFFFFF"/>
                </a:solidFill>
                <a:effectLst/>
                <a:uLnTx/>
                <a:uFillTx/>
                <a:latin typeface="Open Sans Bold"/>
                <a:ea typeface="Open Sans Bold"/>
                <a:cs typeface="Open Sans Bold"/>
                <a:sym typeface="Open Sans Bold"/>
              </a:rPr>
              <a:t>Workforce Transformation</a:t>
            </a:r>
          </a:p>
        </p:txBody>
      </p:sp>
      <p:sp>
        <p:nvSpPr>
          <p:cNvPr id="137" name="Straight Connector 7">
            <a:extLst>
              <a:ext uri="{FF2B5EF4-FFF2-40B4-BE49-F238E27FC236}">
                <a16:creationId xmlns:a16="http://schemas.microsoft.com/office/drawing/2014/main" id="{C6378857-C09B-2BE2-A5CC-8DC0FAE05F16}"/>
              </a:ext>
            </a:extLst>
          </p:cNvPr>
          <p:cNvSpPr/>
          <p:nvPr/>
        </p:nvSpPr>
        <p:spPr>
          <a:xfrm>
            <a:off x="4103070" y="917850"/>
            <a:ext cx="2389529"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mn-ea"/>
              <a:cs typeface="Calibri"/>
              <a:sym typeface="Calibri"/>
            </a:endParaRPr>
          </a:p>
        </p:txBody>
      </p:sp>
      <p:sp>
        <p:nvSpPr>
          <p:cNvPr id="138" name="Straight Connector 7">
            <a:extLst>
              <a:ext uri="{FF2B5EF4-FFF2-40B4-BE49-F238E27FC236}">
                <a16:creationId xmlns:a16="http://schemas.microsoft.com/office/drawing/2014/main" id="{7E8153B3-32AC-72A7-9411-8F94B389234A}"/>
              </a:ext>
            </a:extLst>
          </p:cNvPr>
          <p:cNvSpPr/>
          <p:nvPr/>
        </p:nvSpPr>
        <p:spPr>
          <a:xfrm>
            <a:off x="7295730" y="917850"/>
            <a:ext cx="2389529"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mn-ea"/>
              <a:cs typeface="Calibri"/>
              <a:sym typeface="Calibri"/>
            </a:endParaRPr>
          </a:p>
        </p:txBody>
      </p:sp>
      <p:sp>
        <p:nvSpPr>
          <p:cNvPr id="139" name="Straight Connector 7">
            <a:extLst>
              <a:ext uri="{FF2B5EF4-FFF2-40B4-BE49-F238E27FC236}">
                <a16:creationId xmlns:a16="http://schemas.microsoft.com/office/drawing/2014/main" id="{D447124F-4E00-3978-06EF-B550EA12BD70}"/>
              </a:ext>
            </a:extLst>
          </p:cNvPr>
          <p:cNvSpPr/>
          <p:nvPr/>
        </p:nvSpPr>
        <p:spPr>
          <a:xfrm>
            <a:off x="10296995" y="917850"/>
            <a:ext cx="1175989"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mn-ea"/>
              <a:cs typeface="Calibri"/>
              <a:sym typeface="Calibri"/>
            </a:endParaRPr>
          </a:p>
        </p:txBody>
      </p:sp>
      <p:sp>
        <p:nvSpPr>
          <p:cNvPr id="140" name="Design &amp; Development">
            <a:extLst>
              <a:ext uri="{FF2B5EF4-FFF2-40B4-BE49-F238E27FC236}">
                <a16:creationId xmlns:a16="http://schemas.microsoft.com/office/drawing/2014/main" id="{D4F48448-98ED-684D-EDD8-9A6D26799F43}"/>
              </a:ext>
            </a:extLst>
          </p:cNvPr>
          <p:cNvSpPr/>
          <p:nvPr/>
        </p:nvSpPr>
        <p:spPr>
          <a:xfrm>
            <a:off x="753860" y="1000421"/>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Design &amp; Development</a:t>
            </a:r>
          </a:p>
        </p:txBody>
      </p:sp>
      <p:sp>
        <p:nvSpPr>
          <p:cNvPr id="141" name="Financial  Planning">
            <a:extLst>
              <a:ext uri="{FF2B5EF4-FFF2-40B4-BE49-F238E27FC236}">
                <a16:creationId xmlns:a16="http://schemas.microsoft.com/office/drawing/2014/main" id="{8A449DBA-A889-CE40-3858-417375075A79}"/>
              </a:ext>
            </a:extLst>
          </p:cNvPr>
          <p:cNvSpPr/>
          <p:nvPr/>
        </p:nvSpPr>
        <p:spPr>
          <a:xfrm>
            <a:off x="1669787" y="1000421"/>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marL="0" marR="0" lvl="0" indent="0" algn="ctr" defTabSz="1219169" rtl="0" eaLnBrk="1" fontAlgn="auto" latinLnBrk="0" hangingPunct="0">
              <a:lnSpc>
                <a:spcPct val="100000"/>
              </a:lnSpc>
              <a:spcBef>
                <a:spcPts val="0"/>
              </a:spcBef>
              <a:spcAft>
                <a:spcPts val="0"/>
              </a:spcAft>
              <a:buClrTx/>
              <a:buSzTx/>
              <a:buFontTx/>
              <a:buNone/>
              <a:tabLst/>
              <a:defRPr sz="800">
                <a:solidFill>
                  <a:srgbClr val="FFFFFF"/>
                </a:solidFill>
                <a:latin typeface="Open Sans Bold"/>
                <a:ea typeface="Open Sans Bold"/>
                <a:cs typeface="Open Sans Bold"/>
                <a:sym typeface="Open Sans Bold"/>
              </a:defRPr>
            </a:pP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Financial </a:t>
            </a:r>
            <a:b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b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Planning</a:t>
            </a:r>
          </a:p>
        </p:txBody>
      </p:sp>
      <p:sp>
        <p:nvSpPr>
          <p:cNvPr id="142" name="Program  Planning">
            <a:extLst>
              <a:ext uri="{FF2B5EF4-FFF2-40B4-BE49-F238E27FC236}">
                <a16:creationId xmlns:a16="http://schemas.microsoft.com/office/drawing/2014/main" id="{21579A59-9E9F-9B90-6912-3F61B1F3F2E5}"/>
              </a:ext>
            </a:extLst>
          </p:cNvPr>
          <p:cNvSpPr/>
          <p:nvPr/>
        </p:nvSpPr>
        <p:spPr>
          <a:xfrm>
            <a:off x="2585713" y="1000421"/>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marL="0" marR="0" lvl="0" indent="0" algn="ctr" defTabSz="1219169" rtl="0" eaLnBrk="1" fontAlgn="auto" latinLnBrk="0" hangingPunct="0">
              <a:lnSpc>
                <a:spcPct val="100000"/>
              </a:lnSpc>
              <a:spcBef>
                <a:spcPts val="0"/>
              </a:spcBef>
              <a:spcAft>
                <a:spcPts val="0"/>
              </a:spcAft>
              <a:buClrTx/>
              <a:buSzTx/>
              <a:buFontTx/>
              <a:buNone/>
              <a:tabLst/>
              <a:defRPr sz="800">
                <a:solidFill>
                  <a:srgbClr val="FFFFFF"/>
                </a:solidFill>
                <a:latin typeface="Open Sans Bold"/>
                <a:ea typeface="Open Sans Bold"/>
                <a:cs typeface="Open Sans Bold"/>
                <a:sym typeface="Open Sans Bold"/>
              </a:defRPr>
            </a:pP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Program </a:t>
            </a:r>
            <a:b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b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Planning</a:t>
            </a:r>
          </a:p>
        </p:txBody>
      </p:sp>
      <p:sp>
        <p:nvSpPr>
          <p:cNvPr id="143" name="Program  Operations">
            <a:extLst>
              <a:ext uri="{FF2B5EF4-FFF2-40B4-BE49-F238E27FC236}">
                <a16:creationId xmlns:a16="http://schemas.microsoft.com/office/drawing/2014/main" id="{933B7972-2D24-8578-8F6D-0AFF13BFB00C}"/>
              </a:ext>
            </a:extLst>
          </p:cNvPr>
          <p:cNvSpPr/>
          <p:nvPr/>
        </p:nvSpPr>
        <p:spPr>
          <a:xfrm>
            <a:off x="3946519" y="1000421"/>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marL="0" marR="0" lvl="0" indent="0" algn="ctr" defTabSz="1219169" rtl="0" eaLnBrk="1" fontAlgn="auto" latinLnBrk="0" hangingPunct="0">
              <a:lnSpc>
                <a:spcPct val="100000"/>
              </a:lnSpc>
              <a:spcBef>
                <a:spcPts val="0"/>
              </a:spcBef>
              <a:spcAft>
                <a:spcPts val="0"/>
              </a:spcAft>
              <a:buClrTx/>
              <a:buSzTx/>
              <a:buFontTx/>
              <a:buNone/>
              <a:tabLst/>
              <a:defRPr sz="800">
                <a:solidFill>
                  <a:srgbClr val="FFFFFF"/>
                </a:solidFill>
                <a:latin typeface="Open Sans Bold"/>
                <a:ea typeface="Open Sans Bold"/>
                <a:cs typeface="Open Sans Bold"/>
                <a:sym typeface="Open Sans Bold"/>
              </a:defRPr>
            </a:pP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Program </a:t>
            </a:r>
            <a:b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b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Operations</a:t>
            </a:r>
          </a:p>
        </p:txBody>
      </p:sp>
      <p:sp>
        <p:nvSpPr>
          <p:cNvPr id="144" name="Operations Preparation">
            <a:extLst>
              <a:ext uri="{FF2B5EF4-FFF2-40B4-BE49-F238E27FC236}">
                <a16:creationId xmlns:a16="http://schemas.microsoft.com/office/drawing/2014/main" id="{0C863DC5-9B11-69B6-50B4-10DDF104D669}"/>
              </a:ext>
            </a:extLst>
          </p:cNvPr>
          <p:cNvSpPr/>
          <p:nvPr/>
        </p:nvSpPr>
        <p:spPr>
          <a:xfrm>
            <a:off x="4862446" y="1000421"/>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Operations Preparation</a:t>
            </a:r>
          </a:p>
        </p:txBody>
      </p:sp>
      <p:sp>
        <p:nvSpPr>
          <p:cNvPr id="145" name="Construction">
            <a:extLst>
              <a:ext uri="{FF2B5EF4-FFF2-40B4-BE49-F238E27FC236}">
                <a16:creationId xmlns:a16="http://schemas.microsoft.com/office/drawing/2014/main" id="{9E78B51A-219D-1ED5-62C4-436532720238}"/>
              </a:ext>
            </a:extLst>
          </p:cNvPr>
          <p:cNvSpPr/>
          <p:nvPr/>
        </p:nvSpPr>
        <p:spPr>
          <a:xfrm>
            <a:off x="5778373" y="1000421"/>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Construction</a:t>
            </a:r>
          </a:p>
        </p:txBody>
      </p:sp>
      <p:sp>
        <p:nvSpPr>
          <p:cNvPr id="146" name="Production">
            <a:extLst>
              <a:ext uri="{FF2B5EF4-FFF2-40B4-BE49-F238E27FC236}">
                <a16:creationId xmlns:a16="http://schemas.microsoft.com/office/drawing/2014/main" id="{DEE7574F-9286-F387-8CE3-547997768667}"/>
              </a:ext>
            </a:extLst>
          </p:cNvPr>
          <p:cNvSpPr/>
          <p:nvPr/>
        </p:nvSpPr>
        <p:spPr>
          <a:xfrm>
            <a:off x="7100827" y="1000421"/>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Production</a:t>
            </a:r>
          </a:p>
        </p:txBody>
      </p:sp>
      <p:sp>
        <p:nvSpPr>
          <p:cNvPr id="147" name="Operations &amp; Maintenance">
            <a:extLst>
              <a:ext uri="{FF2B5EF4-FFF2-40B4-BE49-F238E27FC236}">
                <a16:creationId xmlns:a16="http://schemas.microsoft.com/office/drawing/2014/main" id="{201136F6-9358-6630-5D15-BBBD832A7868}"/>
              </a:ext>
            </a:extLst>
          </p:cNvPr>
          <p:cNvSpPr/>
          <p:nvPr/>
        </p:nvSpPr>
        <p:spPr>
          <a:xfrm>
            <a:off x="8016754" y="1000421"/>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Operations &amp; Maintenance</a:t>
            </a:r>
          </a:p>
        </p:txBody>
      </p:sp>
      <p:sp>
        <p:nvSpPr>
          <p:cNvPr id="148" name="Storage &amp; Transportation">
            <a:extLst>
              <a:ext uri="{FF2B5EF4-FFF2-40B4-BE49-F238E27FC236}">
                <a16:creationId xmlns:a16="http://schemas.microsoft.com/office/drawing/2014/main" id="{4BB7AAFC-2E80-B33B-62A5-A5086889111E}"/>
              </a:ext>
            </a:extLst>
          </p:cNvPr>
          <p:cNvSpPr/>
          <p:nvPr/>
        </p:nvSpPr>
        <p:spPr>
          <a:xfrm>
            <a:off x="8932681" y="1000421"/>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Storage &amp; Transportation</a:t>
            </a:r>
          </a:p>
        </p:txBody>
      </p:sp>
      <p:sp>
        <p:nvSpPr>
          <p:cNvPr id="149" name="Decommissioning">
            <a:extLst>
              <a:ext uri="{FF2B5EF4-FFF2-40B4-BE49-F238E27FC236}">
                <a16:creationId xmlns:a16="http://schemas.microsoft.com/office/drawing/2014/main" id="{B8BE6BAC-B218-BEEB-9F1E-055AD030D71D}"/>
              </a:ext>
            </a:extLst>
          </p:cNvPr>
          <p:cNvSpPr/>
          <p:nvPr/>
        </p:nvSpPr>
        <p:spPr>
          <a:xfrm>
            <a:off x="9889491" y="1000421"/>
            <a:ext cx="1134280"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Decommissioning</a:t>
            </a:r>
          </a:p>
        </p:txBody>
      </p:sp>
      <p:sp>
        <p:nvSpPr>
          <p:cNvPr id="150" name="Dismantling">
            <a:extLst>
              <a:ext uri="{FF2B5EF4-FFF2-40B4-BE49-F238E27FC236}">
                <a16:creationId xmlns:a16="http://schemas.microsoft.com/office/drawing/2014/main" id="{00463195-8F9B-369B-9486-31866720812B}"/>
              </a:ext>
            </a:extLst>
          </p:cNvPr>
          <p:cNvSpPr/>
          <p:nvPr/>
        </p:nvSpPr>
        <p:spPr>
          <a:xfrm>
            <a:off x="10969845" y="1000421"/>
            <a:ext cx="929990"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Open Sans Bold"/>
                <a:ea typeface="Open Sans Bold"/>
                <a:cs typeface="Open Sans Bold"/>
                <a:sym typeface="Open Sans Bold"/>
              </a:rPr>
              <a:t>Dismantling</a:t>
            </a:r>
          </a:p>
        </p:txBody>
      </p:sp>
      <p:sp>
        <p:nvSpPr>
          <p:cNvPr id="151" name="Strategic Development &amp; Visioning">
            <a:extLst>
              <a:ext uri="{FF2B5EF4-FFF2-40B4-BE49-F238E27FC236}">
                <a16:creationId xmlns:a16="http://schemas.microsoft.com/office/drawing/2014/main" id="{49E69641-84B6-CD08-6064-E7CCE4D17B6D}"/>
              </a:ext>
            </a:extLst>
          </p:cNvPr>
          <p:cNvSpPr txBox="1"/>
          <p:nvPr/>
        </p:nvSpPr>
        <p:spPr>
          <a:xfrm>
            <a:off x="753860" y="1464119"/>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Strategic Development &amp; Visioning</a:t>
            </a:r>
          </a:p>
        </p:txBody>
      </p:sp>
      <p:sp>
        <p:nvSpPr>
          <p:cNvPr id="152" name="Market &amp; Economic Analysis">
            <a:extLst>
              <a:ext uri="{FF2B5EF4-FFF2-40B4-BE49-F238E27FC236}">
                <a16:creationId xmlns:a16="http://schemas.microsoft.com/office/drawing/2014/main" id="{B09781F4-09AA-E146-D70A-4CE481B03431}"/>
              </a:ext>
            </a:extLst>
          </p:cNvPr>
          <p:cNvSpPr txBox="1"/>
          <p:nvPr/>
        </p:nvSpPr>
        <p:spPr>
          <a:xfrm>
            <a:off x="753860" y="1961093"/>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Market &amp; Economic Analysis</a:t>
            </a:r>
          </a:p>
        </p:txBody>
      </p:sp>
      <p:sp>
        <p:nvSpPr>
          <p:cNvPr id="153" name="Energy Needs Assessment">
            <a:extLst>
              <a:ext uri="{FF2B5EF4-FFF2-40B4-BE49-F238E27FC236}">
                <a16:creationId xmlns:a16="http://schemas.microsoft.com/office/drawing/2014/main" id="{FA8781F5-856D-442D-6790-A70E66B5D79B}"/>
              </a:ext>
            </a:extLst>
          </p:cNvPr>
          <p:cNvSpPr txBox="1"/>
          <p:nvPr/>
        </p:nvSpPr>
        <p:spPr>
          <a:xfrm>
            <a:off x="753860" y="2470767"/>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Energy Needs Assessment</a:t>
            </a:r>
          </a:p>
        </p:txBody>
      </p:sp>
      <p:sp>
        <p:nvSpPr>
          <p:cNvPr id="154" name="Sustainability Goals">
            <a:extLst>
              <a:ext uri="{FF2B5EF4-FFF2-40B4-BE49-F238E27FC236}">
                <a16:creationId xmlns:a16="http://schemas.microsoft.com/office/drawing/2014/main" id="{260B4CEA-FD06-779E-D31A-69799428D179}"/>
              </a:ext>
            </a:extLst>
          </p:cNvPr>
          <p:cNvSpPr txBox="1"/>
          <p:nvPr/>
        </p:nvSpPr>
        <p:spPr>
          <a:xfrm>
            <a:off x="753860" y="2982512"/>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Sustainability Goals</a:t>
            </a:r>
          </a:p>
        </p:txBody>
      </p:sp>
      <p:sp>
        <p:nvSpPr>
          <p:cNvPr id="155" name="Business case &amp; Business Planning">
            <a:extLst>
              <a:ext uri="{FF2B5EF4-FFF2-40B4-BE49-F238E27FC236}">
                <a16:creationId xmlns:a16="http://schemas.microsoft.com/office/drawing/2014/main" id="{7B0A241E-5DA6-C618-5594-0456D2FF2E2B}"/>
              </a:ext>
            </a:extLst>
          </p:cNvPr>
          <p:cNvSpPr txBox="1"/>
          <p:nvPr/>
        </p:nvSpPr>
        <p:spPr>
          <a:xfrm>
            <a:off x="753860" y="3492186"/>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Business </a:t>
            </a:r>
            <a:r>
              <a:rPr kumimoji="0" lang="en-US"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Case</a:t>
            </a: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 &amp; Business Planning</a:t>
            </a:r>
          </a:p>
        </p:txBody>
      </p:sp>
      <p:sp>
        <p:nvSpPr>
          <p:cNvPr id="156" name="Tax Planning and Structuring">
            <a:extLst>
              <a:ext uri="{FF2B5EF4-FFF2-40B4-BE49-F238E27FC236}">
                <a16:creationId xmlns:a16="http://schemas.microsoft.com/office/drawing/2014/main" id="{1DC0F22D-7FD2-4E8B-B4BA-523775447EC6}"/>
              </a:ext>
            </a:extLst>
          </p:cNvPr>
          <p:cNvSpPr txBox="1"/>
          <p:nvPr/>
        </p:nvSpPr>
        <p:spPr>
          <a:xfrm>
            <a:off x="753860" y="4001860"/>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Tax Planning </a:t>
            </a:r>
            <a:r>
              <a:rPr kumimoji="0" lang="en-US"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&amp; </a:t>
            </a: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Structuring</a:t>
            </a:r>
          </a:p>
        </p:txBody>
      </p:sp>
      <p:sp>
        <p:nvSpPr>
          <p:cNvPr id="157" name="Regulatory Planning">
            <a:extLst>
              <a:ext uri="{FF2B5EF4-FFF2-40B4-BE49-F238E27FC236}">
                <a16:creationId xmlns:a16="http://schemas.microsoft.com/office/drawing/2014/main" id="{E4416695-2661-4F41-290F-4DBCD8431F6C}"/>
              </a:ext>
            </a:extLst>
          </p:cNvPr>
          <p:cNvSpPr txBox="1"/>
          <p:nvPr/>
        </p:nvSpPr>
        <p:spPr>
          <a:xfrm>
            <a:off x="753860" y="4511534"/>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Regulatory Planning</a:t>
            </a:r>
          </a:p>
        </p:txBody>
      </p:sp>
      <p:sp>
        <p:nvSpPr>
          <p:cNvPr id="158" name="Site Identification &amp; Validation">
            <a:extLst>
              <a:ext uri="{FF2B5EF4-FFF2-40B4-BE49-F238E27FC236}">
                <a16:creationId xmlns:a16="http://schemas.microsoft.com/office/drawing/2014/main" id="{737D1051-9AD9-CBD0-67A6-B6CE47977773}"/>
              </a:ext>
            </a:extLst>
          </p:cNvPr>
          <p:cNvSpPr txBox="1"/>
          <p:nvPr/>
        </p:nvSpPr>
        <p:spPr>
          <a:xfrm>
            <a:off x="753860" y="5021208"/>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Site Identification &amp; Validation</a:t>
            </a:r>
          </a:p>
        </p:txBody>
      </p:sp>
      <p:sp>
        <p:nvSpPr>
          <p:cNvPr id="159" name="Licensing &amp; Regulatory Planning">
            <a:extLst>
              <a:ext uri="{FF2B5EF4-FFF2-40B4-BE49-F238E27FC236}">
                <a16:creationId xmlns:a16="http://schemas.microsoft.com/office/drawing/2014/main" id="{1D874BF1-DB91-445F-812D-99728541BB25}"/>
              </a:ext>
            </a:extLst>
          </p:cNvPr>
          <p:cNvSpPr txBox="1"/>
          <p:nvPr/>
        </p:nvSpPr>
        <p:spPr>
          <a:xfrm>
            <a:off x="753860" y="5530882"/>
            <a:ext cx="870778" cy="446175"/>
          </a:xfrm>
          <a:prstGeom prst="rect">
            <a:avLst/>
          </a:prstGeom>
          <a:solidFill>
            <a:srgbClr val="000000">
              <a:alpha val="50489"/>
            </a:srgbClr>
          </a:solidFill>
          <a:ln w="3175">
            <a:solidFill>
              <a:srgbClr val="FFFFFF">
                <a:alpha val="5000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Licensing &amp; Regulatory Planning</a:t>
            </a:r>
          </a:p>
        </p:txBody>
      </p:sp>
      <p:sp>
        <p:nvSpPr>
          <p:cNvPr id="160" name="AI &amp; Adv Analytics">
            <a:extLst>
              <a:ext uri="{FF2B5EF4-FFF2-40B4-BE49-F238E27FC236}">
                <a16:creationId xmlns:a16="http://schemas.microsoft.com/office/drawing/2014/main" id="{5997213E-7111-ADFF-6608-D83E7A36E3EB}"/>
              </a:ext>
            </a:extLst>
          </p:cNvPr>
          <p:cNvSpPr/>
          <p:nvPr/>
        </p:nvSpPr>
        <p:spPr>
          <a:xfrm>
            <a:off x="753860" y="6178668"/>
            <a:ext cx="3501048" cy="256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ctr"/>
          <a:lstStyle>
            <a:lvl1pPr algn="ctr" defTabSz="1219169">
              <a:lnSpc>
                <a:spcPct val="105999"/>
              </a:lnSpc>
              <a:defRPr sz="900" spc="-9">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5999"/>
              </a:lnSpc>
              <a:spcBef>
                <a:spcPts val="0"/>
              </a:spcBef>
              <a:spcAft>
                <a:spcPts val="0"/>
              </a:spcAft>
              <a:buClrTx/>
              <a:buSzTx/>
              <a:buFontTx/>
              <a:buNone/>
              <a:tabLst/>
              <a:defRPr/>
            </a:pPr>
            <a:r>
              <a:rPr kumimoji="0" sz="900" b="0" i="0" u="none" strike="noStrike" kern="0" cap="none" spc="-9" normalizeH="0" baseline="0" noProof="0">
                <a:ln>
                  <a:noFill/>
                </a:ln>
                <a:solidFill>
                  <a:srgbClr val="FFFFFF"/>
                </a:solidFill>
                <a:effectLst/>
                <a:uLnTx/>
                <a:uFillTx/>
                <a:latin typeface="Open Sans Bold"/>
                <a:ea typeface="Open Sans Bold"/>
                <a:cs typeface="Open Sans Bold"/>
                <a:sym typeface="Open Sans Bold"/>
              </a:rPr>
              <a:t>AI &amp; </a:t>
            </a:r>
            <a:r>
              <a:rPr kumimoji="0" lang="en-US" sz="900" b="0" i="0" u="none" strike="noStrike" kern="0" cap="none" spc="-9" normalizeH="0" baseline="0" noProof="0">
                <a:ln>
                  <a:noFill/>
                </a:ln>
                <a:solidFill>
                  <a:srgbClr val="FFFFFF"/>
                </a:solidFill>
                <a:effectLst/>
                <a:uLnTx/>
                <a:uFillTx/>
                <a:latin typeface="Open Sans Bold"/>
                <a:ea typeface="Open Sans Bold"/>
                <a:cs typeface="Open Sans Bold"/>
                <a:sym typeface="Open Sans Bold"/>
              </a:rPr>
              <a:t>Advanced</a:t>
            </a:r>
            <a:r>
              <a:rPr kumimoji="0" sz="900" b="0" i="0" u="none" strike="noStrike" kern="0" cap="none" spc="-9" normalizeH="0" baseline="0" noProof="0">
                <a:ln>
                  <a:noFill/>
                </a:ln>
                <a:solidFill>
                  <a:srgbClr val="FFFFFF"/>
                </a:solidFill>
                <a:effectLst/>
                <a:uLnTx/>
                <a:uFillTx/>
                <a:latin typeface="Open Sans Bold"/>
                <a:ea typeface="Open Sans Bold"/>
                <a:cs typeface="Open Sans Bold"/>
                <a:sym typeface="Open Sans Bold"/>
              </a:rPr>
              <a:t> Analytics</a:t>
            </a:r>
          </a:p>
        </p:txBody>
      </p:sp>
      <p:sp>
        <p:nvSpPr>
          <p:cNvPr id="161" name="Financial Planning &amp; Funding Strategy">
            <a:extLst>
              <a:ext uri="{FF2B5EF4-FFF2-40B4-BE49-F238E27FC236}">
                <a16:creationId xmlns:a16="http://schemas.microsoft.com/office/drawing/2014/main" id="{F06B8AE7-CD43-89AB-D231-87A41C1F1614}"/>
              </a:ext>
            </a:extLst>
          </p:cNvPr>
          <p:cNvSpPr txBox="1"/>
          <p:nvPr/>
        </p:nvSpPr>
        <p:spPr>
          <a:xfrm>
            <a:off x="1669787" y="1464119"/>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Financial Planning &amp; Funding Strategy</a:t>
            </a:r>
          </a:p>
        </p:txBody>
      </p:sp>
      <p:sp>
        <p:nvSpPr>
          <p:cNvPr id="162" name="Regulatory and Compliance Analysis">
            <a:extLst>
              <a:ext uri="{FF2B5EF4-FFF2-40B4-BE49-F238E27FC236}">
                <a16:creationId xmlns:a16="http://schemas.microsoft.com/office/drawing/2014/main" id="{58EE7EC3-91FE-85DB-E2E7-AF94E56C332D}"/>
              </a:ext>
            </a:extLst>
          </p:cNvPr>
          <p:cNvSpPr txBox="1"/>
          <p:nvPr/>
        </p:nvSpPr>
        <p:spPr>
          <a:xfrm>
            <a:off x="1669787" y="1961093"/>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Regulatory </a:t>
            </a:r>
            <a:r>
              <a:rPr kumimoji="0" lang="en-US"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&amp; </a:t>
            </a: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Compliance Analysis</a:t>
            </a:r>
          </a:p>
        </p:txBody>
      </p:sp>
      <p:sp>
        <p:nvSpPr>
          <p:cNvPr id="163" name="JV Development &amp; Structuring">
            <a:extLst>
              <a:ext uri="{FF2B5EF4-FFF2-40B4-BE49-F238E27FC236}">
                <a16:creationId xmlns:a16="http://schemas.microsoft.com/office/drawing/2014/main" id="{CA589A56-FB93-A5FA-DF90-A44429367D55}"/>
              </a:ext>
            </a:extLst>
          </p:cNvPr>
          <p:cNvSpPr txBox="1"/>
          <p:nvPr/>
        </p:nvSpPr>
        <p:spPr>
          <a:xfrm>
            <a:off x="1669787" y="2470767"/>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JV Development &amp; Structuring</a:t>
            </a:r>
          </a:p>
        </p:txBody>
      </p:sp>
      <p:sp>
        <p:nvSpPr>
          <p:cNvPr id="164" name="Structuring &amp; Capital Optimization">
            <a:extLst>
              <a:ext uri="{FF2B5EF4-FFF2-40B4-BE49-F238E27FC236}">
                <a16:creationId xmlns:a16="http://schemas.microsoft.com/office/drawing/2014/main" id="{4109FFC3-A1D3-C700-A894-5BAD582D8091}"/>
              </a:ext>
            </a:extLst>
          </p:cNvPr>
          <p:cNvSpPr txBox="1"/>
          <p:nvPr/>
        </p:nvSpPr>
        <p:spPr>
          <a:xfrm>
            <a:off x="1669787" y="2982512"/>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Structuring &amp; Capital Optimization</a:t>
            </a:r>
          </a:p>
        </p:txBody>
      </p:sp>
      <p:sp>
        <p:nvSpPr>
          <p:cNvPr id="165" name="Due Diligence &amp; Investor Readiness">
            <a:extLst>
              <a:ext uri="{FF2B5EF4-FFF2-40B4-BE49-F238E27FC236}">
                <a16:creationId xmlns:a16="http://schemas.microsoft.com/office/drawing/2014/main" id="{7A88DD3B-9320-B5B8-56F7-4955228AC4B8}"/>
              </a:ext>
            </a:extLst>
          </p:cNvPr>
          <p:cNvSpPr txBox="1"/>
          <p:nvPr/>
        </p:nvSpPr>
        <p:spPr>
          <a:xfrm>
            <a:off x="1669787" y="3492186"/>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Due Diligence &amp; Investor Readiness</a:t>
            </a:r>
          </a:p>
        </p:txBody>
      </p:sp>
      <p:sp>
        <p:nvSpPr>
          <p:cNvPr id="166" name="Stakeholder Engagement &amp;  Change Mgmt">
            <a:extLst>
              <a:ext uri="{FF2B5EF4-FFF2-40B4-BE49-F238E27FC236}">
                <a16:creationId xmlns:a16="http://schemas.microsoft.com/office/drawing/2014/main" id="{4CE95BCD-F590-6749-3638-80E93487CE9C}"/>
              </a:ext>
            </a:extLst>
          </p:cNvPr>
          <p:cNvSpPr txBox="1"/>
          <p:nvPr/>
        </p:nvSpPr>
        <p:spPr>
          <a:xfrm>
            <a:off x="1669787" y="4001860"/>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p>
            <a:pPr marL="0" marR="0" lvl="0" indent="0" algn="l" defTabSz="685800" rtl="0" eaLnBrk="1" fontAlgn="auto" latinLnBrk="0" hangingPunct="0">
              <a:lnSpc>
                <a:spcPct val="100000"/>
              </a:lnSpc>
              <a:spcBef>
                <a:spcPts val="0"/>
              </a:spcBef>
              <a:spcAft>
                <a:spcPts val="0"/>
              </a:spcAft>
              <a:buClrTx/>
              <a:buSzTx/>
              <a:buFontTx/>
              <a:buNone/>
              <a:tabLst/>
              <a:defRPr sz="600">
                <a:solidFill>
                  <a:srgbClr val="FFFFFF"/>
                </a:solidFill>
                <a:latin typeface="Open Sans"/>
                <a:ea typeface="Open Sans"/>
                <a:cs typeface="Open Sans"/>
                <a:sym typeface="Open Sans"/>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Stakeholder Engagement &amp; </a:t>
            </a:r>
            <a:b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Change Mgmt</a:t>
            </a:r>
          </a:p>
        </p:txBody>
      </p:sp>
      <p:sp>
        <p:nvSpPr>
          <p:cNvPr id="167" name="Rate Case">
            <a:extLst>
              <a:ext uri="{FF2B5EF4-FFF2-40B4-BE49-F238E27FC236}">
                <a16:creationId xmlns:a16="http://schemas.microsoft.com/office/drawing/2014/main" id="{5764A72C-6BEA-EE7A-1B4D-E8D51866BAD3}"/>
              </a:ext>
            </a:extLst>
          </p:cNvPr>
          <p:cNvSpPr txBox="1"/>
          <p:nvPr/>
        </p:nvSpPr>
        <p:spPr>
          <a:xfrm>
            <a:off x="1669787" y="4511534"/>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Rate Case</a:t>
            </a:r>
          </a:p>
        </p:txBody>
      </p:sp>
      <p:sp>
        <p:nvSpPr>
          <p:cNvPr id="168" name="Project Structuring &amp; Governance">
            <a:extLst>
              <a:ext uri="{FF2B5EF4-FFF2-40B4-BE49-F238E27FC236}">
                <a16:creationId xmlns:a16="http://schemas.microsoft.com/office/drawing/2014/main" id="{B1F7524D-3666-750D-0CAF-BBE1F6511259}"/>
              </a:ext>
            </a:extLst>
          </p:cNvPr>
          <p:cNvSpPr txBox="1"/>
          <p:nvPr/>
        </p:nvSpPr>
        <p:spPr>
          <a:xfrm>
            <a:off x="2585713" y="1464119"/>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Project Structuring &amp; Governance</a:t>
            </a:r>
          </a:p>
        </p:txBody>
      </p:sp>
      <p:sp>
        <p:nvSpPr>
          <p:cNvPr id="169" name="Capital Allocation Planning &amp; Management">
            <a:extLst>
              <a:ext uri="{FF2B5EF4-FFF2-40B4-BE49-F238E27FC236}">
                <a16:creationId xmlns:a16="http://schemas.microsoft.com/office/drawing/2014/main" id="{2E68F066-4912-69E4-3C79-7D3178EE47FA}"/>
              </a:ext>
            </a:extLst>
          </p:cNvPr>
          <p:cNvSpPr txBox="1"/>
          <p:nvPr/>
        </p:nvSpPr>
        <p:spPr>
          <a:xfrm>
            <a:off x="2585713" y="1961093"/>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Capital Allocation Planning &amp; Management</a:t>
            </a:r>
          </a:p>
        </p:txBody>
      </p:sp>
      <p:sp>
        <p:nvSpPr>
          <p:cNvPr id="170" name="Integrated Program Planning">
            <a:extLst>
              <a:ext uri="{FF2B5EF4-FFF2-40B4-BE49-F238E27FC236}">
                <a16:creationId xmlns:a16="http://schemas.microsoft.com/office/drawing/2014/main" id="{066224F7-09D9-FB09-1D69-1532A6E98317}"/>
              </a:ext>
            </a:extLst>
          </p:cNvPr>
          <p:cNvSpPr txBox="1"/>
          <p:nvPr/>
        </p:nvSpPr>
        <p:spPr>
          <a:xfrm>
            <a:off x="2585713" y="2470767"/>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Integrated Program Planning </a:t>
            </a:r>
          </a:p>
        </p:txBody>
      </p:sp>
      <p:sp>
        <p:nvSpPr>
          <p:cNvPr id="171" name="Physical / Cyber Risk Assessment &amp; Planning">
            <a:extLst>
              <a:ext uri="{FF2B5EF4-FFF2-40B4-BE49-F238E27FC236}">
                <a16:creationId xmlns:a16="http://schemas.microsoft.com/office/drawing/2014/main" id="{C065122A-4CBA-0B1E-D714-3457F0EE85FE}"/>
              </a:ext>
            </a:extLst>
          </p:cNvPr>
          <p:cNvSpPr txBox="1"/>
          <p:nvPr/>
        </p:nvSpPr>
        <p:spPr>
          <a:xfrm>
            <a:off x="2585713" y="2982512"/>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Physical / Cyber Risk Assessment &amp; Planning</a:t>
            </a:r>
          </a:p>
        </p:txBody>
      </p:sp>
      <p:sp>
        <p:nvSpPr>
          <p:cNvPr id="172" name="Stakeholder management">
            <a:extLst>
              <a:ext uri="{FF2B5EF4-FFF2-40B4-BE49-F238E27FC236}">
                <a16:creationId xmlns:a16="http://schemas.microsoft.com/office/drawing/2014/main" id="{E5D8C284-08F2-1DD4-68D1-FCC300D4B124}"/>
              </a:ext>
            </a:extLst>
          </p:cNvPr>
          <p:cNvSpPr txBox="1"/>
          <p:nvPr/>
        </p:nvSpPr>
        <p:spPr>
          <a:xfrm>
            <a:off x="2585713" y="3492186"/>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Stakeholder </a:t>
            </a:r>
            <a:r>
              <a:rPr kumimoji="0" lang="en-US"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Management</a:t>
            </a:r>
            <a:endPar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173" name="Results  Realization PMO">
            <a:extLst>
              <a:ext uri="{FF2B5EF4-FFF2-40B4-BE49-F238E27FC236}">
                <a16:creationId xmlns:a16="http://schemas.microsoft.com/office/drawing/2014/main" id="{BECAE922-8125-09AF-FD48-38D1940BB42D}"/>
              </a:ext>
            </a:extLst>
          </p:cNvPr>
          <p:cNvSpPr txBox="1"/>
          <p:nvPr/>
        </p:nvSpPr>
        <p:spPr>
          <a:xfrm>
            <a:off x="2585713" y="4001860"/>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p>
            <a:pPr marL="0" marR="0" lvl="0" indent="0" algn="l" defTabSz="685800" rtl="0" eaLnBrk="1" fontAlgn="auto" latinLnBrk="0" hangingPunct="0">
              <a:lnSpc>
                <a:spcPct val="100000"/>
              </a:lnSpc>
              <a:spcBef>
                <a:spcPts val="0"/>
              </a:spcBef>
              <a:spcAft>
                <a:spcPts val="0"/>
              </a:spcAft>
              <a:buClrTx/>
              <a:buSzTx/>
              <a:buFontTx/>
              <a:buNone/>
              <a:tabLst/>
              <a:defRPr sz="600">
                <a:solidFill>
                  <a:srgbClr val="FFFFFF"/>
                </a:solidFill>
                <a:latin typeface="Open Sans"/>
                <a:ea typeface="Open Sans"/>
                <a:cs typeface="Open Sans"/>
                <a:sym typeface="Open Sans"/>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Results </a:t>
            </a:r>
            <a:b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Realization PMO</a:t>
            </a:r>
          </a:p>
        </p:txBody>
      </p:sp>
      <p:sp>
        <p:nvSpPr>
          <p:cNvPr id="174" name="Budget Tracking &amp; Control">
            <a:extLst>
              <a:ext uri="{FF2B5EF4-FFF2-40B4-BE49-F238E27FC236}">
                <a16:creationId xmlns:a16="http://schemas.microsoft.com/office/drawing/2014/main" id="{8F0406D1-ABE2-B650-4E65-6AA9F6B8A92A}"/>
              </a:ext>
            </a:extLst>
          </p:cNvPr>
          <p:cNvSpPr txBox="1"/>
          <p:nvPr/>
        </p:nvSpPr>
        <p:spPr>
          <a:xfrm>
            <a:off x="3946519" y="1464119"/>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Budget Tracking &amp; Control</a:t>
            </a:r>
          </a:p>
        </p:txBody>
      </p:sp>
      <p:sp>
        <p:nvSpPr>
          <p:cNvPr id="175" name="Capital Prioritization and Reallocation">
            <a:extLst>
              <a:ext uri="{FF2B5EF4-FFF2-40B4-BE49-F238E27FC236}">
                <a16:creationId xmlns:a16="http://schemas.microsoft.com/office/drawing/2014/main" id="{94D8C475-0C8D-3C7A-9ED6-FCB4F86089AE}"/>
              </a:ext>
            </a:extLst>
          </p:cNvPr>
          <p:cNvSpPr txBox="1"/>
          <p:nvPr/>
        </p:nvSpPr>
        <p:spPr>
          <a:xfrm>
            <a:off x="3946519" y="1961093"/>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Capital Prioritization </a:t>
            </a:r>
            <a:r>
              <a:rPr kumimoji="0" lang="en-US"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&amp; </a:t>
            </a: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Reallocation</a:t>
            </a:r>
          </a:p>
        </p:txBody>
      </p:sp>
      <p:sp>
        <p:nvSpPr>
          <p:cNvPr id="176" name="Financial Reporting">
            <a:extLst>
              <a:ext uri="{FF2B5EF4-FFF2-40B4-BE49-F238E27FC236}">
                <a16:creationId xmlns:a16="http://schemas.microsoft.com/office/drawing/2014/main" id="{63F542F3-1AAB-E00F-BE25-1E13AE8BEF59}"/>
              </a:ext>
            </a:extLst>
          </p:cNvPr>
          <p:cNvSpPr txBox="1"/>
          <p:nvPr/>
        </p:nvSpPr>
        <p:spPr>
          <a:xfrm>
            <a:off x="3946519" y="2470767"/>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Financial </a:t>
            </a:r>
            <a:br>
              <a:rPr kumimoji="0" lang="en-US"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Reporting</a:t>
            </a:r>
          </a:p>
        </p:txBody>
      </p:sp>
      <p:sp>
        <p:nvSpPr>
          <p:cNvPr id="177" name="Community Engagement &amp; Workforce Enablement">
            <a:extLst>
              <a:ext uri="{FF2B5EF4-FFF2-40B4-BE49-F238E27FC236}">
                <a16:creationId xmlns:a16="http://schemas.microsoft.com/office/drawing/2014/main" id="{5F684D3E-7F8A-6840-FB9B-DDF3AA6DA7FD}"/>
              </a:ext>
            </a:extLst>
          </p:cNvPr>
          <p:cNvSpPr txBox="1"/>
          <p:nvPr/>
        </p:nvSpPr>
        <p:spPr>
          <a:xfrm>
            <a:off x="3946519" y="2982512"/>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Community Engagement &amp; Workforce Enablement</a:t>
            </a:r>
          </a:p>
        </p:txBody>
      </p:sp>
      <p:sp>
        <p:nvSpPr>
          <p:cNvPr id="178" name="Debt Mgmt &amp; Interest Rate Optimization">
            <a:extLst>
              <a:ext uri="{FF2B5EF4-FFF2-40B4-BE49-F238E27FC236}">
                <a16:creationId xmlns:a16="http://schemas.microsoft.com/office/drawing/2014/main" id="{43617571-486D-E290-9969-5247271DD040}"/>
              </a:ext>
            </a:extLst>
          </p:cNvPr>
          <p:cNvSpPr txBox="1"/>
          <p:nvPr/>
        </p:nvSpPr>
        <p:spPr>
          <a:xfrm>
            <a:off x="3946519" y="3492186"/>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Debt Mgmt &amp; Interest Rate Optimization</a:t>
            </a:r>
          </a:p>
        </p:txBody>
      </p:sp>
      <p:sp>
        <p:nvSpPr>
          <p:cNvPr id="179" name="Site Acquisition &amp; Leasing">
            <a:extLst>
              <a:ext uri="{FF2B5EF4-FFF2-40B4-BE49-F238E27FC236}">
                <a16:creationId xmlns:a16="http://schemas.microsoft.com/office/drawing/2014/main" id="{9AD0B3DD-5A1C-21D3-6779-0349B7951183}"/>
              </a:ext>
            </a:extLst>
          </p:cNvPr>
          <p:cNvSpPr txBox="1"/>
          <p:nvPr/>
        </p:nvSpPr>
        <p:spPr>
          <a:xfrm>
            <a:off x="4862446" y="1464119"/>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Site Acquisition &amp; Leasing</a:t>
            </a:r>
          </a:p>
        </p:txBody>
      </p:sp>
      <p:sp>
        <p:nvSpPr>
          <p:cNvPr id="180" name="Asset Lifecycle Management">
            <a:extLst>
              <a:ext uri="{FF2B5EF4-FFF2-40B4-BE49-F238E27FC236}">
                <a16:creationId xmlns:a16="http://schemas.microsoft.com/office/drawing/2014/main" id="{31F77C0B-98D0-8EC1-EE2D-249CE2CDAAA4}"/>
              </a:ext>
            </a:extLst>
          </p:cNvPr>
          <p:cNvSpPr txBox="1"/>
          <p:nvPr/>
        </p:nvSpPr>
        <p:spPr>
          <a:xfrm>
            <a:off x="4862446" y="1961093"/>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Asset Lifecycle Management </a:t>
            </a:r>
          </a:p>
        </p:txBody>
      </p:sp>
      <p:sp>
        <p:nvSpPr>
          <p:cNvPr id="181" name="License &amp; Regulatory Planning &amp; Permitting">
            <a:extLst>
              <a:ext uri="{FF2B5EF4-FFF2-40B4-BE49-F238E27FC236}">
                <a16:creationId xmlns:a16="http://schemas.microsoft.com/office/drawing/2014/main" id="{2FAE8028-E99E-D59D-69BB-70CB4AEFC3D3}"/>
              </a:ext>
            </a:extLst>
          </p:cNvPr>
          <p:cNvSpPr txBox="1"/>
          <p:nvPr/>
        </p:nvSpPr>
        <p:spPr>
          <a:xfrm>
            <a:off x="4862446" y="2470767"/>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License &amp; </a:t>
            </a:r>
            <a:br>
              <a:rPr kumimoji="0" lang="en-US"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Regulatory Planning &amp; Permitting</a:t>
            </a:r>
          </a:p>
        </p:txBody>
      </p:sp>
      <p:sp>
        <p:nvSpPr>
          <p:cNvPr id="182" name="Energy Mix and Procurement">
            <a:extLst>
              <a:ext uri="{FF2B5EF4-FFF2-40B4-BE49-F238E27FC236}">
                <a16:creationId xmlns:a16="http://schemas.microsoft.com/office/drawing/2014/main" id="{4E2CFF77-EA97-2D48-2446-98658B6D2A32}"/>
              </a:ext>
            </a:extLst>
          </p:cNvPr>
          <p:cNvSpPr txBox="1"/>
          <p:nvPr/>
        </p:nvSpPr>
        <p:spPr>
          <a:xfrm>
            <a:off x="4862446" y="2982512"/>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Energy Mix </a:t>
            </a:r>
            <a:r>
              <a:rPr kumimoji="0" lang="en-US"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&amp; </a:t>
            </a: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Procurement</a:t>
            </a:r>
          </a:p>
        </p:txBody>
      </p:sp>
      <p:sp>
        <p:nvSpPr>
          <p:cNvPr id="183" name="Outage Planning  (e.g,. Resource and workforce)">
            <a:extLst>
              <a:ext uri="{FF2B5EF4-FFF2-40B4-BE49-F238E27FC236}">
                <a16:creationId xmlns:a16="http://schemas.microsoft.com/office/drawing/2014/main" id="{927AAC37-CA9F-B4E8-EFC8-E2AB34AFB314}"/>
              </a:ext>
            </a:extLst>
          </p:cNvPr>
          <p:cNvSpPr txBox="1"/>
          <p:nvPr/>
        </p:nvSpPr>
        <p:spPr>
          <a:xfrm>
            <a:off x="4862446" y="3492186"/>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p>
            <a:pPr marL="0" marR="0" lvl="0" indent="0" algn="l" defTabSz="685800" rtl="0" eaLnBrk="1" fontAlgn="auto" latinLnBrk="0" hangingPunct="0">
              <a:lnSpc>
                <a:spcPct val="100000"/>
              </a:lnSpc>
              <a:spcBef>
                <a:spcPts val="0"/>
              </a:spcBef>
              <a:spcAft>
                <a:spcPts val="0"/>
              </a:spcAft>
              <a:buClrTx/>
              <a:buSzTx/>
              <a:buFontTx/>
              <a:buNone/>
              <a:tabLst/>
              <a:defRPr sz="600">
                <a:solidFill>
                  <a:srgbClr val="FFFFFF"/>
                </a:solidFill>
                <a:latin typeface="Open Sans"/>
                <a:ea typeface="Open Sans"/>
                <a:cs typeface="Open Sans"/>
                <a:sym typeface="Open Sans"/>
              </a:defRPr>
            </a:pP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a:rPr>
              <a:t>Outage Planning </a:t>
            </a:r>
            <a:b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lang="en-US"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Italic"/>
              </a:rPr>
              <a:t>(e.</a:t>
            </a: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Italic"/>
              </a:rPr>
              <a:t>g,. Resource </a:t>
            </a:r>
            <a:r>
              <a:rPr kumimoji="0" lang="en-US"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Italic"/>
              </a:rPr>
              <a:t>&amp; Workforce</a:t>
            </a:r>
            <a:r>
              <a:rPr kumimoji="0" sz="6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Italic"/>
              </a:rPr>
              <a:t>) </a:t>
            </a:r>
          </a:p>
        </p:txBody>
      </p:sp>
      <p:sp>
        <p:nvSpPr>
          <p:cNvPr id="184" name="Waste Management Planning">
            <a:extLst>
              <a:ext uri="{FF2B5EF4-FFF2-40B4-BE49-F238E27FC236}">
                <a16:creationId xmlns:a16="http://schemas.microsoft.com/office/drawing/2014/main" id="{0DD59A1D-4F43-FA20-1627-F45526861E4D}"/>
              </a:ext>
            </a:extLst>
          </p:cNvPr>
          <p:cNvSpPr txBox="1"/>
          <p:nvPr/>
        </p:nvSpPr>
        <p:spPr>
          <a:xfrm>
            <a:off x="4862446" y="4001860"/>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Waste Management Planning </a:t>
            </a:r>
          </a:p>
        </p:txBody>
      </p:sp>
      <p:sp>
        <p:nvSpPr>
          <p:cNvPr id="185" name="Supply Chain / Procurement Optimization">
            <a:extLst>
              <a:ext uri="{FF2B5EF4-FFF2-40B4-BE49-F238E27FC236}">
                <a16:creationId xmlns:a16="http://schemas.microsoft.com/office/drawing/2014/main" id="{E3CA7181-4AE9-D508-8271-3890AEC6C343}"/>
              </a:ext>
            </a:extLst>
          </p:cNvPr>
          <p:cNvSpPr txBox="1"/>
          <p:nvPr/>
        </p:nvSpPr>
        <p:spPr>
          <a:xfrm>
            <a:off x="5778373" y="1464119"/>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Supply Chain / Procurement Optimization</a:t>
            </a:r>
          </a:p>
        </p:txBody>
      </p:sp>
      <p:sp>
        <p:nvSpPr>
          <p:cNvPr id="186" name="Tax Compliance &amp; Incentive Utilization">
            <a:extLst>
              <a:ext uri="{FF2B5EF4-FFF2-40B4-BE49-F238E27FC236}">
                <a16:creationId xmlns:a16="http://schemas.microsoft.com/office/drawing/2014/main" id="{B4113C7E-E916-5C23-AA2B-F5F78DC960DF}"/>
              </a:ext>
            </a:extLst>
          </p:cNvPr>
          <p:cNvSpPr txBox="1"/>
          <p:nvPr/>
        </p:nvSpPr>
        <p:spPr>
          <a:xfrm>
            <a:off x="5778373" y="1961093"/>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Tax Compliance &amp; Incentive Utilization</a:t>
            </a:r>
          </a:p>
        </p:txBody>
      </p:sp>
      <p:sp>
        <p:nvSpPr>
          <p:cNvPr id="187" name="Construction Vendor Selection &amp; Management">
            <a:extLst>
              <a:ext uri="{FF2B5EF4-FFF2-40B4-BE49-F238E27FC236}">
                <a16:creationId xmlns:a16="http://schemas.microsoft.com/office/drawing/2014/main" id="{C67E59E1-EE17-9056-2EBD-E9E5F0E58927}"/>
              </a:ext>
            </a:extLst>
          </p:cNvPr>
          <p:cNvSpPr txBox="1"/>
          <p:nvPr/>
        </p:nvSpPr>
        <p:spPr>
          <a:xfrm>
            <a:off x="5778373" y="2470767"/>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Construction Vendor Selection &amp; Management </a:t>
            </a:r>
          </a:p>
        </p:txBody>
      </p:sp>
      <p:sp>
        <p:nvSpPr>
          <p:cNvPr id="188" name="Technology &amp; Innovation Planning">
            <a:extLst>
              <a:ext uri="{FF2B5EF4-FFF2-40B4-BE49-F238E27FC236}">
                <a16:creationId xmlns:a16="http://schemas.microsoft.com/office/drawing/2014/main" id="{09CA780F-9DAA-2FCE-C808-05F77C4C5C8D}"/>
              </a:ext>
            </a:extLst>
          </p:cNvPr>
          <p:cNvSpPr txBox="1"/>
          <p:nvPr/>
        </p:nvSpPr>
        <p:spPr>
          <a:xfrm>
            <a:off x="5778373" y="2982512"/>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Technology &amp; Innovation Planning</a:t>
            </a:r>
          </a:p>
        </p:txBody>
      </p:sp>
      <p:sp>
        <p:nvSpPr>
          <p:cNvPr id="189" name="Construction Delivery Audit">
            <a:extLst>
              <a:ext uri="{FF2B5EF4-FFF2-40B4-BE49-F238E27FC236}">
                <a16:creationId xmlns:a16="http://schemas.microsoft.com/office/drawing/2014/main" id="{1B721C61-9F41-ABCB-9AB1-EA876B901684}"/>
              </a:ext>
            </a:extLst>
          </p:cNvPr>
          <p:cNvSpPr txBox="1"/>
          <p:nvPr/>
        </p:nvSpPr>
        <p:spPr>
          <a:xfrm>
            <a:off x="5778373" y="3492186"/>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Construction </a:t>
            </a:r>
            <a:br>
              <a:rPr kumimoji="0" lang="en-US"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Delivery Audit</a:t>
            </a:r>
          </a:p>
        </p:txBody>
      </p:sp>
      <p:sp>
        <p:nvSpPr>
          <p:cNvPr id="190" name="Construction Sequencing &amp; Progress">
            <a:extLst>
              <a:ext uri="{FF2B5EF4-FFF2-40B4-BE49-F238E27FC236}">
                <a16:creationId xmlns:a16="http://schemas.microsoft.com/office/drawing/2014/main" id="{E3783D14-D06F-A20F-43DB-F93C1563E772}"/>
              </a:ext>
            </a:extLst>
          </p:cNvPr>
          <p:cNvSpPr txBox="1"/>
          <p:nvPr/>
        </p:nvSpPr>
        <p:spPr>
          <a:xfrm>
            <a:off x="5778373" y="4001860"/>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Construction Sequencing &amp; Progress</a:t>
            </a:r>
          </a:p>
        </p:txBody>
      </p:sp>
      <p:sp>
        <p:nvSpPr>
          <p:cNvPr id="191" name="UAV Construction Site Management">
            <a:extLst>
              <a:ext uri="{FF2B5EF4-FFF2-40B4-BE49-F238E27FC236}">
                <a16:creationId xmlns:a16="http://schemas.microsoft.com/office/drawing/2014/main" id="{2C316364-FBEB-209E-6E06-87C0D9815B54}"/>
              </a:ext>
            </a:extLst>
          </p:cNvPr>
          <p:cNvSpPr txBox="1"/>
          <p:nvPr/>
        </p:nvSpPr>
        <p:spPr>
          <a:xfrm>
            <a:off x="5778373" y="4511534"/>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UAV Construction Site Management</a:t>
            </a:r>
          </a:p>
        </p:txBody>
      </p:sp>
      <p:sp>
        <p:nvSpPr>
          <p:cNvPr id="192" name="Fuel  Supply Sourcing">
            <a:extLst>
              <a:ext uri="{FF2B5EF4-FFF2-40B4-BE49-F238E27FC236}">
                <a16:creationId xmlns:a16="http://schemas.microsoft.com/office/drawing/2014/main" id="{85DFD34B-28F9-3CD3-6336-D88C53E07631}"/>
              </a:ext>
            </a:extLst>
          </p:cNvPr>
          <p:cNvSpPr txBox="1"/>
          <p:nvPr/>
        </p:nvSpPr>
        <p:spPr>
          <a:xfrm>
            <a:off x="7100827" y="1464119"/>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p>
            <a:pPr marL="0" marR="0" lvl="0" indent="0" algn="l" defTabSz="685800" rtl="0" eaLnBrk="1" fontAlgn="auto" latinLnBrk="0" hangingPunct="0">
              <a:lnSpc>
                <a:spcPct val="100000"/>
              </a:lnSpc>
              <a:spcBef>
                <a:spcPts val="0"/>
              </a:spcBef>
              <a:spcAft>
                <a:spcPts val="0"/>
              </a:spcAft>
              <a:buClrTx/>
              <a:buSzTx/>
              <a:buFontTx/>
              <a:buNone/>
              <a:tabLst/>
              <a:defRPr sz="600">
                <a:solidFill>
                  <a:srgbClr val="FFFFFF"/>
                </a:solidFill>
                <a:latin typeface="Open Sans"/>
                <a:ea typeface="Open Sans"/>
                <a:cs typeface="Open Sans"/>
                <a:sym typeface="Open Sans"/>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Fuel </a:t>
            </a:r>
            <a:b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Supply Sourcing</a:t>
            </a:r>
          </a:p>
        </p:txBody>
      </p:sp>
      <p:sp>
        <p:nvSpPr>
          <p:cNvPr id="193" name="Production Monitoring (Asset Monitoring)">
            <a:extLst>
              <a:ext uri="{FF2B5EF4-FFF2-40B4-BE49-F238E27FC236}">
                <a16:creationId xmlns:a16="http://schemas.microsoft.com/office/drawing/2014/main" id="{8961FB1B-8CD1-450A-F4E0-5B4816C03C25}"/>
              </a:ext>
            </a:extLst>
          </p:cNvPr>
          <p:cNvSpPr txBox="1"/>
          <p:nvPr/>
        </p:nvSpPr>
        <p:spPr>
          <a:xfrm>
            <a:off x="7100827" y="1961093"/>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Production Monitoring (Asset Monitoring)</a:t>
            </a:r>
          </a:p>
        </p:txBody>
      </p:sp>
      <p:sp>
        <p:nvSpPr>
          <p:cNvPr id="194" name="Supply Negotiation  &amp; Optimization">
            <a:extLst>
              <a:ext uri="{FF2B5EF4-FFF2-40B4-BE49-F238E27FC236}">
                <a16:creationId xmlns:a16="http://schemas.microsoft.com/office/drawing/2014/main" id="{2B637C90-32DE-6003-DD15-C2B31F55D383}"/>
              </a:ext>
            </a:extLst>
          </p:cNvPr>
          <p:cNvSpPr txBox="1"/>
          <p:nvPr/>
        </p:nvSpPr>
        <p:spPr>
          <a:xfrm>
            <a:off x="7100827" y="2470767"/>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p>
            <a:pPr marL="0" marR="0" lvl="0" indent="0" algn="l" defTabSz="685800" rtl="0" eaLnBrk="1" fontAlgn="auto" latinLnBrk="0" hangingPunct="0">
              <a:lnSpc>
                <a:spcPct val="100000"/>
              </a:lnSpc>
              <a:spcBef>
                <a:spcPts val="0"/>
              </a:spcBef>
              <a:spcAft>
                <a:spcPts val="0"/>
              </a:spcAft>
              <a:buClrTx/>
              <a:buSzTx/>
              <a:buFontTx/>
              <a:buNone/>
              <a:tabLst/>
              <a:defRPr sz="600">
                <a:solidFill>
                  <a:srgbClr val="FFFFFF"/>
                </a:solidFill>
                <a:latin typeface="Open Sans"/>
                <a:ea typeface="Open Sans"/>
                <a:cs typeface="Open Sans"/>
                <a:sym typeface="Open Sans"/>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Supply Negotiation </a:t>
            </a:r>
            <a:b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&amp; Optimization</a:t>
            </a:r>
          </a:p>
        </p:txBody>
      </p:sp>
      <p:sp>
        <p:nvSpPr>
          <p:cNvPr id="195" name="Preventative Maintenance">
            <a:extLst>
              <a:ext uri="{FF2B5EF4-FFF2-40B4-BE49-F238E27FC236}">
                <a16:creationId xmlns:a16="http://schemas.microsoft.com/office/drawing/2014/main" id="{7418C279-6C06-9374-17E6-77E5AFF26F49}"/>
              </a:ext>
            </a:extLst>
          </p:cNvPr>
          <p:cNvSpPr txBox="1"/>
          <p:nvPr/>
        </p:nvSpPr>
        <p:spPr>
          <a:xfrm>
            <a:off x="8016754" y="1464119"/>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Preventative Maintenance</a:t>
            </a:r>
          </a:p>
        </p:txBody>
      </p:sp>
      <p:sp>
        <p:nvSpPr>
          <p:cNvPr id="196" name="Process Optimization">
            <a:extLst>
              <a:ext uri="{FF2B5EF4-FFF2-40B4-BE49-F238E27FC236}">
                <a16:creationId xmlns:a16="http://schemas.microsoft.com/office/drawing/2014/main" id="{1F880751-CABC-A83E-CA85-9F4BAB43325E}"/>
              </a:ext>
            </a:extLst>
          </p:cNvPr>
          <p:cNvSpPr txBox="1"/>
          <p:nvPr/>
        </p:nvSpPr>
        <p:spPr>
          <a:xfrm>
            <a:off x="8016754" y="1961093"/>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Process Optimization</a:t>
            </a:r>
          </a:p>
        </p:txBody>
      </p:sp>
      <p:sp>
        <p:nvSpPr>
          <p:cNvPr id="197" name="Predictive Operations">
            <a:extLst>
              <a:ext uri="{FF2B5EF4-FFF2-40B4-BE49-F238E27FC236}">
                <a16:creationId xmlns:a16="http://schemas.microsoft.com/office/drawing/2014/main" id="{2B12A0B8-3A9D-2895-DE0C-AC7ED97DE56D}"/>
              </a:ext>
            </a:extLst>
          </p:cNvPr>
          <p:cNvSpPr txBox="1"/>
          <p:nvPr/>
        </p:nvSpPr>
        <p:spPr>
          <a:xfrm>
            <a:off x="8016754" y="2470767"/>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Predictive Operations</a:t>
            </a:r>
          </a:p>
        </p:txBody>
      </p:sp>
      <p:sp>
        <p:nvSpPr>
          <p:cNvPr id="198" name="Secure Operations">
            <a:extLst>
              <a:ext uri="{FF2B5EF4-FFF2-40B4-BE49-F238E27FC236}">
                <a16:creationId xmlns:a16="http://schemas.microsoft.com/office/drawing/2014/main" id="{9E9926B7-E721-5CC5-DC74-AE8613C2F21B}"/>
              </a:ext>
            </a:extLst>
          </p:cNvPr>
          <p:cNvSpPr txBox="1"/>
          <p:nvPr/>
        </p:nvSpPr>
        <p:spPr>
          <a:xfrm>
            <a:off x="8016754" y="2982512"/>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Secure Operations</a:t>
            </a:r>
          </a:p>
        </p:txBody>
      </p:sp>
      <p:sp>
        <p:nvSpPr>
          <p:cNvPr id="199" name="Regulatory  &amp; Compliance Management">
            <a:extLst>
              <a:ext uri="{FF2B5EF4-FFF2-40B4-BE49-F238E27FC236}">
                <a16:creationId xmlns:a16="http://schemas.microsoft.com/office/drawing/2014/main" id="{E15FFB61-C6A5-5AFB-5DAA-F598E323B976}"/>
              </a:ext>
            </a:extLst>
          </p:cNvPr>
          <p:cNvSpPr txBox="1"/>
          <p:nvPr/>
        </p:nvSpPr>
        <p:spPr>
          <a:xfrm>
            <a:off x="8016754" y="3492186"/>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p>
            <a:pPr marL="0" marR="0" lvl="0" indent="0" algn="l" defTabSz="685800" rtl="0" eaLnBrk="1" fontAlgn="auto" latinLnBrk="0" hangingPunct="0">
              <a:lnSpc>
                <a:spcPct val="100000"/>
              </a:lnSpc>
              <a:spcBef>
                <a:spcPts val="0"/>
              </a:spcBef>
              <a:spcAft>
                <a:spcPts val="0"/>
              </a:spcAft>
              <a:buClrTx/>
              <a:buSzTx/>
              <a:buFontTx/>
              <a:buNone/>
              <a:tabLst/>
              <a:defRPr sz="600">
                <a:solidFill>
                  <a:srgbClr val="FFFFFF"/>
                </a:solidFill>
                <a:latin typeface="Open Sans"/>
                <a:ea typeface="Open Sans"/>
                <a:cs typeface="Open Sans"/>
                <a:sym typeface="Open Sans"/>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Regulatory </a:t>
            </a:r>
            <a:b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&amp; Compliance Management</a:t>
            </a:r>
          </a:p>
        </p:txBody>
      </p:sp>
      <p:sp>
        <p:nvSpPr>
          <p:cNvPr id="200" name="Waste  Management">
            <a:extLst>
              <a:ext uri="{FF2B5EF4-FFF2-40B4-BE49-F238E27FC236}">
                <a16:creationId xmlns:a16="http://schemas.microsoft.com/office/drawing/2014/main" id="{FA76A9D1-78AF-E494-9BB8-B00B8AFA3546}"/>
              </a:ext>
            </a:extLst>
          </p:cNvPr>
          <p:cNvSpPr txBox="1"/>
          <p:nvPr/>
        </p:nvSpPr>
        <p:spPr>
          <a:xfrm>
            <a:off x="8932681" y="1464119"/>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p>
            <a:pPr marL="0" marR="0" lvl="0" indent="0" algn="l" defTabSz="685800" rtl="0" eaLnBrk="1" fontAlgn="auto" latinLnBrk="0" hangingPunct="0">
              <a:lnSpc>
                <a:spcPct val="100000"/>
              </a:lnSpc>
              <a:spcBef>
                <a:spcPts val="0"/>
              </a:spcBef>
              <a:spcAft>
                <a:spcPts val="0"/>
              </a:spcAft>
              <a:buClrTx/>
              <a:buSzTx/>
              <a:buFontTx/>
              <a:buNone/>
              <a:tabLst/>
              <a:defRPr sz="600">
                <a:solidFill>
                  <a:srgbClr val="FFFFFF"/>
                </a:solidFill>
                <a:latin typeface="Open Sans"/>
                <a:ea typeface="Open Sans"/>
                <a:cs typeface="Open Sans"/>
                <a:sym typeface="Open Sans"/>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Waste </a:t>
            </a:r>
            <a:b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Management</a:t>
            </a:r>
          </a:p>
        </p:txBody>
      </p:sp>
      <p:sp>
        <p:nvSpPr>
          <p:cNvPr id="201" name="Route  Optimization">
            <a:extLst>
              <a:ext uri="{FF2B5EF4-FFF2-40B4-BE49-F238E27FC236}">
                <a16:creationId xmlns:a16="http://schemas.microsoft.com/office/drawing/2014/main" id="{362B3180-169C-4B51-7B5D-DB82545F8D55}"/>
              </a:ext>
            </a:extLst>
          </p:cNvPr>
          <p:cNvSpPr txBox="1"/>
          <p:nvPr/>
        </p:nvSpPr>
        <p:spPr>
          <a:xfrm>
            <a:off x="8932681" y="1961093"/>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p>
            <a:pPr marL="0" marR="0" lvl="0" indent="0" algn="l" defTabSz="685800" rtl="0" eaLnBrk="1" fontAlgn="auto" latinLnBrk="0" hangingPunct="0">
              <a:lnSpc>
                <a:spcPct val="100000"/>
              </a:lnSpc>
              <a:spcBef>
                <a:spcPts val="0"/>
              </a:spcBef>
              <a:spcAft>
                <a:spcPts val="0"/>
              </a:spcAft>
              <a:buClrTx/>
              <a:buSzTx/>
              <a:buFontTx/>
              <a:buNone/>
              <a:tabLst/>
              <a:defRPr sz="600">
                <a:solidFill>
                  <a:srgbClr val="FFFFFF"/>
                </a:solidFill>
                <a:latin typeface="Open Sans"/>
                <a:ea typeface="Open Sans"/>
                <a:cs typeface="Open Sans"/>
                <a:sym typeface="Open Sans"/>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Route </a:t>
            </a:r>
            <a:b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Optimization</a:t>
            </a:r>
          </a:p>
        </p:txBody>
      </p:sp>
      <p:sp>
        <p:nvSpPr>
          <p:cNvPr id="202" name="Advanced Leak Detection for Nuclear Materials">
            <a:extLst>
              <a:ext uri="{FF2B5EF4-FFF2-40B4-BE49-F238E27FC236}">
                <a16:creationId xmlns:a16="http://schemas.microsoft.com/office/drawing/2014/main" id="{A5E1BFDA-DBB0-90C0-4DC5-32F3212FBC7F}"/>
              </a:ext>
            </a:extLst>
          </p:cNvPr>
          <p:cNvSpPr txBox="1"/>
          <p:nvPr/>
        </p:nvSpPr>
        <p:spPr>
          <a:xfrm>
            <a:off x="8932681" y="2470767"/>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Advanced Leak Detection for Nuclear Materials</a:t>
            </a:r>
          </a:p>
        </p:txBody>
      </p:sp>
      <p:sp>
        <p:nvSpPr>
          <p:cNvPr id="203" name="Buyer / Lease Identification">
            <a:extLst>
              <a:ext uri="{FF2B5EF4-FFF2-40B4-BE49-F238E27FC236}">
                <a16:creationId xmlns:a16="http://schemas.microsoft.com/office/drawing/2014/main" id="{F929F18F-D3A1-6F65-5ED5-15AD2A3B166A}"/>
              </a:ext>
            </a:extLst>
          </p:cNvPr>
          <p:cNvSpPr txBox="1"/>
          <p:nvPr/>
        </p:nvSpPr>
        <p:spPr>
          <a:xfrm>
            <a:off x="10021243" y="1464119"/>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Buyer / Lease Identification</a:t>
            </a:r>
          </a:p>
        </p:txBody>
      </p:sp>
      <p:sp>
        <p:nvSpPr>
          <p:cNvPr id="204" name="Refurbishment &amp; Decommissioning Planning">
            <a:extLst>
              <a:ext uri="{FF2B5EF4-FFF2-40B4-BE49-F238E27FC236}">
                <a16:creationId xmlns:a16="http://schemas.microsoft.com/office/drawing/2014/main" id="{B5925A09-100C-62F8-3494-F466C2A471C6}"/>
              </a:ext>
            </a:extLst>
          </p:cNvPr>
          <p:cNvSpPr txBox="1"/>
          <p:nvPr/>
        </p:nvSpPr>
        <p:spPr>
          <a:xfrm>
            <a:off x="10021243" y="1961093"/>
            <a:ext cx="870778" cy="446175"/>
          </a:xfrm>
          <a:prstGeom prst="rect">
            <a:avLst/>
          </a:prstGeom>
          <a:solidFill>
            <a:srgbClr val="000000">
              <a:alpha val="50489"/>
            </a:srgb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600" b="1" i="0" u="none" strike="noStrike" kern="0" cap="none" spc="0" normalizeH="0" baseline="0" noProof="0">
                <a:ln>
                  <a:noFill/>
                </a:ln>
                <a:solidFill>
                  <a:srgbClr val="FFFFFF"/>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Refurbishment &amp; Decommissioning Planning</a:t>
            </a:r>
          </a:p>
        </p:txBody>
      </p:sp>
      <p:sp>
        <p:nvSpPr>
          <p:cNvPr id="205" name="Straight Connector 7">
            <a:extLst>
              <a:ext uri="{FF2B5EF4-FFF2-40B4-BE49-F238E27FC236}">
                <a16:creationId xmlns:a16="http://schemas.microsoft.com/office/drawing/2014/main" id="{C6642C3D-0C1B-795C-EE46-C7667B6FF782}"/>
              </a:ext>
            </a:extLst>
          </p:cNvPr>
          <p:cNvSpPr/>
          <p:nvPr/>
        </p:nvSpPr>
        <p:spPr>
          <a:xfrm>
            <a:off x="753860" y="6156443"/>
            <a:ext cx="3501048" cy="1"/>
          </a:xfrm>
          <a:prstGeom prst="line">
            <a:avLst/>
          </a:prstGeom>
          <a:ln>
            <a:solidFill>
              <a:srgbClr val="FFFFFF"/>
            </a:solidFill>
            <a:miter/>
            <a:headEnd type="triangle" len="sm"/>
            <a:tailEnd type="triangle" len="sm"/>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mn-ea"/>
              <a:cs typeface="Calibri"/>
              <a:sym typeface="Calibri"/>
            </a:endParaRPr>
          </a:p>
        </p:txBody>
      </p:sp>
      <p:sp>
        <p:nvSpPr>
          <p:cNvPr id="206" name="Straight Connector 7">
            <a:extLst>
              <a:ext uri="{FF2B5EF4-FFF2-40B4-BE49-F238E27FC236}">
                <a16:creationId xmlns:a16="http://schemas.microsoft.com/office/drawing/2014/main" id="{D461B6FE-2B2D-44AA-652D-13FDD2D93815}"/>
              </a:ext>
            </a:extLst>
          </p:cNvPr>
          <p:cNvSpPr/>
          <p:nvPr/>
        </p:nvSpPr>
        <p:spPr>
          <a:xfrm>
            <a:off x="4381908" y="6156443"/>
            <a:ext cx="3981587" cy="1"/>
          </a:xfrm>
          <a:prstGeom prst="line">
            <a:avLst/>
          </a:prstGeom>
          <a:ln>
            <a:solidFill>
              <a:srgbClr val="FFFFFF"/>
            </a:solidFill>
            <a:miter/>
            <a:headEnd type="triangle" len="sm"/>
            <a:tailEnd type="triangle" len="sm"/>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mn-ea"/>
              <a:cs typeface="Calibri"/>
              <a:sym typeface="Calibri"/>
            </a:endParaRPr>
          </a:p>
        </p:txBody>
      </p:sp>
      <p:sp>
        <p:nvSpPr>
          <p:cNvPr id="207" name="Straight Connector 7">
            <a:extLst>
              <a:ext uri="{FF2B5EF4-FFF2-40B4-BE49-F238E27FC236}">
                <a16:creationId xmlns:a16="http://schemas.microsoft.com/office/drawing/2014/main" id="{2FEB6E6C-1B3F-B376-03D0-0F627EACA5D4}"/>
              </a:ext>
            </a:extLst>
          </p:cNvPr>
          <p:cNvSpPr/>
          <p:nvPr/>
        </p:nvSpPr>
        <p:spPr>
          <a:xfrm>
            <a:off x="8490494" y="6156443"/>
            <a:ext cx="3249496" cy="1"/>
          </a:xfrm>
          <a:prstGeom prst="line">
            <a:avLst/>
          </a:prstGeom>
          <a:ln>
            <a:solidFill>
              <a:srgbClr val="FFFFFF"/>
            </a:solidFill>
            <a:miter/>
            <a:headEnd type="triangle" len="sm"/>
            <a:tailEnd type="triangle" len="sm"/>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mn-ea"/>
              <a:cs typeface="Calibri"/>
              <a:sym typeface="Calibri"/>
            </a:endParaRPr>
          </a:p>
        </p:txBody>
      </p:sp>
      <p:sp>
        <p:nvSpPr>
          <p:cNvPr id="2" name="Rounded Rectangle 1">
            <a:extLst>
              <a:ext uri="{FF2B5EF4-FFF2-40B4-BE49-F238E27FC236}">
                <a16:creationId xmlns:a16="http://schemas.microsoft.com/office/drawing/2014/main" id="{FB820EFD-0AA8-A295-2B7D-FF2C1C0FE88C}"/>
              </a:ext>
            </a:extLst>
          </p:cNvPr>
          <p:cNvSpPr/>
          <p:nvPr/>
        </p:nvSpPr>
        <p:spPr>
          <a:xfrm>
            <a:off x="9385557" y="385369"/>
            <a:ext cx="2145776" cy="299378"/>
          </a:xfrm>
          <a:prstGeom prst="roundRect">
            <a:avLst>
              <a:gd name="adj" fmla="val 50000"/>
            </a:avLst>
          </a:prstGeom>
          <a:solidFill>
            <a:srgbClr val="86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Why Change</a:t>
            </a:r>
          </a:p>
        </p:txBody>
      </p:sp>
      <p:pic>
        <p:nvPicPr>
          <p:cNvPr id="38" name="Audio 37">
            <a:extLst>
              <a:ext uri="{FF2B5EF4-FFF2-40B4-BE49-F238E27FC236}">
                <a16:creationId xmlns:a16="http://schemas.microsoft.com/office/drawing/2014/main" id="{EA1D191A-81B4-E98F-1349-2392CFD47C6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83966646"/>
      </p:ext>
    </p:extLst>
  </p:cSld>
  <p:clrMapOvr>
    <a:masterClrMapping/>
  </p:clrMapOvr>
  <mc:AlternateContent xmlns:mc="http://schemas.openxmlformats.org/markup-compatibility/2006">
    <mc:Choice xmlns:p14="http://schemas.microsoft.com/office/powerpoint/2010/main" Requires="p14">
      <p:transition p14:dur="0" advTm="23402"/>
    </mc:Choice>
    <mc:Fallback>
      <p:transition advTm="23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C3C621-59A5-60A4-1EBA-B5556ECFB4F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D2C1D8D-3F4A-25C1-D669-11DD6A48BDF6}"/>
              </a:ext>
            </a:extLst>
          </p:cNvPr>
          <p:cNvSpPr/>
          <p:nvPr/>
        </p:nvSpPr>
        <p:spPr bwMode="gray">
          <a:xfrm>
            <a:off x="9232228" y="6260257"/>
            <a:ext cx="2203269" cy="4403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5" name="Text Placeholder 4">
            <a:extLst>
              <a:ext uri="{FF2B5EF4-FFF2-40B4-BE49-F238E27FC236}">
                <a16:creationId xmlns:a16="http://schemas.microsoft.com/office/drawing/2014/main" id="{039B7189-FE0E-BB39-9320-F97C2FF7D066}"/>
              </a:ext>
            </a:extLst>
          </p:cNvPr>
          <p:cNvSpPr>
            <a:spLocks noGrp="1"/>
          </p:cNvSpPr>
          <p:nvPr>
            <p:ph type="body" sz="quarter" idx="13"/>
          </p:nvPr>
        </p:nvSpPr>
        <p:spPr/>
        <p:txBody>
          <a:bodyPr/>
          <a:lstStyle/>
          <a:p>
            <a:r>
              <a:rPr lang="en-US" sz="1400">
                <a:solidFill>
                  <a:schemeClr val="tx1"/>
                </a:solidFill>
              </a:rPr>
              <a:t>Our value lies in delivering customized solutions designed specifically for key players in the nuclear industry. By leveraging our deep industry expertise and comprehensive services, we can address the unique needs of our clients and drive innovation.</a:t>
            </a:r>
          </a:p>
        </p:txBody>
      </p:sp>
      <p:sp>
        <p:nvSpPr>
          <p:cNvPr id="3" name="Title 2">
            <a:extLst>
              <a:ext uri="{FF2B5EF4-FFF2-40B4-BE49-F238E27FC236}">
                <a16:creationId xmlns:a16="http://schemas.microsoft.com/office/drawing/2014/main" id="{D8890C0E-88EF-5114-25BE-E2E2F4A06926}"/>
              </a:ext>
            </a:extLst>
          </p:cNvPr>
          <p:cNvSpPr>
            <a:spLocks noGrp="1"/>
          </p:cNvSpPr>
          <p:nvPr>
            <p:ph type="title"/>
          </p:nvPr>
        </p:nvSpPr>
        <p:spPr/>
        <p:txBody>
          <a:bodyPr/>
          <a:lstStyle/>
          <a:p>
            <a:r>
              <a:rPr lang="en-US" sz="2800"/>
              <a:t>Tailored Solutions for Nuclear Service Players</a:t>
            </a:r>
          </a:p>
        </p:txBody>
      </p:sp>
      <p:sp>
        <p:nvSpPr>
          <p:cNvPr id="2" name="Rectangle 1">
            <a:extLst>
              <a:ext uri="{FF2B5EF4-FFF2-40B4-BE49-F238E27FC236}">
                <a16:creationId xmlns:a16="http://schemas.microsoft.com/office/drawing/2014/main" id="{FDDB693E-36F0-2F6C-6047-7E5E56F04FBB}"/>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pSp>
        <p:nvGrpSpPr>
          <p:cNvPr id="169" name="Group 168">
            <a:extLst>
              <a:ext uri="{FF2B5EF4-FFF2-40B4-BE49-F238E27FC236}">
                <a16:creationId xmlns:a16="http://schemas.microsoft.com/office/drawing/2014/main" id="{994DD35C-D238-35E6-A162-29A15E66FD5C}"/>
              </a:ext>
            </a:extLst>
          </p:cNvPr>
          <p:cNvGrpSpPr/>
          <p:nvPr/>
        </p:nvGrpSpPr>
        <p:grpSpPr>
          <a:xfrm>
            <a:off x="538377" y="1274361"/>
            <a:ext cx="11115246" cy="5212255"/>
            <a:chOff x="606854" y="1274361"/>
            <a:chExt cx="11115246" cy="5212255"/>
          </a:xfrm>
        </p:grpSpPr>
        <p:cxnSp>
          <p:nvCxnSpPr>
            <p:cNvPr id="42" name="Straight Connector 49">
              <a:extLst>
                <a:ext uri="{FF2B5EF4-FFF2-40B4-BE49-F238E27FC236}">
                  <a16:creationId xmlns:a16="http://schemas.microsoft.com/office/drawing/2014/main" id="{52DE2292-2FF7-3D15-3314-807F35C26C0F}"/>
                </a:ext>
              </a:extLst>
            </p:cNvPr>
            <p:cNvCxnSpPr>
              <a:cxnSpLocks/>
            </p:cNvCxnSpPr>
            <p:nvPr/>
          </p:nvCxnSpPr>
          <p:spPr>
            <a:xfrm>
              <a:off x="3170163" y="3299715"/>
              <a:ext cx="91056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49">
              <a:extLst>
                <a:ext uri="{FF2B5EF4-FFF2-40B4-BE49-F238E27FC236}">
                  <a16:creationId xmlns:a16="http://schemas.microsoft.com/office/drawing/2014/main" id="{03A33919-9A56-0A32-2348-4D4C8F81B846}"/>
                </a:ext>
              </a:extLst>
            </p:cNvPr>
            <p:cNvCxnSpPr>
              <a:cxnSpLocks/>
            </p:cNvCxnSpPr>
            <p:nvPr/>
          </p:nvCxnSpPr>
          <p:spPr>
            <a:xfrm>
              <a:off x="3170163" y="1926210"/>
              <a:ext cx="1453992"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49">
              <a:extLst>
                <a:ext uri="{FF2B5EF4-FFF2-40B4-BE49-F238E27FC236}">
                  <a16:creationId xmlns:a16="http://schemas.microsoft.com/office/drawing/2014/main" id="{0386F5BE-7673-BC61-D816-29149521A3DD}"/>
                </a:ext>
              </a:extLst>
            </p:cNvPr>
            <p:cNvCxnSpPr>
              <a:cxnSpLocks/>
            </p:cNvCxnSpPr>
            <p:nvPr/>
          </p:nvCxnSpPr>
          <p:spPr>
            <a:xfrm>
              <a:off x="3170163" y="4887025"/>
              <a:ext cx="183927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38">
              <a:extLst>
                <a:ext uri="{FF2B5EF4-FFF2-40B4-BE49-F238E27FC236}">
                  <a16:creationId xmlns:a16="http://schemas.microsoft.com/office/drawing/2014/main" id="{D454941B-89D8-9DE5-1E8E-A272D61F5CE0}"/>
                </a:ext>
              </a:extLst>
            </p:cNvPr>
            <p:cNvCxnSpPr>
              <a:cxnSpLocks/>
            </p:cNvCxnSpPr>
            <p:nvPr/>
          </p:nvCxnSpPr>
          <p:spPr>
            <a:xfrm>
              <a:off x="6096000" y="1935464"/>
              <a:ext cx="2746111"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51">
              <a:extLst>
                <a:ext uri="{FF2B5EF4-FFF2-40B4-BE49-F238E27FC236}">
                  <a16:creationId xmlns:a16="http://schemas.microsoft.com/office/drawing/2014/main" id="{8655B97C-1A06-AF40-33F7-EE0F69A9FA3B}"/>
                </a:ext>
              </a:extLst>
            </p:cNvPr>
            <p:cNvCxnSpPr>
              <a:cxnSpLocks/>
            </p:cNvCxnSpPr>
            <p:nvPr/>
          </p:nvCxnSpPr>
          <p:spPr>
            <a:xfrm>
              <a:off x="6107677" y="4799939"/>
              <a:ext cx="272275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51">
              <a:extLst>
                <a:ext uri="{FF2B5EF4-FFF2-40B4-BE49-F238E27FC236}">
                  <a16:creationId xmlns:a16="http://schemas.microsoft.com/office/drawing/2014/main" id="{60A434E1-6455-B18D-6A4E-323F25937232}"/>
                </a:ext>
              </a:extLst>
            </p:cNvPr>
            <p:cNvCxnSpPr>
              <a:cxnSpLocks/>
            </p:cNvCxnSpPr>
            <p:nvPr/>
          </p:nvCxnSpPr>
          <p:spPr>
            <a:xfrm>
              <a:off x="6798713" y="3299715"/>
              <a:ext cx="197024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6D48324D-E72B-AD41-02DE-D20D4217AADE}"/>
                </a:ext>
              </a:extLst>
            </p:cNvPr>
            <p:cNvSpPr>
              <a:spLocks noChangeArrowheads="1"/>
            </p:cNvSpPr>
            <p:nvPr/>
          </p:nvSpPr>
          <p:spPr bwMode="auto">
            <a:xfrm>
              <a:off x="3625447" y="2814854"/>
              <a:ext cx="1583081" cy="1607475"/>
            </a:xfrm>
            <a:prstGeom prst="ellipse">
              <a:avLst/>
            </a:prstGeom>
            <a:solidFill>
              <a:srgbClr val="D7EDEB"/>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7" name="Oval 5">
              <a:extLst>
                <a:ext uri="{FF2B5EF4-FFF2-40B4-BE49-F238E27FC236}">
                  <a16:creationId xmlns:a16="http://schemas.microsoft.com/office/drawing/2014/main" id="{93EF138A-5D79-E8A6-8ACE-B59A26D0771C}"/>
                </a:ext>
              </a:extLst>
            </p:cNvPr>
            <p:cNvSpPr>
              <a:spLocks noChangeArrowheads="1"/>
            </p:cNvSpPr>
            <p:nvPr/>
          </p:nvSpPr>
          <p:spPr bwMode="auto">
            <a:xfrm>
              <a:off x="4624155" y="4072142"/>
              <a:ext cx="978345" cy="993421"/>
            </a:xfrm>
            <a:prstGeom prst="ellipse">
              <a:avLst/>
            </a:prstGeom>
            <a:solidFill>
              <a:srgbClr val="9DD4CF"/>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9" name="Oval 5">
              <a:extLst>
                <a:ext uri="{FF2B5EF4-FFF2-40B4-BE49-F238E27FC236}">
                  <a16:creationId xmlns:a16="http://schemas.microsoft.com/office/drawing/2014/main" id="{7254C751-6AA0-0112-D03D-53E86EC5E660}"/>
                </a:ext>
              </a:extLst>
            </p:cNvPr>
            <p:cNvSpPr>
              <a:spLocks noChangeArrowheads="1"/>
            </p:cNvSpPr>
            <p:nvPr/>
          </p:nvSpPr>
          <p:spPr bwMode="auto">
            <a:xfrm>
              <a:off x="4301572" y="1706183"/>
              <a:ext cx="1479642" cy="1502441"/>
            </a:xfrm>
            <a:prstGeom prst="ellipse">
              <a:avLst/>
            </a:prstGeom>
            <a:solidFill>
              <a:srgbClr val="CAEEF9"/>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23" name="Oval 3">
              <a:extLst>
                <a:ext uri="{FF2B5EF4-FFF2-40B4-BE49-F238E27FC236}">
                  <a16:creationId xmlns:a16="http://schemas.microsoft.com/office/drawing/2014/main" id="{428F5479-6144-CA1A-EB40-60CC78CA686D}"/>
                </a:ext>
              </a:extLst>
            </p:cNvPr>
            <p:cNvSpPr>
              <a:spLocks noChangeArrowheads="1"/>
            </p:cNvSpPr>
            <p:nvPr/>
          </p:nvSpPr>
          <p:spPr bwMode="auto">
            <a:xfrm>
              <a:off x="6351716" y="2897661"/>
              <a:ext cx="1030233" cy="1046108"/>
            </a:xfrm>
            <a:prstGeom prst="ellipse">
              <a:avLst/>
            </a:prstGeom>
            <a:solidFill>
              <a:srgbClr val="9DD4CF"/>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24" name="Oval 4">
              <a:extLst>
                <a:ext uri="{FF2B5EF4-FFF2-40B4-BE49-F238E27FC236}">
                  <a16:creationId xmlns:a16="http://schemas.microsoft.com/office/drawing/2014/main" id="{80773215-A12B-6CE1-1614-6539756E8C3A}"/>
                </a:ext>
              </a:extLst>
            </p:cNvPr>
            <p:cNvSpPr>
              <a:spLocks noChangeArrowheads="1"/>
            </p:cNvSpPr>
            <p:nvPr/>
          </p:nvSpPr>
          <p:spPr bwMode="auto">
            <a:xfrm>
              <a:off x="5661449" y="1711210"/>
              <a:ext cx="1492210" cy="1515204"/>
            </a:xfrm>
            <a:prstGeom prst="ellipse">
              <a:avLst/>
            </a:prstGeom>
            <a:solidFill>
              <a:srgbClr val="C7E7FF"/>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25" name="Oval 6">
              <a:extLst>
                <a:ext uri="{FF2B5EF4-FFF2-40B4-BE49-F238E27FC236}">
                  <a16:creationId xmlns:a16="http://schemas.microsoft.com/office/drawing/2014/main" id="{6D723E26-FB49-66F3-C426-78A6571168A5}"/>
                </a:ext>
              </a:extLst>
            </p:cNvPr>
            <p:cNvSpPr>
              <a:spLocks noChangeArrowheads="1"/>
            </p:cNvSpPr>
            <p:nvPr/>
          </p:nvSpPr>
          <p:spPr bwMode="auto">
            <a:xfrm>
              <a:off x="5790024" y="3793418"/>
              <a:ext cx="1249194" cy="1268444"/>
            </a:xfrm>
            <a:prstGeom prst="ellipse">
              <a:avLst/>
            </a:prstGeom>
            <a:solidFill>
              <a:srgbClr val="DDEFE8"/>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26" name="Text Box 10">
              <a:extLst>
                <a:ext uri="{FF2B5EF4-FFF2-40B4-BE49-F238E27FC236}">
                  <a16:creationId xmlns:a16="http://schemas.microsoft.com/office/drawing/2014/main" id="{BFBE6F03-B680-3BFE-F0E4-AA03F415DB8F}"/>
                </a:ext>
              </a:extLst>
            </p:cNvPr>
            <p:cNvSpPr txBox="1">
              <a:spLocks noChangeArrowheads="1"/>
            </p:cNvSpPr>
            <p:nvPr/>
          </p:nvSpPr>
          <p:spPr bwMode="auto">
            <a:xfrm>
              <a:off x="8955080" y="4686123"/>
              <a:ext cx="2639569" cy="1800493"/>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mj-lt"/>
                  <a:ea typeface="Open Sans" pitchFamily="34" charset="0"/>
                  <a:cs typeface="Open Sans" pitchFamily="34" charset="0"/>
                </a:rPr>
                <a:t>Manufacturers </a:t>
              </a:r>
            </a:p>
            <a:p>
              <a:pPr marL="0" marR="0" lvl="0" indent="0" algn="l" defTabSz="1088232" rtl="0" eaLnBrk="1" fontAlgn="auto"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Smart Manufacturing Practice (e.g. IP&amp;C)</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Forecasting demand of Parts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Broker relationships with SMR developers to understand what parts they will need to operate</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uLnTx/>
                <a:uFillTx/>
                <a:latin typeface="+mj-lt"/>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p:txBody>
        </p:sp>
        <p:sp>
          <p:nvSpPr>
            <p:cNvPr id="127" name="Text Box 10">
              <a:extLst>
                <a:ext uri="{FF2B5EF4-FFF2-40B4-BE49-F238E27FC236}">
                  <a16:creationId xmlns:a16="http://schemas.microsoft.com/office/drawing/2014/main" id="{B30E6FE8-43D8-65A0-7968-E9C0D4747596}"/>
                </a:ext>
              </a:extLst>
            </p:cNvPr>
            <p:cNvSpPr txBox="1">
              <a:spLocks noChangeArrowheads="1"/>
            </p:cNvSpPr>
            <p:nvPr/>
          </p:nvSpPr>
          <p:spPr bwMode="auto">
            <a:xfrm>
              <a:off x="8928922" y="3089656"/>
              <a:ext cx="2671942" cy="1184940"/>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mj-lt"/>
                  <a:ea typeface="Open Sans" pitchFamily="34" charset="0"/>
                  <a:cs typeface="Open Sans" pitchFamily="34" charset="0"/>
                </a:rPr>
                <a:t>Professional Services</a:t>
              </a:r>
            </a:p>
            <a:p>
              <a:pPr marL="0" marR="0" lvl="0" indent="0" algn="r" defTabSz="1088232" rtl="0" eaLnBrk="1" fontAlgn="auto"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Potential acquisition opportunities to enhance Deloitte’s expertise </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p:txBody>
        </p:sp>
        <p:sp>
          <p:nvSpPr>
            <p:cNvPr id="128" name="Oval 2">
              <a:extLst>
                <a:ext uri="{FF2B5EF4-FFF2-40B4-BE49-F238E27FC236}">
                  <a16:creationId xmlns:a16="http://schemas.microsoft.com/office/drawing/2014/main" id="{18A5AB46-E0F0-B63F-08BF-E0CA24973998}"/>
                </a:ext>
              </a:extLst>
            </p:cNvPr>
            <p:cNvSpPr>
              <a:spLocks noChangeArrowheads="1"/>
            </p:cNvSpPr>
            <p:nvPr/>
          </p:nvSpPr>
          <p:spPr bwMode="auto">
            <a:xfrm>
              <a:off x="4754025" y="2601954"/>
              <a:ext cx="1906946" cy="1936330"/>
            </a:xfrm>
            <a:prstGeom prst="ellipse">
              <a:avLst/>
            </a:prstGeom>
            <a:solidFill>
              <a:schemeClr val="bg1"/>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nvGrpSpPr>
            <p:cNvPr id="130" name="Group 129">
              <a:extLst>
                <a:ext uri="{FF2B5EF4-FFF2-40B4-BE49-F238E27FC236}">
                  <a16:creationId xmlns:a16="http://schemas.microsoft.com/office/drawing/2014/main" id="{47CE8B1B-688C-9444-5E64-F231D4D93F65}"/>
                </a:ext>
              </a:extLst>
            </p:cNvPr>
            <p:cNvGrpSpPr>
              <a:grpSpLocks noChangeAspect="1"/>
            </p:cNvGrpSpPr>
            <p:nvPr/>
          </p:nvGrpSpPr>
          <p:grpSpPr>
            <a:xfrm>
              <a:off x="5134311" y="3458025"/>
              <a:ext cx="1195922" cy="224101"/>
              <a:chOff x="398463" y="404813"/>
              <a:chExt cx="1627187" cy="307976"/>
            </a:xfrm>
            <a:solidFill>
              <a:schemeClr val="tx1"/>
            </a:solidFill>
          </p:grpSpPr>
          <p:sp>
            <p:nvSpPr>
              <p:cNvPr id="131" name="Oval 5">
                <a:extLst>
                  <a:ext uri="{FF2B5EF4-FFF2-40B4-BE49-F238E27FC236}">
                    <a16:creationId xmlns:a16="http://schemas.microsoft.com/office/drawing/2014/main" id="{81AA1745-D442-AAD6-CEF3-6E03EACE5C59}"/>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132" name="Freeform 6">
                <a:extLst>
                  <a:ext uri="{FF2B5EF4-FFF2-40B4-BE49-F238E27FC236}">
                    <a16:creationId xmlns:a16="http://schemas.microsoft.com/office/drawing/2014/main" id="{92C42822-E8C3-1422-E5CC-CE97BDD34E6C}"/>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133" name="Rectangle 7">
                <a:extLst>
                  <a:ext uri="{FF2B5EF4-FFF2-40B4-BE49-F238E27FC236}">
                    <a16:creationId xmlns:a16="http://schemas.microsoft.com/office/drawing/2014/main" id="{59BE5AEC-E64F-2C17-E63B-81ECEF45F878}"/>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134" name="Freeform 8">
                <a:extLst>
                  <a:ext uri="{FF2B5EF4-FFF2-40B4-BE49-F238E27FC236}">
                    <a16:creationId xmlns:a16="http://schemas.microsoft.com/office/drawing/2014/main" id="{A9465E17-8977-AD87-408A-BA6DC2845F9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135" name="Rectangle 9">
                <a:extLst>
                  <a:ext uri="{FF2B5EF4-FFF2-40B4-BE49-F238E27FC236}">
                    <a16:creationId xmlns:a16="http://schemas.microsoft.com/office/drawing/2014/main" id="{6AACDB55-DCB7-3288-4737-6BAF6C4529E9}"/>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136" name="Rectangle 10">
                <a:extLst>
                  <a:ext uri="{FF2B5EF4-FFF2-40B4-BE49-F238E27FC236}">
                    <a16:creationId xmlns:a16="http://schemas.microsoft.com/office/drawing/2014/main" id="{CEF13F26-7B30-CDAB-9924-0ED1722DA036}"/>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137" name="Freeform 11">
                <a:extLst>
                  <a:ext uri="{FF2B5EF4-FFF2-40B4-BE49-F238E27FC236}">
                    <a16:creationId xmlns:a16="http://schemas.microsoft.com/office/drawing/2014/main" id="{8FB9ADC5-F825-F576-4484-7B619167EAC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138" name="Freeform 12">
                <a:extLst>
                  <a:ext uri="{FF2B5EF4-FFF2-40B4-BE49-F238E27FC236}">
                    <a16:creationId xmlns:a16="http://schemas.microsoft.com/office/drawing/2014/main" id="{C9BE1B3B-81E9-6712-16DF-5A29E690043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139" name="Freeform 13">
                <a:extLst>
                  <a:ext uri="{FF2B5EF4-FFF2-40B4-BE49-F238E27FC236}">
                    <a16:creationId xmlns:a16="http://schemas.microsoft.com/office/drawing/2014/main" id="{B9F12C4D-BF1F-CF1C-80C0-6F0BE75AED48}"/>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140" name="Freeform 14">
                <a:extLst>
                  <a:ext uri="{FF2B5EF4-FFF2-40B4-BE49-F238E27FC236}">
                    <a16:creationId xmlns:a16="http://schemas.microsoft.com/office/drawing/2014/main" id="{B4EE6CC9-BA8D-F052-D097-DEACBC4C7BB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grpSp>
        <p:sp>
          <p:nvSpPr>
            <p:cNvPr id="143" name="Text Box 10">
              <a:extLst>
                <a:ext uri="{FF2B5EF4-FFF2-40B4-BE49-F238E27FC236}">
                  <a16:creationId xmlns:a16="http://schemas.microsoft.com/office/drawing/2014/main" id="{BB16ACEA-7430-153A-D8F1-E76B9130AE49}"/>
                </a:ext>
              </a:extLst>
            </p:cNvPr>
            <p:cNvSpPr txBox="1">
              <a:spLocks noChangeArrowheads="1"/>
            </p:cNvSpPr>
            <p:nvPr/>
          </p:nvSpPr>
          <p:spPr bwMode="auto">
            <a:xfrm>
              <a:off x="606854" y="3104475"/>
              <a:ext cx="2246222" cy="1646605"/>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mj-lt"/>
                  <a:ea typeface="Open Sans" pitchFamily="34" charset="0"/>
                  <a:cs typeface="Open Sans" pitchFamily="34" charset="0"/>
                </a:rPr>
                <a:t>Nuclear Innovators</a:t>
              </a:r>
            </a:p>
            <a:p>
              <a:pPr marL="0" marR="0" lvl="0" indent="0" algn="l" defTabSz="1088232" rtl="0" eaLnBrk="1" fontAlgn="auto"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Broker relationships with an ecosystem of partners including Manufacturers and SMR operators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Financial and Tax advisory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End to end service provider</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p:txBody>
        </p:sp>
        <p:sp>
          <p:nvSpPr>
            <p:cNvPr id="144" name="Text Box 10">
              <a:extLst>
                <a:ext uri="{FF2B5EF4-FFF2-40B4-BE49-F238E27FC236}">
                  <a16:creationId xmlns:a16="http://schemas.microsoft.com/office/drawing/2014/main" id="{1FE4BAA2-62C9-B741-2811-1CE8C5A1F866}"/>
                </a:ext>
              </a:extLst>
            </p:cNvPr>
            <p:cNvSpPr txBox="1">
              <a:spLocks noChangeArrowheads="1"/>
            </p:cNvSpPr>
            <p:nvPr/>
          </p:nvSpPr>
          <p:spPr bwMode="auto">
            <a:xfrm>
              <a:off x="606854" y="1274361"/>
              <a:ext cx="2563309" cy="1954381"/>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mj-lt"/>
                  <a:ea typeface="Open Sans" pitchFamily="34" charset="0"/>
                  <a:cs typeface="Open Sans" pitchFamily="34" charset="0"/>
                </a:rPr>
                <a:t>Investors</a:t>
              </a:r>
            </a:p>
            <a:p>
              <a:pPr marL="0" marR="0" lvl="0" indent="0" algn="r" defTabSz="1088232" rtl="0" eaLnBrk="1" fontAlgn="auto"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Broker relationships between manufacturers and SMR Operators / creators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Financial services (e.g. modeling)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Tax Planning and Strategy</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Buy &amp; sell side due diligence</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145" name="Text Box 10">
              <a:extLst>
                <a:ext uri="{FF2B5EF4-FFF2-40B4-BE49-F238E27FC236}">
                  <a16:creationId xmlns:a16="http://schemas.microsoft.com/office/drawing/2014/main" id="{FA5E411A-04B9-48F3-1611-1B39F26B4ECD}"/>
                </a:ext>
              </a:extLst>
            </p:cNvPr>
            <p:cNvSpPr txBox="1">
              <a:spLocks noChangeArrowheads="1"/>
            </p:cNvSpPr>
            <p:nvPr/>
          </p:nvSpPr>
          <p:spPr bwMode="auto">
            <a:xfrm>
              <a:off x="606855" y="4779216"/>
              <a:ext cx="2238376" cy="1646605"/>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mj-lt"/>
                  <a:ea typeface="Open Sans" pitchFamily="34" charset="0"/>
                  <a:cs typeface="Open Sans" pitchFamily="34" charset="0"/>
                </a:rPr>
                <a:t>Insurers</a:t>
              </a:r>
            </a:p>
            <a:p>
              <a:pPr marL="0" marR="0" lvl="0" indent="0" algn="l" defTabSz="1088232" rtl="0" eaLnBrk="1" fontAlgn="auto"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Broker relationships with an ecosystem of partners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Digital Services such as business intelligence or data transformation</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Climate Risk governance </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p:txBody>
        </p:sp>
        <p:sp>
          <p:nvSpPr>
            <p:cNvPr id="146" name="Text Box 10">
              <a:extLst>
                <a:ext uri="{FF2B5EF4-FFF2-40B4-BE49-F238E27FC236}">
                  <a16:creationId xmlns:a16="http://schemas.microsoft.com/office/drawing/2014/main" id="{E83E0EF9-F27B-9C55-20A6-E64504D1CA0C}"/>
                </a:ext>
              </a:extLst>
            </p:cNvPr>
            <p:cNvSpPr txBox="1">
              <a:spLocks noChangeArrowheads="1"/>
            </p:cNvSpPr>
            <p:nvPr/>
          </p:nvSpPr>
          <p:spPr bwMode="auto">
            <a:xfrm>
              <a:off x="8928922" y="1299620"/>
              <a:ext cx="2793178" cy="1585049"/>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mj-lt"/>
                  <a:ea typeface="Open Sans" pitchFamily="34" charset="0"/>
                  <a:cs typeface="Open Sans" pitchFamily="34" charset="0"/>
                </a:rPr>
                <a:t>Engineering and Construction</a:t>
              </a:r>
            </a:p>
            <a:p>
              <a:pPr marL="0" marR="0" lvl="0" indent="0" algn="l" defTabSz="1088232" rtl="0" eaLnBrk="1" fontAlgn="auto"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Specialized PMO</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Financial advisory</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Digital Transformation &amp; Modernization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grpSp>
          <p:nvGrpSpPr>
            <p:cNvPr id="147" name="Graphic 4">
              <a:extLst>
                <a:ext uri="{FF2B5EF4-FFF2-40B4-BE49-F238E27FC236}">
                  <a16:creationId xmlns:a16="http://schemas.microsoft.com/office/drawing/2014/main" id="{BC0AF739-0E5F-3883-37DE-5E345A5EAFFD}"/>
                </a:ext>
              </a:extLst>
            </p:cNvPr>
            <p:cNvGrpSpPr>
              <a:grpSpLocks noChangeAspect="1"/>
            </p:cNvGrpSpPr>
            <p:nvPr/>
          </p:nvGrpSpPr>
          <p:grpSpPr>
            <a:xfrm>
              <a:off x="4148917" y="3200890"/>
              <a:ext cx="473024" cy="737080"/>
              <a:chOff x="1617932" y="3399633"/>
              <a:chExt cx="155274" cy="241952"/>
            </a:xfrm>
            <a:solidFill>
              <a:schemeClr val="bg1">
                <a:alpha val="61057"/>
              </a:schemeClr>
            </a:solidFill>
          </p:grpSpPr>
          <p:sp>
            <p:nvSpPr>
              <p:cNvPr id="148" name="Graphic 4">
                <a:extLst>
                  <a:ext uri="{FF2B5EF4-FFF2-40B4-BE49-F238E27FC236}">
                    <a16:creationId xmlns:a16="http://schemas.microsoft.com/office/drawing/2014/main" id="{EEEC6E25-2A8D-4017-EC5C-01517279349D}"/>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49" name="Graphic 4">
                <a:extLst>
                  <a:ext uri="{FF2B5EF4-FFF2-40B4-BE49-F238E27FC236}">
                    <a16:creationId xmlns:a16="http://schemas.microsoft.com/office/drawing/2014/main" id="{1DEB6D0A-3DDA-764F-9DA0-C36C8B4A83CC}"/>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50" name="Graphic 4">
                <a:extLst>
                  <a:ext uri="{FF2B5EF4-FFF2-40B4-BE49-F238E27FC236}">
                    <a16:creationId xmlns:a16="http://schemas.microsoft.com/office/drawing/2014/main" id="{AAB924D3-25AD-B64F-C120-2F8DAC5178CA}"/>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51" name="Graphic 4">
                <a:extLst>
                  <a:ext uri="{FF2B5EF4-FFF2-40B4-BE49-F238E27FC236}">
                    <a16:creationId xmlns:a16="http://schemas.microsoft.com/office/drawing/2014/main" id="{21C3C2BD-E006-85F1-F306-A18C353E988A}"/>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52" name="Graphic 4">
                <a:extLst>
                  <a:ext uri="{FF2B5EF4-FFF2-40B4-BE49-F238E27FC236}">
                    <a16:creationId xmlns:a16="http://schemas.microsoft.com/office/drawing/2014/main" id="{13AE876A-26C9-136E-017E-16C2B23C0FE6}"/>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53" name="Graphic 4">
                <a:extLst>
                  <a:ext uri="{FF2B5EF4-FFF2-40B4-BE49-F238E27FC236}">
                    <a16:creationId xmlns:a16="http://schemas.microsoft.com/office/drawing/2014/main" id="{DB3087FD-9F56-B784-A885-496CFD5DFA71}"/>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54" name="Graphic 4">
                <a:extLst>
                  <a:ext uri="{FF2B5EF4-FFF2-40B4-BE49-F238E27FC236}">
                    <a16:creationId xmlns:a16="http://schemas.microsoft.com/office/drawing/2014/main" id="{8456DF18-F4E0-B6E7-F4E9-18CD554B099B}"/>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55" name="Graphic 4">
                <a:extLst>
                  <a:ext uri="{FF2B5EF4-FFF2-40B4-BE49-F238E27FC236}">
                    <a16:creationId xmlns:a16="http://schemas.microsoft.com/office/drawing/2014/main" id="{C2CF0B50-0EB9-586F-3C7F-BF7DB85271AF}"/>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grpSp>
          <p:nvGrpSpPr>
            <p:cNvPr id="156" name="Graphic 4">
              <a:extLst>
                <a:ext uri="{FF2B5EF4-FFF2-40B4-BE49-F238E27FC236}">
                  <a16:creationId xmlns:a16="http://schemas.microsoft.com/office/drawing/2014/main" id="{E085354B-E09A-E754-F69E-F5BAEEBBB8F4}"/>
                </a:ext>
              </a:extLst>
            </p:cNvPr>
            <p:cNvGrpSpPr/>
            <p:nvPr/>
          </p:nvGrpSpPr>
          <p:grpSpPr>
            <a:xfrm>
              <a:off x="4741200" y="2145502"/>
              <a:ext cx="620021" cy="557682"/>
              <a:chOff x="539310" y="1485076"/>
              <a:chExt cx="217896" cy="195988"/>
            </a:xfrm>
            <a:solidFill>
              <a:schemeClr val="bg1">
                <a:alpha val="58000"/>
              </a:schemeClr>
            </a:solidFill>
          </p:grpSpPr>
          <p:sp>
            <p:nvSpPr>
              <p:cNvPr id="157" name="Graphic 4">
                <a:extLst>
                  <a:ext uri="{FF2B5EF4-FFF2-40B4-BE49-F238E27FC236}">
                    <a16:creationId xmlns:a16="http://schemas.microsoft.com/office/drawing/2014/main" id="{4A098CF5-E2BE-075A-F713-9052AF85CB1B}"/>
                  </a:ext>
                </a:extLst>
              </p:cNvPr>
              <p:cNvSpPr/>
              <p:nvPr/>
            </p:nvSpPr>
            <p:spPr>
              <a:xfrm>
                <a:off x="539310" y="1485076"/>
                <a:ext cx="217896" cy="195988"/>
              </a:xfrm>
              <a:custGeom>
                <a:avLst/>
                <a:gdLst>
                  <a:gd name="connsiteX0" fmla="*/ 211507 w 217896"/>
                  <a:gd name="connsiteY0" fmla="*/ 66393 h 195988"/>
                  <a:gd name="connsiteX1" fmla="*/ 200644 w 217896"/>
                  <a:gd name="connsiteY1" fmla="*/ 66393 h 195988"/>
                  <a:gd name="connsiteX2" fmla="*/ 174445 w 217896"/>
                  <a:gd name="connsiteY2" fmla="*/ 33197 h 195988"/>
                  <a:gd name="connsiteX3" fmla="*/ 180835 w 217896"/>
                  <a:gd name="connsiteY3" fmla="*/ 8299 h 195988"/>
                  <a:gd name="connsiteX4" fmla="*/ 179557 w 217896"/>
                  <a:gd name="connsiteY4" fmla="*/ 2554 h 195988"/>
                  <a:gd name="connsiteX5" fmla="*/ 174445 w 217896"/>
                  <a:gd name="connsiteY5" fmla="*/ 0 h 195988"/>
                  <a:gd name="connsiteX6" fmla="*/ 135467 w 217896"/>
                  <a:gd name="connsiteY6" fmla="*/ 20429 h 195988"/>
                  <a:gd name="connsiteX7" fmla="*/ 94571 w 217896"/>
                  <a:gd name="connsiteY7" fmla="*/ 14683 h 195988"/>
                  <a:gd name="connsiteX8" fmla="*/ 0 w 217896"/>
                  <a:gd name="connsiteY8" fmla="*/ 109166 h 195988"/>
                  <a:gd name="connsiteX9" fmla="*/ 12780 w 217896"/>
                  <a:gd name="connsiteY9" fmla="*/ 156408 h 195988"/>
                  <a:gd name="connsiteX10" fmla="*/ 17892 w 217896"/>
                  <a:gd name="connsiteY10" fmla="*/ 159600 h 195988"/>
                  <a:gd name="connsiteX11" fmla="*/ 44091 w 217896"/>
                  <a:gd name="connsiteY11" fmla="*/ 189604 h 195988"/>
                  <a:gd name="connsiteX12" fmla="*/ 50481 w 217896"/>
                  <a:gd name="connsiteY12" fmla="*/ 195988 h 195988"/>
                  <a:gd name="connsiteX13" fmla="*/ 86903 w 217896"/>
                  <a:gd name="connsiteY13" fmla="*/ 195988 h 195988"/>
                  <a:gd name="connsiteX14" fmla="*/ 93293 w 217896"/>
                  <a:gd name="connsiteY14" fmla="*/ 189604 h 195988"/>
                  <a:gd name="connsiteX15" fmla="*/ 93293 w 217896"/>
                  <a:gd name="connsiteY15" fmla="*/ 181305 h 195988"/>
                  <a:gd name="connsiteX16" fmla="*/ 109907 w 217896"/>
                  <a:gd name="connsiteY16" fmla="*/ 181305 h 195988"/>
                  <a:gd name="connsiteX17" fmla="*/ 109907 w 217896"/>
                  <a:gd name="connsiteY17" fmla="*/ 189604 h 195988"/>
                  <a:gd name="connsiteX18" fmla="*/ 116297 w 217896"/>
                  <a:gd name="connsiteY18" fmla="*/ 195988 h 195988"/>
                  <a:gd name="connsiteX19" fmla="*/ 152720 w 217896"/>
                  <a:gd name="connsiteY19" fmla="*/ 195988 h 195988"/>
                  <a:gd name="connsiteX20" fmla="*/ 159109 w 217896"/>
                  <a:gd name="connsiteY20" fmla="*/ 189604 h 195988"/>
                  <a:gd name="connsiteX21" fmla="*/ 159109 w 217896"/>
                  <a:gd name="connsiteY21" fmla="*/ 176836 h 195988"/>
                  <a:gd name="connsiteX22" fmla="*/ 187225 w 217896"/>
                  <a:gd name="connsiteY22" fmla="*/ 122572 h 195988"/>
                  <a:gd name="connsiteX23" fmla="*/ 211507 w 217896"/>
                  <a:gd name="connsiteY23" fmla="*/ 122572 h 195988"/>
                  <a:gd name="connsiteX24" fmla="*/ 217897 w 217896"/>
                  <a:gd name="connsiteY24" fmla="*/ 116188 h 195988"/>
                  <a:gd name="connsiteX25" fmla="*/ 217897 w 217896"/>
                  <a:gd name="connsiteY25" fmla="*/ 72139 h 195988"/>
                  <a:gd name="connsiteX26" fmla="*/ 211507 w 217896"/>
                  <a:gd name="connsiteY26" fmla="*/ 66393 h 195988"/>
                  <a:gd name="connsiteX27" fmla="*/ 205117 w 217896"/>
                  <a:gd name="connsiteY27" fmla="*/ 110443 h 195988"/>
                  <a:gd name="connsiteX28" fmla="*/ 182113 w 217896"/>
                  <a:gd name="connsiteY28" fmla="*/ 110443 h 195988"/>
                  <a:gd name="connsiteX29" fmla="*/ 175723 w 217896"/>
                  <a:gd name="connsiteY29" fmla="*/ 116188 h 195988"/>
                  <a:gd name="connsiteX30" fmla="*/ 148247 w 217896"/>
                  <a:gd name="connsiteY30" fmla="*/ 169814 h 195988"/>
                  <a:gd name="connsiteX31" fmla="*/ 146330 w 217896"/>
                  <a:gd name="connsiteY31" fmla="*/ 174283 h 195988"/>
                  <a:gd name="connsiteX32" fmla="*/ 146330 w 217896"/>
                  <a:gd name="connsiteY32" fmla="*/ 183220 h 195988"/>
                  <a:gd name="connsiteX33" fmla="*/ 122687 w 217896"/>
                  <a:gd name="connsiteY33" fmla="*/ 183220 h 195988"/>
                  <a:gd name="connsiteX34" fmla="*/ 122687 w 217896"/>
                  <a:gd name="connsiteY34" fmla="*/ 174921 h 195988"/>
                  <a:gd name="connsiteX35" fmla="*/ 116297 w 217896"/>
                  <a:gd name="connsiteY35" fmla="*/ 168537 h 195988"/>
                  <a:gd name="connsiteX36" fmla="*/ 86903 w 217896"/>
                  <a:gd name="connsiteY36" fmla="*/ 168537 h 195988"/>
                  <a:gd name="connsiteX37" fmla="*/ 80513 w 217896"/>
                  <a:gd name="connsiteY37" fmla="*/ 174921 h 195988"/>
                  <a:gd name="connsiteX38" fmla="*/ 80513 w 217896"/>
                  <a:gd name="connsiteY38" fmla="*/ 183220 h 195988"/>
                  <a:gd name="connsiteX39" fmla="*/ 56231 w 217896"/>
                  <a:gd name="connsiteY39" fmla="*/ 183220 h 195988"/>
                  <a:gd name="connsiteX40" fmla="*/ 21726 w 217896"/>
                  <a:gd name="connsiteY40" fmla="*/ 146832 h 195988"/>
                  <a:gd name="connsiteX41" fmla="*/ 12141 w 217896"/>
                  <a:gd name="connsiteY41" fmla="*/ 109166 h 195988"/>
                  <a:gd name="connsiteX42" fmla="*/ 93932 w 217896"/>
                  <a:gd name="connsiteY42" fmla="*/ 27451 h 195988"/>
                  <a:gd name="connsiteX43" fmla="*/ 135467 w 217896"/>
                  <a:gd name="connsiteY43" fmla="*/ 34473 h 195988"/>
                  <a:gd name="connsiteX44" fmla="*/ 143135 w 217896"/>
                  <a:gd name="connsiteY44" fmla="*/ 31281 h 195988"/>
                  <a:gd name="connsiteX45" fmla="*/ 165499 w 217896"/>
                  <a:gd name="connsiteY45" fmla="*/ 14683 h 195988"/>
                  <a:gd name="connsiteX46" fmla="*/ 160387 w 217896"/>
                  <a:gd name="connsiteY46" fmla="*/ 34473 h 195988"/>
                  <a:gd name="connsiteX47" fmla="*/ 163582 w 217896"/>
                  <a:gd name="connsiteY47" fmla="*/ 41496 h 195988"/>
                  <a:gd name="connsiteX48" fmla="*/ 190420 w 217896"/>
                  <a:gd name="connsiteY48" fmla="*/ 75331 h 195988"/>
                  <a:gd name="connsiteX49" fmla="*/ 196171 w 217896"/>
                  <a:gd name="connsiteY49" fmla="*/ 79161 h 195988"/>
                  <a:gd name="connsiteX50" fmla="*/ 204478 w 217896"/>
                  <a:gd name="connsiteY50" fmla="*/ 79161 h 195988"/>
                  <a:gd name="connsiteX51" fmla="*/ 204478 w 217896"/>
                  <a:gd name="connsiteY51" fmla="*/ 110443 h 1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7896" h="195988">
                    <a:moveTo>
                      <a:pt x="211507" y="66393"/>
                    </a:moveTo>
                    <a:lnTo>
                      <a:pt x="200644" y="66393"/>
                    </a:lnTo>
                    <a:cubicBezTo>
                      <a:pt x="196810" y="59371"/>
                      <a:pt x="187225" y="42773"/>
                      <a:pt x="174445" y="33197"/>
                    </a:cubicBezTo>
                    <a:lnTo>
                      <a:pt x="180835" y="8299"/>
                    </a:lnTo>
                    <a:cubicBezTo>
                      <a:pt x="181474" y="6384"/>
                      <a:pt x="180835" y="4469"/>
                      <a:pt x="179557" y="2554"/>
                    </a:cubicBezTo>
                    <a:cubicBezTo>
                      <a:pt x="178279" y="1277"/>
                      <a:pt x="176362" y="0"/>
                      <a:pt x="174445" y="0"/>
                    </a:cubicBezTo>
                    <a:cubicBezTo>
                      <a:pt x="173167" y="0"/>
                      <a:pt x="148247" y="1277"/>
                      <a:pt x="135467" y="20429"/>
                    </a:cubicBezTo>
                    <a:cubicBezTo>
                      <a:pt x="122687" y="16598"/>
                      <a:pt x="109907" y="14683"/>
                      <a:pt x="94571" y="14683"/>
                    </a:cubicBezTo>
                    <a:cubicBezTo>
                      <a:pt x="42813" y="14683"/>
                      <a:pt x="0" y="56817"/>
                      <a:pt x="0" y="109166"/>
                    </a:cubicBezTo>
                    <a:cubicBezTo>
                      <a:pt x="0" y="125764"/>
                      <a:pt x="4473" y="141724"/>
                      <a:pt x="12780" y="156408"/>
                    </a:cubicBezTo>
                    <a:cubicBezTo>
                      <a:pt x="14058" y="158323"/>
                      <a:pt x="15975" y="159600"/>
                      <a:pt x="17892" y="159600"/>
                    </a:cubicBezTo>
                    <a:cubicBezTo>
                      <a:pt x="19170" y="159600"/>
                      <a:pt x="44091" y="160876"/>
                      <a:pt x="44091" y="189604"/>
                    </a:cubicBezTo>
                    <a:cubicBezTo>
                      <a:pt x="44091" y="193435"/>
                      <a:pt x="46647" y="195988"/>
                      <a:pt x="50481" y="195988"/>
                    </a:cubicBezTo>
                    <a:lnTo>
                      <a:pt x="86903" y="195988"/>
                    </a:lnTo>
                    <a:cubicBezTo>
                      <a:pt x="90737" y="195988"/>
                      <a:pt x="93293" y="193435"/>
                      <a:pt x="93293" y="189604"/>
                    </a:cubicBezTo>
                    <a:lnTo>
                      <a:pt x="93293" y="181305"/>
                    </a:lnTo>
                    <a:lnTo>
                      <a:pt x="109907" y="181305"/>
                    </a:lnTo>
                    <a:lnTo>
                      <a:pt x="109907" y="189604"/>
                    </a:lnTo>
                    <a:cubicBezTo>
                      <a:pt x="109907" y="193435"/>
                      <a:pt x="112463" y="195988"/>
                      <a:pt x="116297" y="195988"/>
                    </a:cubicBezTo>
                    <a:lnTo>
                      <a:pt x="152720" y="195988"/>
                    </a:lnTo>
                    <a:cubicBezTo>
                      <a:pt x="156553" y="195988"/>
                      <a:pt x="159109" y="193435"/>
                      <a:pt x="159109" y="189604"/>
                    </a:cubicBezTo>
                    <a:lnTo>
                      <a:pt x="159109" y="176836"/>
                    </a:lnTo>
                    <a:cubicBezTo>
                      <a:pt x="168694" y="166622"/>
                      <a:pt x="183391" y="147470"/>
                      <a:pt x="187225" y="122572"/>
                    </a:cubicBezTo>
                    <a:lnTo>
                      <a:pt x="211507" y="122572"/>
                    </a:lnTo>
                    <a:cubicBezTo>
                      <a:pt x="215341" y="122572"/>
                      <a:pt x="217897" y="120019"/>
                      <a:pt x="217897" y="116188"/>
                    </a:cubicBezTo>
                    <a:lnTo>
                      <a:pt x="217897" y="72139"/>
                    </a:lnTo>
                    <a:cubicBezTo>
                      <a:pt x="217897" y="68947"/>
                      <a:pt x="215341" y="66393"/>
                      <a:pt x="211507" y="66393"/>
                    </a:cubicBezTo>
                    <a:close/>
                    <a:moveTo>
                      <a:pt x="205117" y="110443"/>
                    </a:moveTo>
                    <a:lnTo>
                      <a:pt x="182113" y="110443"/>
                    </a:lnTo>
                    <a:cubicBezTo>
                      <a:pt x="178918" y="110443"/>
                      <a:pt x="175723" y="112996"/>
                      <a:pt x="175723" y="116188"/>
                    </a:cubicBezTo>
                    <a:cubicBezTo>
                      <a:pt x="174445" y="134702"/>
                      <a:pt x="164221" y="154492"/>
                      <a:pt x="148247" y="169814"/>
                    </a:cubicBezTo>
                    <a:cubicBezTo>
                      <a:pt x="146969" y="171091"/>
                      <a:pt x="146330" y="172368"/>
                      <a:pt x="146330" y="174283"/>
                    </a:cubicBezTo>
                    <a:lnTo>
                      <a:pt x="146330" y="183220"/>
                    </a:lnTo>
                    <a:lnTo>
                      <a:pt x="122687" y="183220"/>
                    </a:lnTo>
                    <a:lnTo>
                      <a:pt x="122687" y="174921"/>
                    </a:lnTo>
                    <a:cubicBezTo>
                      <a:pt x="122687" y="171091"/>
                      <a:pt x="120131" y="168537"/>
                      <a:pt x="116297" y="168537"/>
                    </a:cubicBezTo>
                    <a:lnTo>
                      <a:pt x="86903" y="168537"/>
                    </a:lnTo>
                    <a:cubicBezTo>
                      <a:pt x="83069" y="168537"/>
                      <a:pt x="80513" y="171091"/>
                      <a:pt x="80513" y="174921"/>
                    </a:cubicBezTo>
                    <a:lnTo>
                      <a:pt x="80513" y="183220"/>
                    </a:lnTo>
                    <a:lnTo>
                      <a:pt x="56231" y="183220"/>
                    </a:lnTo>
                    <a:cubicBezTo>
                      <a:pt x="53675" y="158323"/>
                      <a:pt x="34506" y="148747"/>
                      <a:pt x="21726" y="146832"/>
                    </a:cubicBezTo>
                    <a:cubicBezTo>
                      <a:pt x="15336" y="135340"/>
                      <a:pt x="12141" y="121934"/>
                      <a:pt x="12141" y="109166"/>
                    </a:cubicBezTo>
                    <a:cubicBezTo>
                      <a:pt x="12141" y="64478"/>
                      <a:pt x="48564" y="27451"/>
                      <a:pt x="93932" y="27451"/>
                    </a:cubicBezTo>
                    <a:cubicBezTo>
                      <a:pt x="109907" y="27451"/>
                      <a:pt x="122687" y="29366"/>
                      <a:pt x="135467" y="34473"/>
                    </a:cubicBezTo>
                    <a:cubicBezTo>
                      <a:pt x="138662" y="35750"/>
                      <a:pt x="141857" y="34473"/>
                      <a:pt x="143135" y="31281"/>
                    </a:cubicBezTo>
                    <a:cubicBezTo>
                      <a:pt x="148247" y="21067"/>
                      <a:pt x="157831" y="16598"/>
                      <a:pt x="165499" y="14683"/>
                    </a:cubicBezTo>
                    <a:lnTo>
                      <a:pt x="160387" y="34473"/>
                    </a:lnTo>
                    <a:cubicBezTo>
                      <a:pt x="159748" y="37027"/>
                      <a:pt x="161026" y="40219"/>
                      <a:pt x="163582" y="41496"/>
                    </a:cubicBezTo>
                    <a:cubicBezTo>
                      <a:pt x="178918" y="50433"/>
                      <a:pt x="190420" y="75331"/>
                      <a:pt x="190420" y="75331"/>
                    </a:cubicBezTo>
                    <a:cubicBezTo>
                      <a:pt x="191698" y="77885"/>
                      <a:pt x="193615" y="79161"/>
                      <a:pt x="196171" y="79161"/>
                    </a:cubicBezTo>
                    <a:lnTo>
                      <a:pt x="204478" y="79161"/>
                    </a:lnTo>
                    <a:lnTo>
                      <a:pt x="204478" y="110443"/>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58" name="Graphic 4">
                <a:extLst>
                  <a:ext uri="{FF2B5EF4-FFF2-40B4-BE49-F238E27FC236}">
                    <a16:creationId xmlns:a16="http://schemas.microsoft.com/office/drawing/2014/main" id="{F6FFB7B5-4041-5E7D-C933-1525983A2186}"/>
                  </a:ext>
                </a:extLst>
              </p:cNvPr>
              <p:cNvSpPr/>
              <p:nvPr/>
            </p:nvSpPr>
            <p:spPr>
              <a:xfrm>
                <a:off x="583691" y="1524535"/>
                <a:ext cx="49887" cy="31403"/>
              </a:xfrm>
              <a:custGeom>
                <a:avLst/>
                <a:gdLst>
                  <a:gd name="connsiteX0" fmla="*/ 41245 w 49887"/>
                  <a:gd name="connsiteY0" fmla="*/ 122 h 31403"/>
                  <a:gd name="connsiteX1" fmla="*/ 2266 w 49887"/>
                  <a:gd name="connsiteY1" fmla="*/ 20551 h 31403"/>
                  <a:gd name="connsiteX2" fmla="*/ 1627 w 49887"/>
                  <a:gd name="connsiteY2" fmla="*/ 29489 h 31403"/>
                  <a:gd name="connsiteX3" fmla="*/ 6739 w 49887"/>
                  <a:gd name="connsiteY3" fmla="*/ 31404 h 31403"/>
                  <a:gd name="connsiteX4" fmla="*/ 11212 w 49887"/>
                  <a:gd name="connsiteY4" fmla="*/ 30127 h 31403"/>
                  <a:gd name="connsiteX5" fmla="*/ 45079 w 49887"/>
                  <a:gd name="connsiteY5" fmla="*/ 12252 h 31403"/>
                  <a:gd name="connsiteX6" fmla="*/ 49552 w 49887"/>
                  <a:gd name="connsiteY6" fmla="*/ 4591 h 31403"/>
                  <a:gd name="connsiteX7" fmla="*/ 41245 w 49887"/>
                  <a:gd name="connsiteY7" fmla="*/ 122 h 3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87" h="31403">
                    <a:moveTo>
                      <a:pt x="41245" y="122"/>
                    </a:moveTo>
                    <a:cubicBezTo>
                      <a:pt x="27187" y="3953"/>
                      <a:pt x="13768" y="10975"/>
                      <a:pt x="2266" y="20551"/>
                    </a:cubicBezTo>
                    <a:cubicBezTo>
                      <a:pt x="-290" y="23105"/>
                      <a:pt x="-929" y="26935"/>
                      <a:pt x="1627" y="29489"/>
                    </a:cubicBezTo>
                    <a:cubicBezTo>
                      <a:pt x="2905" y="30765"/>
                      <a:pt x="4822" y="31404"/>
                      <a:pt x="6739" y="31404"/>
                    </a:cubicBezTo>
                    <a:cubicBezTo>
                      <a:pt x="8017" y="31404"/>
                      <a:pt x="9934" y="30765"/>
                      <a:pt x="11212" y="30127"/>
                    </a:cubicBezTo>
                    <a:cubicBezTo>
                      <a:pt x="20797" y="21828"/>
                      <a:pt x="32299" y="15444"/>
                      <a:pt x="45079" y="12252"/>
                    </a:cubicBezTo>
                    <a:cubicBezTo>
                      <a:pt x="48274" y="11613"/>
                      <a:pt x="50830" y="7783"/>
                      <a:pt x="49552" y="4591"/>
                    </a:cubicBezTo>
                    <a:cubicBezTo>
                      <a:pt x="48274" y="1399"/>
                      <a:pt x="44440" y="-516"/>
                      <a:pt x="41245" y="12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sp>
          <p:nvSpPr>
            <p:cNvPr id="159" name="Graphic 4">
              <a:extLst>
                <a:ext uri="{FF2B5EF4-FFF2-40B4-BE49-F238E27FC236}">
                  <a16:creationId xmlns:a16="http://schemas.microsoft.com/office/drawing/2014/main" id="{A11198C0-4B4B-2E1C-915E-3B8F9F775D1B}"/>
                </a:ext>
              </a:extLst>
            </p:cNvPr>
            <p:cNvSpPr/>
            <p:nvPr/>
          </p:nvSpPr>
          <p:spPr>
            <a:xfrm>
              <a:off x="6183996" y="4202573"/>
              <a:ext cx="496955" cy="483550"/>
            </a:xfrm>
            <a:custGeom>
              <a:avLst/>
              <a:gdLst>
                <a:gd name="connsiteX0" fmla="*/ 159021 w 197999"/>
                <a:gd name="connsiteY0" fmla="*/ 17738 h 192658"/>
                <a:gd name="connsiteX1" fmla="*/ 155826 w 197999"/>
                <a:gd name="connsiteY1" fmla="*/ 15822 h 192658"/>
                <a:gd name="connsiteX2" fmla="*/ 111096 w 197999"/>
                <a:gd name="connsiteY2" fmla="*/ 4970 h 192658"/>
                <a:gd name="connsiteX3" fmla="*/ 104706 w 197999"/>
                <a:gd name="connsiteY3" fmla="*/ 6885 h 192658"/>
                <a:gd name="connsiteX4" fmla="*/ 102150 w 197999"/>
                <a:gd name="connsiteY4" fmla="*/ 9438 h 192658"/>
                <a:gd name="connsiteX5" fmla="*/ 102150 w 197999"/>
                <a:gd name="connsiteY5" fmla="*/ 18376 h 192658"/>
                <a:gd name="connsiteX6" fmla="*/ 123237 w 197999"/>
                <a:gd name="connsiteY6" fmla="*/ 39443 h 192658"/>
                <a:gd name="connsiteX7" fmla="*/ 94482 w 197999"/>
                <a:gd name="connsiteY7" fmla="*/ 68171 h 192658"/>
                <a:gd name="connsiteX8" fmla="*/ 86814 w 197999"/>
                <a:gd name="connsiteY8" fmla="*/ 61149 h 192658"/>
                <a:gd name="connsiteX9" fmla="*/ 61255 w 197999"/>
                <a:gd name="connsiteY9" fmla="*/ 3054 h 192658"/>
                <a:gd name="connsiteX10" fmla="*/ 38251 w 197999"/>
                <a:gd name="connsiteY10" fmla="*/ 501 h 192658"/>
                <a:gd name="connsiteX11" fmla="*/ 33139 w 197999"/>
                <a:gd name="connsiteY11" fmla="*/ 4970 h 192658"/>
                <a:gd name="connsiteX12" fmla="*/ 34417 w 197999"/>
                <a:gd name="connsiteY12" fmla="*/ 11354 h 192658"/>
                <a:gd name="connsiteX13" fmla="*/ 45280 w 197999"/>
                <a:gd name="connsiteY13" fmla="*/ 22206 h 192658"/>
                <a:gd name="connsiteX14" fmla="*/ 49753 w 197999"/>
                <a:gd name="connsiteY14" fmla="*/ 33698 h 192658"/>
                <a:gd name="connsiteX15" fmla="*/ 33778 w 197999"/>
                <a:gd name="connsiteY15" fmla="*/ 49657 h 192658"/>
                <a:gd name="connsiteX16" fmla="*/ 22276 w 197999"/>
                <a:gd name="connsiteY16" fmla="*/ 45189 h 192658"/>
                <a:gd name="connsiteX17" fmla="*/ 11413 w 197999"/>
                <a:gd name="connsiteY17" fmla="*/ 34336 h 192658"/>
                <a:gd name="connsiteX18" fmla="*/ 5023 w 197999"/>
                <a:gd name="connsiteY18" fmla="*/ 33059 h 192658"/>
                <a:gd name="connsiteX19" fmla="*/ 550 w 197999"/>
                <a:gd name="connsiteY19" fmla="*/ 38166 h 192658"/>
                <a:gd name="connsiteX20" fmla="*/ 37612 w 197999"/>
                <a:gd name="connsiteY20" fmla="*/ 89238 h 192658"/>
                <a:gd name="connsiteX21" fmla="*/ 61893 w 197999"/>
                <a:gd name="connsiteY21" fmla="*/ 86685 h 192658"/>
                <a:gd name="connsiteX22" fmla="*/ 69561 w 197999"/>
                <a:gd name="connsiteY22" fmla="*/ 94345 h 192658"/>
                <a:gd name="connsiteX23" fmla="*/ 6301 w 197999"/>
                <a:gd name="connsiteY23" fmla="*/ 157547 h 192658"/>
                <a:gd name="connsiteX24" fmla="*/ 550 w 197999"/>
                <a:gd name="connsiteY24" fmla="*/ 170315 h 192658"/>
                <a:gd name="connsiteX25" fmla="*/ 6301 w 197999"/>
                <a:gd name="connsiteY25" fmla="*/ 183083 h 192658"/>
                <a:gd name="connsiteX26" fmla="*/ 19720 w 197999"/>
                <a:gd name="connsiteY26" fmla="*/ 188828 h 192658"/>
                <a:gd name="connsiteX27" fmla="*/ 31861 w 197999"/>
                <a:gd name="connsiteY27" fmla="*/ 183721 h 192658"/>
                <a:gd name="connsiteX28" fmla="*/ 95121 w 197999"/>
                <a:gd name="connsiteY28" fmla="*/ 120520 h 192658"/>
                <a:gd name="connsiteX29" fmla="*/ 162216 w 197999"/>
                <a:gd name="connsiteY29" fmla="*/ 187552 h 192658"/>
                <a:gd name="connsiteX30" fmla="*/ 174357 w 197999"/>
                <a:gd name="connsiteY30" fmla="*/ 192659 h 192658"/>
                <a:gd name="connsiteX31" fmla="*/ 187136 w 197999"/>
                <a:gd name="connsiteY31" fmla="*/ 187552 h 192658"/>
                <a:gd name="connsiteX32" fmla="*/ 187136 w 197999"/>
                <a:gd name="connsiteY32" fmla="*/ 187552 h 192658"/>
                <a:gd name="connsiteX33" fmla="*/ 187136 w 197999"/>
                <a:gd name="connsiteY33" fmla="*/ 162654 h 192658"/>
                <a:gd name="connsiteX34" fmla="*/ 187136 w 197999"/>
                <a:gd name="connsiteY34" fmla="*/ 162654 h 192658"/>
                <a:gd name="connsiteX35" fmla="*/ 120681 w 197999"/>
                <a:gd name="connsiteY35" fmla="*/ 94345 h 192658"/>
                <a:gd name="connsiteX36" fmla="*/ 149436 w 197999"/>
                <a:gd name="connsiteY36" fmla="*/ 65617 h 192658"/>
                <a:gd name="connsiteX37" fmla="*/ 167967 w 197999"/>
                <a:gd name="connsiteY37" fmla="*/ 84131 h 192658"/>
                <a:gd name="connsiteX38" fmla="*/ 176912 w 197999"/>
                <a:gd name="connsiteY38" fmla="*/ 84131 h 192658"/>
                <a:gd name="connsiteX39" fmla="*/ 176912 w 197999"/>
                <a:gd name="connsiteY39" fmla="*/ 84131 h 192658"/>
                <a:gd name="connsiteX40" fmla="*/ 196082 w 197999"/>
                <a:gd name="connsiteY40" fmla="*/ 64979 h 192658"/>
                <a:gd name="connsiteX41" fmla="*/ 196082 w 197999"/>
                <a:gd name="connsiteY41" fmla="*/ 56041 h 192658"/>
                <a:gd name="connsiteX42" fmla="*/ 196082 w 197999"/>
                <a:gd name="connsiteY42" fmla="*/ 56041 h 192658"/>
                <a:gd name="connsiteX43" fmla="*/ 159021 w 197999"/>
                <a:gd name="connsiteY43" fmla="*/ 17738 h 192658"/>
                <a:gd name="connsiteX44" fmla="*/ 23554 w 197999"/>
                <a:gd name="connsiteY44" fmla="*/ 173507 h 192658"/>
                <a:gd name="connsiteX45" fmla="*/ 16525 w 197999"/>
                <a:gd name="connsiteY45" fmla="*/ 173507 h 192658"/>
                <a:gd name="connsiteX46" fmla="*/ 15886 w 197999"/>
                <a:gd name="connsiteY46" fmla="*/ 172868 h 192658"/>
                <a:gd name="connsiteX47" fmla="*/ 13969 w 197999"/>
                <a:gd name="connsiteY47" fmla="*/ 169038 h 192658"/>
                <a:gd name="connsiteX48" fmla="*/ 15886 w 197999"/>
                <a:gd name="connsiteY48" fmla="*/ 165208 h 192658"/>
                <a:gd name="connsiteX49" fmla="*/ 79146 w 197999"/>
                <a:gd name="connsiteY49" fmla="*/ 102006 h 192658"/>
                <a:gd name="connsiteX50" fmla="*/ 86814 w 197999"/>
                <a:gd name="connsiteY50" fmla="*/ 109667 h 192658"/>
                <a:gd name="connsiteX51" fmla="*/ 23554 w 197999"/>
                <a:gd name="connsiteY51" fmla="*/ 173507 h 192658"/>
                <a:gd name="connsiteX52" fmla="*/ 179468 w 197999"/>
                <a:gd name="connsiteY52" fmla="*/ 177337 h 192658"/>
                <a:gd name="connsiteX53" fmla="*/ 172439 w 197999"/>
                <a:gd name="connsiteY53" fmla="*/ 177337 h 192658"/>
                <a:gd name="connsiteX54" fmla="*/ 71478 w 197999"/>
                <a:gd name="connsiteY54" fmla="*/ 76470 h 192658"/>
                <a:gd name="connsiteX55" fmla="*/ 63172 w 197999"/>
                <a:gd name="connsiteY55" fmla="*/ 72640 h 192658"/>
                <a:gd name="connsiteX56" fmla="*/ 57420 w 197999"/>
                <a:gd name="connsiteY56" fmla="*/ 73917 h 192658"/>
                <a:gd name="connsiteX57" fmla="*/ 22915 w 197999"/>
                <a:gd name="connsiteY57" fmla="*/ 65617 h 192658"/>
                <a:gd name="connsiteX58" fmla="*/ 16525 w 197999"/>
                <a:gd name="connsiteY58" fmla="*/ 54765 h 192658"/>
                <a:gd name="connsiteX59" fmla="*/ 57420 w 197999"/>
                <a:gd name="connsiteY59" fmla="*/ 51573 h 192658"/>
                <a:gd name="connsiteX60" fmla="*/ 64450 w 197999"/>
                <a:gd name="connsiteY60" fmla="*/ 33059 h 192658"/>
                <a:gd name="connsiteX61" fmla="*/ 57420 w 197999"/>
                <a:gd name="connsiteY61" fmla="*/ 13907 h 192658"/>
                <a:gd name="connsiteX62" fmla="*/ 68923 w 197999"/>
                <a:gd name="connsiteY62" fmla="*/ 20930 h 192658"/>
                <a:gd name="connsiteX63" fmla="*/ 75951 w 197999"/>
                <a:gd name="connsiteY63" fmla="*/ 56041 h 192658"/>
                <a:gd name="connsiteX64" fmla="*/ 78508 w 197999"/>
                <a:gd name="connsiteY64" fmla="*/ 68809 h 192658"/>
                <a:gd name="connsiteX65" fmla="*/ 107262 w 197999"/>
                <a:gd name="connsiteY65" fmla="*/ 97537 h 192658"/>
                <a:gd name="connsiteX66" fmla="*/ 107262 w 197999"/>
                <a:gd name="connsiteY66" fmla="*/ 97537 h 192658"/>
                <a:gd name="connsiteX67" fmla="*/ 178829 w 197999"/>
                <a:gd name="connsiteY67" fmla="*/ 169676 h 192658"/>
                <a:gd name="connsiteX68" fmla="*/ 179468 w 197999"/>
                <a:gd name="connsiteY68" fmla="*/ 177337 h 192658"/>
                <a:gd name="connsiteX69" fmla="*/ 179468 w 197999"/>
                <a:gd name="connsiteY69" fmla="*/ 177337 h 192658"/>
                <a:gd name="connsiteX70" fmla="*/ 179468 w 197999"/>
                <a:gd name="connsiteY70" fmla="*/ 177337 h 192658"/>
                <a:gd name="connsiteX71" fmla="*/ 173079 w 197999"/>
                <a:gd name="connsiteY71" fmla="*/ 70725 h 192658"/>
                <a:gd name="connsiteX72" fmla="*/ 154548 w 197999"/>
                <a:gd name="connsiteY72" fmla="*/ 52211 h 192658"/>
                <a:gd name="connsiteX73" fmla="*/ 145602 w 197999"/>
                <a:gd name="connsiteY73" fmla="*/ 52211 h 192658"/>
                <a:gd name="connsiteX74" fmla="*/ 145602 w 197999"/>
                <a:gd name="connsiteY74" fmla="*/ 52211 h 192658"/>
                <a:gd name="connsiteX75" fmla="*/ 112374 w 197999"/>
                <a:gd name="connsiteY75" fmla="*/ 85408 h 192658"/>
                <a:gd name="connsiteX76" fmla="*/ 104706 w 197999"/>
                <a:gd name="connsiteY76" fmla="*/ 77747 h 192658"/>
                <a:gd name="connsiteX77" fmla="*/ 137934 w 197999"/>
                <a:gd name="connsiteY77" fmla="*/ 44550 h 192658"/>
                <a:gd name="connsiteX78" fmla="*/ 137934 w 197999"/>
                <a:gd name="connsiteY78" fmla="*/ 35613 h 192658"/>
                <a:gd name="connsiteX79" fmla="*/ 124515 w 197999"/>
                <a:gd name="connsiteY79" fmla="*/ 22206 h 192658"/>
                <a:gd name="connsiteX80" fmla="*/ 151992 w 197999"/>
                <a:gd name="connsiteY80" fmla="*/ 28590 h 192658"/>
                <a:gd name="connsiteX81" fmla="*/ 183942 w 197999"/>
                <a:gd name="connsiteY81" fmla="*/ 60510 h 192658"/>
                <a:gd name="connsiteX82" fmla="*/ 173079 w 197999"/>
                <a:gd name="connsiteY82" fmla="*/ 70725 h 19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97999" h="192658">
                  <a:moveTo>
                    <a:pt x="159021" y="17738"/>
                  </a:moveTo>
                  <a:cubicBezTo>
                    <a:pt x="158382" y="17099"/>
                    <a:pt x="157104" y="16461"/>
                    <a:pt x="155826" y="15822"/>
                  </a:cubicBezTo>
                  <a:lnTo>
                    <a:pt x="111096" y="4970"/>
                  </a:lnTo>
                  <a:cubicBezTo>
                    <a:pt x="108540" y="4331"/>
                    <a:pt x="106623" y="4970"/>
                    <a:pt x="104706" y="6885"/>
                  </a:cubicBezTo>
                  <a:lnTo>
                    <a:pt x="102150" y="9438"/>
                  </a:lnTo>
                  <a:cubicBezTo>
                    <a:pt x="99594" y="11992"/>
                    <a:pt x="99594" y="15822"/>
                    <a:pt x="102150" y="18376"/>
                  </a:cubicBezTo>
                  <a:lnTo>
                    <a:pt x="123237" y="39443"/>
                  </a:lnTo>
                  <a:lnTo>
                    <a:pt x="94482" y="68171"/>
                  </a:lnTo>
                  <a:lnTo>
                    <a:pt x="86814" y="61149"/>
                  </a:lnTo>
                  <a:cubicBezTo>
                    <a:pt x="95760" y="38166"/>
                    <a:pt x="84258" y="11992"/>
                    <a:pt x="61255" y="3054"/>
                  </a:cubicBezTo>
                  <a:cubicBezTo>
                    <a:pt x="54225" y="501"/>
                    <a:pt x="45919" y="-776"/>
                    <a:pt x="38251" y="501"/>
                  </a:cubicBezTo>
                  <a:cubicBezTo>
                    <a:pt x="35695" y="1139"/>
                    <a:pt x="33778" y="2416"/>
                    <a:pt x="33139" y="4970"/>
                  </a:cubicBezTo>
                  <a:cubicBezTo>
                    <a:pt x="32500" y="7523"/>
                    <a:pt x="33139" y="9438"/>
                    <a:pt x="34417" y="11354"/>
                  </a:cubicBezTo>
                  <a:lnTo>
                    <a:pt x="45280" y="22206"/>
                  </a:lnTo>
                  <a:cubicBezTo>
                    <a:pt x="48475" y="25398"/>
                    <a:pt x="49753" y="29229"/>
                    <a:pt x="49753" y="33698"/>
                  </a:cubicBezTo>
                  <a:cubicBezTo>
                    <a:pt x="49753" y="42635"/>
                    <a:pt x="42724" y="49657"/>
                    <a:pt x="33778" y="49657"/>
                  </a:cubicBezTo>
                  <a:cubicBezTo>
                    <a:pt x="29305" y="49657"/>
                    <a:pt x="25471" y="47742"/>
                    <a:pt x="22276" y="45189"/>
                  </a:cubicBezTo>
                  <a:lnTo>
                    <a:pt x="11413" y="34336"/>
                  </a:lnTo>
                  <a:cubicBezTo>
                    <a:pt x="9496" y="32421"/>
                    <a:pt x="7579" y="31782"/>
                    <a:pt x="5023" y="33059"/>
                  </a:cubicBezTo>
                  <a:cubicBezTo>
                    <a:pt x="2467" y="33698"/>
                    <a:pt x="1189" y="35613"/>
                    <a:pt x="550" y="38166"/>
                  </a:cubicBezTo>
                  <a:cubicBezTo>
                    <a:pt x="-3284" y="62425"/>
                    <a:pt x="13330" y="85408"/>
                    <a:pt x="37612" y="89238"/>
                  </a:cubicBezTo>
                  <a:cubicBezTo>
                    <a:pt x="45919" y="90515"/>
                    <a:pt x="54225" y="89877"/>
                    <a:pt x="61893" y="86685"/>
                  </a:cubicBezTo>
                  <a:lnTo>
                    <a:pt x="69561" y="94345"/>
                  </a:lnTo>
                  <a:lnTo>
                    <a:pt x="6301" y="157547"/>
                  </a:lnTo>
                  <a:cubicBezTo>
                    <a:pt x="3106" y="160739"/>
                    <a:pt x="550" y="165208"/>
                    <a:pt x="550" y="170315"/>
                  </a:cubicBezTo>
                  <a:cubicBezTo>
                    <a:pt x="550" y="175422"/>
                    <a:pt x="2467" y="179891"/>
                    <a:pt x="6301" y="183083"/>
                  </a:cubicBezTo>
                  <a:cubicBezTo>
                    <a:pt x="10135" y="186913"/>
                    <a:pt x="14608" y="188828"/>
                    <a:pt x="19720" y="188828"/>
                  </a:cubicBezTo>
                  <a:cubicBezTo>
                    <a:pt x="24193" y="188828"/>
                    <a:pt x="28666" y="186913"/>
                    <a:pt x="31861" y="183721"/>
                  </a:cubicBezTo>
                  <a:lnTo>
                    <a:pt x="95121" y="120520"/>
                  </a:lnTo>
                  <a:lnTo>
                    <a:pt x="162216" y="187552"/>
                  </a:lnTo>
                  <a:cubicBezTo>
                    <a:pt x="165411" y="190744"/>
                    <a:pt x="169884" y="192659"/>
                    <a:pt x="174357" y="192659"/>
                  </a:cubicBezTo>
                  <a:cubicBezTo>
                    <a:pt x="178829" y="192659"/>
                    <a:pt x="183942" y="190744"/>
                    <a:pt x="187136" y="187552"/>
                  </a:cubicBezTo>
                  <a:lnTo>
                    <a:pt x="187136" y="187552"/>
                  </a:lnTo>
                  <a:cubicBezTo>
                    <a:pt x="194165" y="180529"/>
                    <a:pt x="194165" y="169676"/>
                    <a:pt x="187136" y="162654"/>
                  </a:cubicBezTo>
                  <a:cubicBezTo>
                    <a:pt x="187136" y="162654"/>
                    <a:pt x="187136" y="162654"/>
                    <a:pt x="187136" y="162654"/>
                  </a:cubicBezTo>
                  <a:lnTo>
                    <a:pt x="120681" y="94345"/>
                  </a:lnTo>
                  <a:lnTo>
                    <a:pt x="149436" y="65617"/>
                  </a:lnTo>
                  <a:lnTo>
                    <a:pt x="167967" y="84131"/>
                  </a:lnTo>
                  <a:cubicBezTo>
                    <a:pt x="170522" y="86685"/>
                    <a:pt x="174357" y="86685"/>
                    <a:pt x="176912" y="84131"/>
                  </a:cubicBezTo>
                  <a:cubicBezTo>
                    <a:pt x="176912" y="84131"/>
                    <a:pt x="176912" y="84131"/>
                    <a:pt x="176912" y="84131"/>
                  </a:cubicBezTo>
                  <a:lnTo>
                    <a:pt x="196082" y="64979"/>
                  </a:lnTo>
                  <a:cubicBezTo>
                    <a:pt x="198638" y="62425"/>
                    <a:pt x="198638" y="58595"/>
                    <a:pt x="196082" y="56041"/>
                  </a:cubicBezTo>
                  <a:cubicBezTo>
                    <a:pt x="196082" y="56041"/>
                    <a:pt x="196082" y="56041"/>
                    <a:pt x="196082" y="56041"/>
                  </a:cubicBezTo>
                  <a:lnTo>
                    <a:pt x="159021" y="17738"/>
                  </a:lnTo>
                  <a:close/>
                  <a:moveTo>
                    <a:pt x="23554" y="173507"/>
                  </a:moveTo>
                  <a:cubicBezTo>
                    <a:pt x="21637" y="175422"/>
                    <a:pt x="18442" y="175422"/>
                    <a:pt x="16525" y="173507"/>
                  </a:cubicBezTo>
                  <a:cubicBezTo>
                    <a:pt x="16525" y="173507"/>
                    <a:pt x="15886" y="172868"/>
                    <a:pt x="15886" y="172868"/>
                  </a:cubicBezTo>
                  <a:cubicBezTo>
                    <a:pt x="14608" y="172230"/>
                    <a:pt x="13969" y="170953"/>
                    <a:pt x="13969" y="169038"/>
                  </a:cubicBezTo>
                  <a:cubicBezTo>
                    <a:pt x="13969" y="167761"/>
                    <a:pt x="14608" y="165846"/>
                    <a:pt x="15886" y="165208"/>
                  </a:cubicBezTo>
                  <a:lnTo>
                    <a:pt x="79146" y="102006"/>
                  </a:lnTo>
                  <a:lnTo>
                    <a:pt x="86814" y="109667"/>
                  </a:lnTo>
                  <a:lnTo>
                    <a:pt x="23554" y="173507"/>
                  </a:lnTo>
                  <a:close/>
                  <a:moveTo>
                    <a:pt x="179468" y="177337"/>
                  </a:moveTo>
                  <a:cubicBezTo>
                    <a:pt x="177552" y="179252"/>
                    <a:pt x="174357" y="179252"/>
                    <a:pt x="172439" y="177337"/>
                  </a:cubicBezTo>
                  <a:lnTo>
                    <a:pt x="71478" y="76470"/>
                  </a:lnTo>
                  <a:cubicBezTo>
                    <a:pt x="68923" y="73917"/>
                    <a:pt x="66367" y="72640"/>
                    <a:pt x="63172" y="72640"/>
                  </a:cubicBezTo>
                  <a:cubicBezTo>
                    <a:pt x="61255" y="72640"/>
                    <a:pt x="59338" y="73278"/>
                    <a:pt x="57420" y="73917"/>
                  </a:cubicBezTo>
                  <a:cubicBezTo>
                    <a:pt x="45280" y="78385"/>
                    <a:pt x="31861" y="75193"/>
                    <a:pt x="22915" y="65617"/>
                  </a:cubicBezTo>
                  <a:cubicBezTo>
                    <a:pt x="20359" y="62425"/>
                    <a:pt x="17803" y="58595"/>
                    <a:pt x="16525" y="54765"/>
                  </a:cubicBezTo>
                  <a:cubicBezTo>
                    <a:pt x="28666" y="64979"/>
                    <a:pt x="47197" y="63702"/>
                    <a:pt x="57420" y="51573"/>
                  </a:cubicBezTo>
                  <a:cubicBezTo>
                    <a:pt x="61893" y="46465"/>
                    <a:pt x="64450" y="40082"/>
                    <a:pt x="64450" y="33059"/>
                  </a:cubicBezTo>
                  <a:cubicBezTo>
                    <a:pt x="64450" y="26037"/>
                    <a:pt x="61893" y="19014"/>
                    <a:pt x="57420" y="13907"/>
                  </a:cubicBezTo>
                  <a:cubicBezTo>
                    <a:pt x="61893" y="15822"/>
                    <a:pt x="65728" y="17738"/>
                    <a:pt x="68923" y="20930"/>
                  </a:cubicBezTo>
                  <a:cubicBezTo>
                    <a:pt x="77868" y="29867"/>
                    <a:pt x="81063" y="43912"/>
                    <a:pt x="75951" y="56041"/>
                  </a:cubicBezTo>
                  <a:cubicBezTo>
                    <a:pt x="74035" y="60510"/>
                    <a:pt x="75313" y="65617"/>
                    <a:pt x="78508" y="68809"/>
                  </a:cubicBezTo>
                  <a:lnTo>
                    <a:pt x="107262" y="97537"/>
                  </a:lnTo>
                  <a:lnTo>
                    <a:pt x="107262" y="97537"/>
                  </a:lnTo>
                  <a:lnTo>
                    <a:pt x="178829" y="169676"/>
                  </a:lnTo>
                  <a:cubicBezTo>
                    <a:pt x="181385" y="172230"/>
                    <a:pt x="181385" y="175422"/>
                    <a:pt x="179468" y="177337"/>
                  </a:cubicBezTo>
                  <a:cubicBezTo>
                    <a:pt x="179468" y="177337"/>
                    <a:pt x="179468" y="177337"/>
                    <a:pt x="179468" y="177337"/>
                  </a:cubicBezTo>
                  <a:lnTo>
                    <a:pt x="179468" y="177337"/>
                  </a:lnTo>
                  <a:close/>
                  <a:moveTo>
                    <a:pt x="173079" y="70725"/>
                  </a:moveTo>
                  <a:lnTo>
                    <a:pt x="154548" y="52211"/>
                  </a:lnTo>
                  <a:cubicBezTo>
                    <a:pt x="151992" y="49657"/>
                    <a:pt x="148158" y="49657"/>
                    <a:pt x="145602" y="52211"/>
                  </a:cubicBezTo>
                  <a:cubicBezTo>
                    <a:pt x="145602" y="52211"/>
                    <a:pt x="145602" y="52211"/>
                    <a:pt x="145602" y="52211"/>
                  </a:cubicBezTo>
                  <a:lnTo>
                    <a:pt x="112374" y="85408"/>
                  </a:lnTo>
                  <a:lnTo>
                    <a:pt x="104706" y="77747"/>
                  </a:lnTo>
                  <a:lnTo>
                    <a:pt x="137934" y="44550"/>
                  </a:lnTo>
                  <a:cubicBezTo>
                    <a:pt x="140490" y="41997"/>
                    <a:pt x="140490" y="38166"/>
                    <a:pt x="137934" y="35613"/>
                  </a:cubicBezTo>
                  <a:lnTo>
                    <a:pt x="124515" y="22206"/>
                  </a:lnTo>
                  <a:lnTo>
                    <a:pt x="151992" y="28590"/>
                  </a:lnTo>
                  <a:lnTo>
                    <a:pt x="183942" y="60510"/>
                  </a:lnTo>
                  <a:lnTo>
                    <a:pt x="173079" y="70725"/>
                  </a:lnTo>
                  <a:close/>
                </a:path>
              </a:pathLst>
            </a:custGeom>
            <a:solidFill>
              <a:schemeClr val="bg1">
                <a:alpha val="55106"/>
              </a:schemeClr>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60" name="Graphic 6">
              <a:extLst>
                <a:ext uri="{FF2B5EF4-FFF2-40B4-BE49-F238E27FC236}">
                  <a16:creationId xmlns:a16="http://schemas.microsoft.com/office/drawing/2014/main" id="{77365E95-FD36-0B72-7B4F-785147E92669}"/>
                </a:ext>
              </a:extLst>
            </p:cNvPr>
            <p:cNvSpPr/>
            <p:nvPr/>
          </p:nvSpPr>
          <p:spPr>
            <a:xfrm>
              <a:off x="4932217" y="4368449"/>
              <a:ext cx="382706" cy="410767"/>
            </a:xfrm>
            <a:custGeom>
              <a:avLst/>
              <a:gdLst>
                <a:gd name="connsiteX0" fmla="*/ 118214 w 221855"/>
                <a:gd name="connsiteY0" fmla="*/ 16599 h 238122"/>
                <a:gd name="connsiteX1" fmla="*/ 118214 w 221855"/>
                <a:gd name="connsiteY1" fmla="*/ 6384 h 238122"/>
                <a:gd name="connsiteX2" fmla="*/ 111824 w 221855"/>
                <a:gd name="connsiteY2" fmla="*/ 0 h 238122"/>
                <a:gd name="connsiteX3" fmla="*/ 105434 w 221855"/>
                <a:gd name="connsiteY3" fmla="*/ 6384 h 238122"/>
                <a:gd name="connsiteX4" fmla="*/ 105434 w 221855"/>
                <a:gd name="connsiteY4" fmla="*/ 16599 h 238122"/>
                <a:gd name="connsiteX5" fmla="*/ 0 w 221855"/>
                <a:gd name="connsiteY5" fmla="*/ 111081 h 238122"/>
                <a:gd name="connsiteX6" fmla="*/ 2555 w 221855"/>
                <a:gd name="connsiteY6" fmla="*/ 116827 h 238122"/>
                <a:gd name="connsiteX7" fmla="*/ 8945 w 221855"/>
                <a:gd name="connsiteY7" fmla="*/ 117465 h 238122"/>
                <a:gd name="connsiteX8" fmla="*/ 67094 w 221855"/>
                <a:gd name="connsiteY8" fmla="*/ 117465 h 238122"/>
                <a:gd name="connsiteX9" fmla="*/ 67733 w 221855"/>
                <a:gd name="connsiteY9" fmla="*/ 117465 h 238122"/>
                <a:gd name="connsiteX10" fmla="*/ 68372 w 221855"/>
                <a:gd name="connsiteY10" fmla="*/ 117465 h 238122"/>
                <a:gd name="connsiteX11" fmla="*/ 70289 w 221855"/>
                <a:gd name="connsiteY11" fmla="*/ 118104 h 238122"/>
                <a:gd name="connsiteX12" fmla="*/ 70928 w 221855"/>
                <a:gd name="connsiteY12" fmla="*/ 118104 h 238122"/>
                <a:gd name="connsiteX13" fmla="*/ 70928 w 221855"/>
                <a:gd name="connsiteY13" fmla="*/ 118104 h 238122"/>
                <a:gd name="connsiteX14" fmla="*/ 72845 w 221855"/>
                <a:gd name="connsiteY14" fmla="*/ 117465 h 238122"/>
                <a:gd name="connsiteX15" fmla="*/ 73484 w 221855"/>
                <a:gd name="connsiteY15" fmla="*/ 116827 h 238122"/>
                <a:gd name="connsiteX16" fmla="*/ 74123 w 221855"/>
                <a:gd name="connsiteY16" fmla="*/ 116189 h 238122"/>
                <a:gd name="connsiteX17" fmla="*/ 104156 w 221855"/>
                <a:gd name="connsiteY17" fmla="*/ 102144 h 238122"/>
                <a:gd name="connsiteX18" fmla="*/ 104156 w 221855"/>
                <a:gd name="connsiteY18" fmla="*/ 215779 h 238122"/>
                <a:gd name="connsiteX19" fmla="*/ 94571 w 221855"/>
                <a:gd name="connsiteY19" fmla="*/ 225355 h 238122"/>
                <a:gd name="connsiteX20" fmla="*/ 84986 w 221855"/>
                <a:gd name="connsiteY20" fmla="*/ 215779 h 238122"/>
                <a:gd name="connsiteX21" fmla="*/ 78596 w 221855"/>
                <a:gd name="connsiteY21" fmla="*/ 209395 h 238122"/>
                <a:gd name="connsiteX22" fmla="*/ 72206 w 221855"/>
                <a:gd name="connsiteY22" fmla="*/ 215779 h 238122"/>
                <a:gd name="connsiteX23" fmla="*/ 94571 w 221855"/>
                <a:gd name="connsiteY23" fmla="*/ 238123 h 238122"/>
                <a:gd name="connsiteX24" fmla="*/ 116935 w 221855"/>
                <a:gd name="connsiteY24" fmla="*/ 215779 h 238122"/>
                <a:gd name="connsiteX25" fmla="*/ 116935 w 221855"/>
                <a:gd name="connsiteY25" fmla="*/ 100867 h 238122"/>
                <a:gd name="connsiteX26" fmla="*/ 146329 w 221855"/>
                <a:gd name="connsiteY26" fmla="*/ 114273 h 238122"/>
                <a:gd name="connsiteX27" fmla="*/ 146329 w 221855"/>
                <a:gd name="connsiteY27" fmla="*/ 114273 h 238122"/>
                <a:gd name="connsiteX28" fmla="*/ 148246 w 221855"/>
                <a:gd name="connsiteY28" fmla="*/ 115550 h 238122"/>
                <a:gd name="connsiteX29" fmla="*/ 148246 w 221855"/>
                <a:gd name="connsiteY29" fmla="*/ 115550 h 238122"/>
                <a:gd name="connsiteX30" fmla="*/ 150802 w 221855"/>
                <a:gd name="connsiteY30" fmla="*/ 116189 h 238122"/>
                <a:gd name="connsiteX31" fmla="*/ 150802 w 221855"/>
                <a:gd name="connsiteY31" fmla="*/ 116189 h 238122"/>
                <a:gd name="connsiteX32" fmla="*/ 150802 w 221855"/>
                <a:gd name="connsiteY32" fmla="*/ 116189 h 238122"/>
                <a:gd name="connsiteX33" fmla="*/ 152080 w 221855"/>
                <a:gd name="connsiteY33" fmla="*/ 116189 h 238122"/>
                <a:gd name="connsiteX34" fmla="*/ 153358 w 221855"/>
                <a:gd name="connsiteY34" fmla="*/ 116189 h 238122"/>
                <a:gd name="connsiteX35" fmla="*/ 153358 w 221855"/>
                <a:gd name="connsiteY35" fmla="*/ 116189 h 238122"/>
                <a:gd name="connsiteX36" fmla="*/ 211507 w 221855"/>
                <a:gd name="connsiteY36" fmla="*/ 115550 h 238122"/>
                <a:gd name="connsiteX37" fmla="*/ 218536 w 221855"/>
                <a:gd name="connsiteY37" fmla="*/ 116189 h 238122"/>
                <a:gd name="connsiteX38" fmla="*/ 221731 w 221855"/>
                <a:gd name="connsiteY38" fmla="*/ 109805 h 238122"/>
                <a:gd name="connsiteX39" fmla="*/ 118214 w 221855"/>
                <a:gd name="connsiteY39" fmla="*/ 16599 h 238122"/>
                <a:gd name="connsiteX40" fmla="*/ 114379 w 221855"/>
                <a:gd name="connsiteY40" fmla="*/ 89376 h 238122"/>
                <a:gd name="connsiteX41" fmla="*/ 112463 w 221855"/>
                <a:gd name="connsiteY41" fmla="*/ 89376 h 238122"/>
                <a:gd name="connsiteX42" fmla="*/ 111824 w 221855"/>
                <a:gd name="connsiteY42" fmla="*/ 89376 h 238122"/>
                <a:gd name="connsiteX43" fmla="*/ 110545 w 221855"/>
                <a:gd name="connsiteY43" fmla="*/ 89376 h 238122"/>
                <a:gd name="connsiteX44" fmla="*/ 77957 w 221855"/>
                <a:gd name="connsiteY44" fmla="*/ 99590 h 238122"/>
                <a:gd name="connsiteX45" fmla="*/ 111824 w 221855"/>
                <a:gd name="connsiteY45" fmla="*/ 30005 h 238122"/>
                <a:gd name="connsiteX46" fmla="*/ 145051 w 221855"/>
                <a:gd name="connsiteY46" fmla="*/ 97675 h 238122"/>
                <a:gd name="connsiteX47" fmla="*/ 114379 w 221855"/>
                <a:gd name="connsiteY47" fmla="*/ 89376 h 238122"/>
                <a:gd name="connsiteX48" fmla="*/ 14058 w 221855"/>
                <a:gd name="connsiteY48" fmla="*/ 101505 h 238122"/>
                <a:gd name="connsiteX49" fmla="*/ 91376 w 221855"/>
                <a:gd name="connsiteY49" fmla="*/ 31282 h 238122"/>
                <a:gd name="connsiteX50" fmla="*/ 64538 w 221855"/>
                <a:gd name="connsiteY50" fmla="*/ 102144 h 238122"/>
                <a:gd name="connsiteX51" fmla="*/ 14058 w 221855"/>
                <a:gd name="connsiteY51" fmla="*/ 101505 h 238122"/>
                <a:gd name="connsiteX52" fmla="*/ 157831 w 221855"/>
                <a:gd name="connsiteY52" fmla="*/ 102782 h 238122"/>
                <a:gd name="connsiteX53" fmla="*/ 130994 w 221855"/>
                <a:gd name="connsiteY53" fmla="*/ 31282 h 238122"/>
                <a:gd name="connsiteX54" fmla="*/ 208312 w 221855"/>
                <a:gd name="connsiteY54" fmla="*/ 100867 h 238122"/>
                <a:gd name="connsiteX55" fmla="*/ 157831 w 221855"/>
                <a:gd name="connsiteY55" fmla="*/ 102782 h 23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21855" h="238122">
                  <a:moveTo>
                    <a:pt x="118214" y="16599"/>
                  </a:moveTo>
                  <a:lnTo>
                    <a:pt x="118214" y="6384"/>
                  </a:lnTo>
                  <a:cubicBezTo>
                    <a:pt x="118214" y="2554"/>
                    <a:pt x="115658" y="0"/>
                    <a:pt x="111824" y="0"/>
                  </a:cubicBezTo>
                  <a:cubicBezTo>
                    <a:pt x="107989" y="0"/>
                    <a:pt x="105434" y="2554"/>
                    <a:pt x="105434" y="6384"/>
                  </a:cubicBezTo>
                  <a:lnTo>
                    <a:pt x="105434" y="16599"/>
                  </a:lnTo>
                  <a:cubicBezTo>
                    <a:pt x="49841" y="19791"/>
                    <a:pt x="4473" y="60010"/>
                    <a:pt x="0" y="111081"/>
                  </a:cubicBezTo>
                  <a:cubicBezTo>
                    <a:pt x="0" y="113635"/>
                    <a:pt x="639" y="115550"/>
                    <a:pt x="2555" y="116827"/>
                  </a:cubicBezTo>
                  <a:cubicBezTo>
                    <a:pt x="4473" y="118104"/>
                    <a:pt x="7029" y="118104"/>
                    <a:pt x="8945" y="117465"/>
                  </a:cubicBezTo>
                  <a:cubicBezTo>
                    <a:pt x="8945" y="117465"/>
                    <a:pt x="41535" y="101505"/>
                    <a:pt x="67094" y="117465"/>
                  </a:cubicBezTo>
                  <a:lnTo>
                    <a:pt x="67733" y="117465"/>
                  </a:lnTo>
                  <a:lnTo>
                    <a:pt x="68372" y="117465"/>
                  </a:lnTo>
                  <a:cubicBezTo>
                    <a:pt x="69011" y="117465"/>
                    <a:pt x="69650" y="118104"/>
                    <a:pt x="70289" y="118104"/>
                  </a:cubicBezTo>
                  <a:cubicBezTo>
                    <a:pt x="70289" y="118104"/>
                    <a:pt x="70289" y="118104"/>
                    <a:pt x="70928" y="118104"/>
                  </a:cubicBezTo>
                  <a:lnTo>
                    <a:pt x="70928" y="118104"/>
                  </a:lnTo>
                  <a:cubicBezTo>
                    <a:pt x="71567" y="118104"/>
                    <a:pt x="72206" y="118104"/>
                    <a:pt x="72845" y="117465"/>
                  </a:cubicBezTo>
                  <a:cubicBezTo>
                    <a:pt x="72845" y="117465"/>
                    <a:pt x="73484" y="117465"/>
                    <a:pt x="73484" y="116827"/>
                  </a:cubicBezTo>
                  <a:cubicBezTo>
                    <a:pt x="73484" y="116827"/>
                    <a:pt x="74123" y="116827"/>
                    <a:pt x="74123" y="116189"/>
                  </a:cubicBezTo>
                  <a:cubicBezTo>
                    <a:pt x="85625" y="107889"/>
                    <a:pt x="95849" y="104059"/>
                    <a:pt x="104156" y="102144"/>
                  </a:cubicBezTo>
                  <a:lnTo>
                    <a:pt x="104156" y="215779"/>
                  </a:lnTo>
                  <a:cubicBezTo>
                    <a:pt x="104156" y="220886"/>
                    <a:pt x="99683" y="225355"/>
                    <a:pt x="94571" y="225355"/>
                  </a:cubicBezTo>
                  <a:cubicBezTo>
                    <a:pt x="89459" y="225355"/>
                    <a:pt x="84986" y="220886"/>
                    <a:pt x="84986" y="215779"/>
                  </a:cubicBezTo>
                  <a:cubicBezTo>
                    <a:pt x="84986" y="211948"/>
                    <a:pt x="82430" y="209395"/>
                    <a:pt x="78596" y="209395"/>
                  </a:cubicBezTo>
                  <a:cubicBezTo>
                    <a:pt x="74762" y="209395"/>
                    <a:pt x="72206" y="211948"/>
                    <a:pt x="72206" y="215779"/>
                  </a:cubicBezTo>
                  <a:cubicBezTo>
                    <a:pt x="72206" y="227908"/>
                    <a:pt x="82430" y="238123"/>
                    <a:pt x="94571" y="238123"/>
                  </a:cubicBezTo>
                  <a:cubicBezTo>
                    <a:pt x="107350" y="238123"/>
                    <a:pt x="116935" y="227908"/>
                    <a:pt x="116935" y="215779"/>
                  </a:cubicBezTo>
                  <a:lnTo>
                    <a:pt x="116935" y="100867"/>
                  </a:lnTo>
                  <a:cubicBezTo>
                    <a:pt x="135466" y="102144"/>
                    <a:pt x="145690" y="113635"/>
                    <a:pt x="146329" y="114273"/>
                  </a:cubicBezTo>
                  <a:lnTo>
                    <a:pt x="146329" y="114273"/>
                  </a:lnTo>
                  <a:cubicBezTo>
                    <a:pt x="146969" y="114912"/>
                    <a:pt x="147607" y="115550"/>
                    <a:pt x="148246" y="115550"/>
                  </a:cubicBezTo>
                  <a:lnTo>
                    <a:pt x="148246" y="115550"/>
                  </a:lnTo>
                  <a:cubicBezTo>
                    <a:pt x="148885" y="116189"/>
                    <a:pt x="150164" y="116189"/>
                    <a:pt x="150802" y="116189"/>
                  </a:cubicBezTo>
                  <a:lnTo>
                    <a:pt x="150802" y="116189"/>
                  </a:lnTo>
                  <a:lnTo>
                    <a:pt x="150802" y="116189"/>
                  </a:lnTo>
                  <a:cubicBezTo>
                    <a:pt x="151441" y="116189"/>
                    <a:pt x="151441" y="116189"/>
                    <a:pt x="152080" y="116189"/>
                  </a:cubicBezTo>
                  <a:cubicBezTo>
                    <a:pt x="152719" y="116189"/>
                    <a:pt x="152719" y="116189"/>
                    <a:pt x="153358" y="116189"/>
                  </a:cubicBezTo>
                  <a:lnTo>
                    <a:pt x="153358" y="116189"/>
                  </a:lnTo>
                  <a:cubicBezTo>
                    <a:pt x="190420" y="100229"/>
                    <a:pt x="210868" y="114912"/>
                    <a:pt x="211507" y="115550"/>
                  </a:cubicBezTo>
                  <a:cubicBezTo>
                    <a:pt x="213423" y="116827"/>
                    <a:pt x="215979" y="117465"/>
                    <a:pt x="218536" y="116189"/>
                  </a:cubicBezTo>
                  <a:cubicBezTo>
                    <a:pt x="220453" y="114912"/>
                    <a:pt x="222369" y="112358"/>
                    <a:pt x="221731" y="109805"/>
                  </a:cubicBezTo>
                  <a:cubicBezTo>
                    <a:pt x="219174" y="60010"/>
                    <a:pt x="173806" y="19791"/>
                    <a:pt x="118214" y="16599"/>
                  </a:cubicBezTo>
                  <a:close/>
                  <a:moveTo>
                    <a:pt x="114379" y="89376"/>
                  </a:moveTo>
                  <a:cubicBezTo>
                    <a:pt x="113740" y="89376"/>
                    <a:pt x="113102" y="89376"/>
                    <a:pt x="112463" y="89376"/>
                  </a:cubicBezTo>
                  <a:lnTo>
                    <a:pt x="111824" y="89376"/>
                  </a:lnTo>
                  <a:cubicBezTo>
                    <a:pt x="111184" y="89376"/>
                    <a:pt x="111184" y="89376"/>
                    <a:pt x="110545" y="89376"/>
                  </a:cubicBezTo>
                  <a:cubicBezTo>
                    <a:pt x="100961" y="90014"/>
                    <a:pt x="90098" y="93206"/>
                    <a:pt x="77957" y="99590"/>
                  </a:cubicBezTo>
                  <a:cubicBezTo>
                    <a:pt x="81152" y="55541"/>
                    <a:pt x="103517" y="35751"/>
                    <a:pt x="111824" y="30005"/>
                  </a:cubicBezTo>
                  <a:cubicBezTo>
                    <a:pt x="120130" y="35751"/>
                    <a:pt x="141217" y="54902"/>
                    <a:pt x="145051" y="97675"/>
                  </a:cubicBezTo>
                  <a:cubicBezTo>
                    <a:pt x="138022" y="93206"/>
                    <a:pt x="127159" y="89376"/>
                    <a:pt x="114379" y="89376"/>
                  </a:cubicBezTo>
                  <a:close/>
                  <a:moveTo>
                    <a:pt x="14058" y="101505"/>
                  </a:moveTo>
                  <a:cubicBezTo>
                    <a:pt x="21725" y="66394"/>
                    <a:pt x="53036" y="38304"/>
                    <a:pt x="91376" y="31282"/>
                  </a:cubicBezTo>
                  <a:cubicBezTo>
                    <a:pt x="79874" y="44050"/>
                    <a:pt x="66455" y="65755"/>
                    <a:pt x="64538" y="102144"/>
                  </a:cubicBezTo>
                  <a:cubicBezTo>
                    <a:pt x="46007" y="93845"/>
                    <a:pt x="26199" y="97675"/>
                    <a:pt x="14058" y="101505"/>
                  </a:cubicBezTo>
                  <a:close/>
                  <a:moveTo>
                    <a:pt x="157831" y="102782"/>
                  </a:moveTo>
                  <a:cubicBezTo>
                    <a:pt x="155914" y="66394"/>
                    <a:pt x="142495" y="44050"/>
                    <a:pt x="130994" y="31282"/>
                  </a:cubicBezTo>
                  <a:cubicBezTo>
                    <a:pt x="169333" y="38304"/>
                    <a:pt x="200643" y="66394"/>
                    <a:pt x="208312" y="100867"/>
                  </a:cubicBezTo>
                  <a:cubicBezTo>
                    <a:pt x="198088" y="97037"/>
                    <a:pt x="180835" y="95121"/>
                    <a:pt x="157831" y="102782"/>
                  </a:cubicBezTo>
                  <a:close/>
                </a:path>
              </a:pathLst>
            </a:custGeom>
            <a:solidFill>
              <a:schemeClr val="bg1">
                <a:alpha val="57000"/>
              </a:schemeClr>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61" name="Graphic 4">
              <a:extLst>
                <a:ext uri="{FF2B5EF4-FFF2-40B4-BE49-F238E27FC236}">
                  <a16:creationId xmlns:a16="http://schemas.microsoft.com/office/drawing/2014/main" id="{DB0FE3AD-D1C9-7B2F-FC14-9E760C6B6FBC}"/>
                </a:ext>
              </a:extLst>
            </p:cNvPr>
            <p:cNvSpPr/>
            <p:nvPr/>
          </p:nvSpPr>
          <p:spPr>
            <a:xfrm>
              <a:off x="6740983" y="3272650"/>
              <a:ext cx="348031" cy="300487"/>
            </a:xfrm>
            <a:custGeom>
              <a:avLst/>
              <a:gdLst>
                <a:gd name="connsiteX0" fmla="*/ 200005 w 207034"/>
                <a:gd name="connsiteY0" fmla="*/ 27451 h 178751"/>
                <a:gd name="connsiteX1" fmla="*/ 137384 w 207034"/>
                <a:gd name="connsiteY1" fmla="*/ 27451 h 178751"/>
                <a:gd name="connsiteX2" fmla="*/ 137384 w 207034"/>
                <a:gd name="connsiteY2" fmla="*/ 6384 h 178751"/>
                <a:gd name="connsiteX3" fmla="*/ 130994 w 207034"/>
                <a:gd name="connsiteY3" fmla="*/ 0 h 178751"/>
                <a:gd name="connsiteX4" fmla="*/ 75402 w 207034"/>
                <a:gd name="connsiteY4" fmla="*/ 0 h 178751"/>
                <a:gd name="connsiteX5" fmla="*/ 69012 w 207034"/>
                <a:gd name="connsiteY5" fmla="*/ 6384 h 178751"/>
                <a:gd name="connsiteX6" fmla="*/ 69012 w 207034"/>
                <a:gd name="connsiteY6" fmla="*/ 27451 h 178751"/>
                <a:gd name="connsiteX7" fmla="*/ 6390 w 207034"/>
                <a:gd name="connsiteY7" fmla="*/ 27451 h 178751"/>
                <a:gd name="connsiteX8" fmla="*/ 0 w 207034"/>
                <a:gd name="connsiteY8" fmla="*/ 33835 h 178751"/>
                <a:gd name="connsiteX9" fmla="*/ 0 w 207034"/>
                <a:gd name="connsiteY9" fmla="*/ 172368 h 178751"/>
                <a:gd name="connsiteX10" fmla="*/ 6390 w 207034"/>
                <a:gd name="connsiteY10" fmla="*/ 178752 h 178751"/>
                <a:gd name="connsiteX11" fmla="*/ 200644 w 207034"/>
                <a:gd name="connsiteY11" fmla="*/ 178752 h 178751"/>
                <a:gd name="connsiteX12" fmla="*/ 207034 w 207034"/>
                <a:gd name="connsiteY12" fmla="*/ 172368 h 178751"/>
                <a:gd name="connsiteX13" fmla="*/ 207034 w 207034"/>
                <a:gd name="connsiteY13" fmla="*/ 33835 h 178751"/>
                <a:gd name="connsiteX14" fmla="*/ 200005 w 207034"/>
                <a:gd name="connsiteY14" fmla="*/ 27451 h 178751"/>
                <a:gd name="connsiteX15" fmla="*/ 200005 w 207034"/>
                <a:gd name="connsiteY15" fmla="*/ 27451 h 178751"/>
                <a:gd name="connsiteX16" fmla="*/ 81792 w 207034"/>
                <a:gd name="connsiteY16" fmla="*/ 12130 h 178751"/>
                <a:gd name="connsiteX17" fmla="*/ 124604 w 207034"/>
                <a:gd name="connsiteY17" fmla="*/ 12130 h 178751"/>
                <a:gd name="connsiteX18" fmla="*/ 124604 w 207034"/>
                <a:gd name="connsiteY18" fmla="*/ 26813 h 178751"/>
                <a:gd name="connsiteX19" fmla="*/ 81792 w 207034"/>
                <a:gd name="connsiteY19" fmla="*/ 26813 h 178751"/>
                <a:gd name="connsiteX20" fmla="*/ 81792 w 207034"/>
                <a:gd name="connsiteY20" fmla="*/ 12130 h 178751"/>
                <a:gd name="connsiteX21" fmla="*/ 40896 w 207034"/>
                <a:gd name="connsiteY21" fmla="*/ 165984 h 178751"/>
                <a:gd name="connsiteX22" fmla="*/ 12141 w 207034"/>
                <a:gd name="connsiteY22" fmla="*/ 165984 h 178751"/>
                <a:gd name="connsiteX23" fmla="*/ 12141 w 207034"/>
                <a:gd name="connsiteY23" fmla="*/ 40219 h 178751"/>
                <a:gd name="connsiteX24" fmla="*/ 40896 w 207034"/>
                <a:gd name="connsiteY24" fmla="*/ 40219 h 178751"/>
                <a:gd name="connsiteX25" fmla="*/ 40896 w 207034"/>
                <a:gd name="connsiteY25" fmla="*/ 165984 h 178751"/>
                <a:gd name="connsiteX26" fmla="*/ 145051 w 207034"/>
                <a:gd name="connsiteY26" fmla="*/ 165984 h 178751"/>
                <a:gd name="connsiteX27" fmla="*/ 53676 w 207034"/>
                <a:gd name="connsiteY27" fmla="*/ 165984 h 178751"/>
                <a:gd name="connsiteX28" fmla="*/ 53676 w 207034"/>
                <a:gd name="connsiteY28" fmla="*/ 40219 h 178751"/>
                <a:gd name="connsiteX29" fmla="*/ 145051 w 207034"/>
                <a:gd name="connsiteY29" fmla="*/ 40219 h 178751"/>
                <a:gd name="connsiteX30" fmla="*/ 145051 w 207034"/>
                <a:gd name="connsiteY30" fmla="*/ 165984 h 178751"/>
                <a:gd name="connsiteX31" fmla="*/ 193615 w 207034"/>
                <a:gd name="connsiteY31" fmla="*/ 165984 h 178751"/>
                <a:gd name="connsiteX32" fmla="*/ 157831 w 207034"/>
                <a:gd name="connsiteY32" fmla="*/ 165984 h 178751"/>
                <a:gd name="connsiteX33" fmla="*/ 157831 w 207034"/>
                <a:gd name="connsiteY33" fmla="*/ 40219 h 178751"/>
                <a:gd name="connsiteX34" fmla="*/ 193615 w 207034"/>
                <a:gd name="connsiteY34" fmla="*/ 40219 h 178751"/>
                <a:gd name="connsiteX35" fmla="*/ 193615 w 207034"/>
                <a:gd name="connsiteY35" fmla="*/ 165984 h 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7034" h="178751">
                  <a:moveTo>
                    <a:pt x="200005" y="27451"/>
                  </a:moveTo>
                  <a:lnTo>
                    <a:pt x="137384" y="27451"/>
                  </a:lnTo>
                  <a:lnTo>
                    <a:pt x="137384" y="6384"/>
                  </a:lnTo>
                  <a:cubicBezTo>
                    <a:pt x="137384" y="2554"/>
                    <a:pt x="134828" y="0"/>
                    <a:pt x="130994" y="0"/>
                  </a:cubicBezTo>
                  <a:lnTo>
                    <a:pt x="75402" y="0"/>
                  </a:lnTo>
                  <a:cubicBezTo>
                    <a:pt x="71567" y="0"/>
                    <a:pt x="69012" y="2554"/>
                    <a:pt x="69012" y="6384"/>
                  </a:cubicBezTo>
                  <a:lnTo>
                    <a:pt x="69012" y="27451"/>
                  </a:lnTo>
                  <a:lnTo>
                    <a:pt x="6390" y="27451"/>
                  </a:lnTo>
                  <a:cubicBezTo>
                    <a:pt x="2556" y="27451"/>
                    <a:pt x="0" y="30005"/>
                    <a:pt x="0" y="33835"/>
                  </a:cubicBezTo>
                  <a:lnTo>
                    <a:pt x="0" y="172368"/>
                  </a:lnTo>
                  <a:cubicBezTo>
                    <a:pt x="0" y="176198"/>
                    <a:pt x="2556" y="178752"/>
                    <a:pt x="6390" y="178752"/>
                  </a:cubicBezTo>
                  <a:lnTo>
                    <a:pt x="200644" y="178752"/>
                  </a:lnTo>
                  <a:cubicBezTo>
                    <a:pt x="204478" y="178752"/>
                    <a:pt x="207034" y="176198"/>
                    <a:pt x="207034" y="172368"/>
                  </a:cubicBezTo>
                  <a:lnTo>
                    <a:pt x="207034" y="33835"/>
                  </a:lnTo>
                  <a:cubicBezTo>
                    <a:pt x="207034" y="30005"/>
                    <a:pt x="203839" y="27451"/>
                    <a:pt x="200005" y="27451"/>
                  </a:cubicBezTo>
                  <a:cubicBezTo>
                    <a:pt x="200005" y="27451"/>
                    <a:pt x="200005" y="27451"/>
                    <a:pt x="200005" y="27451"/>
                  </a:cubicBezTo>
                  <a:close/>
                  <a:moveTo>
                    <a:pt x="81792" y="12130"/>
                  </a:moveTo>
                  <a:lnTo>
                    <a:pt x="124604" y="12130"/>
                  </a:lnTo>
                  <a:lnTo>
                    <a:pt x="124604" y="26813"/>
                  </a:lnTo>
                  <a:lnTo>
                    <a:pt x="81792" y="26813"/>
                  </a:lnTo>
                  <a:lnTo>
                    <a:pt x="81792" y="12130"/>
                  </a:lnTo>
                  <a:close/>
                  <a:moveTo>
                    <a:pt x="40896" y="165984"/>
                  </a:moveTo>
                  <a:lnTo>
                    <a:pt x="12141" y="165984"/>
                  </a:lnTo>
                  <a:lnTo>
                    <a:pt x="12141" y="40219"/>
                  </a:lnTo>
                  <a:lnTo>
                    <a:pt x="40896" y="40219"/>
                  </a:lnTo>
                  <a:lnTo>
                    <a:pt x="40896" y="165984"/>
                  </a:lnTo>
                  <a:close/>
                  <a:moveTo>
                    <a:pt x="145051" y="165984"/>
                  </a:moveTo>
                  <a:lnTo>
                    <a:pt x="53676" y="165984"/>
                  </a:lnTo>
                  <a:lnTo>
                    <a:pt x="53676" y="40219"/>
                  </a:lnTo>
                  <a:lnTo>
                    <a:pt x="145051" y="40219"/>
                  </a:lnTo>
                  <a:lnTo>
                    <a:pt x="145051" y="165984"/>
                  </a:lnTo>
                  <a:close/>
                  <a:moveTo>
                    <a:pt x="193615" y="165984"/>
                  </a:moveTo>
                  <a:lnTo>
                    <a:pt x="157831" y="165984"/>
                  </a:lnTo>
                  <a:lnTo>
                    <a:pt x="157831" y="40219"/>
                  </a:lnTo>
                  <a:lnTo>
                    <a:pt x="193615" y="40219"/>
                  </a:lnTo>
                  <a:lnTo>
                    <a:pt x="193615" y="165984"/>
                  </a:lnTo>
                  <a:close/>
                </a:path>
              </a:pathLst>
            </a:custGeom>
            <a:solidFill>
              <a:schemeClr val="bg1">
                <a:alpha val="44000"/>
              </a:schemeClr>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62" name="Graphic 4">
              <a:extLst>
                <a:ext uri="{FF2B5EF4-FFF2-40B4-BE49-F238E27FC236}">
                  <a16:creationId xmlns:a16="http://schemas.microsoft.com/office/drawing/2014/main" id="{83B2E0D4-DAFC-C299-6EAB-796AAA5615A9}"/>
                </a:ext>
              </a:extLst>
            </p:cNvPr>
            <p:cNvSpPr/>
            <p:nvPr/>
          </p:nvSpPr>
          <p:spPr>
            <a:xfrm>
              <a:off x="6097763" y="2178866"/>
              <a:ext cx="618173" cy="531167"/>
            </a:xfrm>
            <a:custGeom>
              <a:avLst/>
              <a:gdLst>
                <a:gd name="connsiteX0" fmla="*/ 181595 w 229577"/>
                <a:gd name="connsiteY0" fmla="*/ 1915 h 197265"/>
                <a:gd name="connsiteX1" fmla="*/ 181595 w 229577"/>
                <a:gd name="connsiteY1" fmla="*/ 1915 h 197265"/>
                <a:gd name="connsiteX2" fmla="*/ 181595 w 229577"/>
                <a:gd name="connsiteY2" fmla="*/ 1915 h 197265"/>
                <a:gd name="connsiteX3" fmla="*/ 179678 w 229577"/>
                <a:gd name="connsiteY3" fmla="*/ 638 h 197265"/>
                <a:gd name="connsiteX4" fmla="*/ 179039 w 229577"/>
                <a:gd name="connsiteY4" fmla="*/ 638 h 197265"/>
                <a:gd name="connsiteX5" fmla="*/ 177122 w 229577"/>
                <a:gd name="connsiteY5" fmla="*/ 0 h 197265"/>
                <a:gd name="connsiteX6" fmla="*/ 177122 w 229577"/>
                <a:gd name="connsiteY6" fmla="*/ 0 h 197265"/>
                <a:gd name="connsiteX7" fmla="*/ 175205 w 229577"/>
                <a:gd name="connsiteY7" fmla="*/ 638 h 197265"/>
                <a:gd name="connsiteX8" fmla="*/ 5233 w 229577"/>
                <a:gd name="connsiteY8" fmla="*/ 54902 h 197265"/>
                <a:gd name="connsiteX9" fmla="*/ 121 w 229577"/>
                <a:gd name="connsiteY9" fmla="*/ 62563 h 197265"/>
                <a:gd name="connsiteX10" fmla="*/ 7789 w 229577"/>
                <a:gd name="connsiteY10" fmla="*/ 67670 h 197265"/>
                <a:gd name="connsiteX11" fmla="*/ 32071 w 229577"/>
                <a:gd name="connsiteY11" fmla="*/ 67670 h 197265"/>
                <a:gd name="connsiteX12" fmla="*/ 32071 w 229577"/>
                <a:gd name="connsiteY12" fmla="*/ 99590 h 197265"/>
                <a:gd name="connsiteX13" fmla="*/ 32071 w 229577"/>
                <a:gd name="connsiteY13" fmla="*/ 100867 h 197265"/>
                <a:gd name="connsiteX14" fmla="*/ 7150 w 229577"/>
                <a:gd name="connsiteY14" fmla="*/ 100867 h 197265"/>
                <a:gd name="connsiteX15" fmla="*/ 760 w 229577"/>
                <a:gd name="connsiteY15" fmla="*/ 107251 h 197265"/>
                <a:gd name="connsiteX16" fmla="*/ 760 w 229577"/>
                <a:gd name="connsiteY16" fmla="*/ 145555 h 197265"/>
                <a:gd name="connsiteX17" fmla="*/ 7150 w 229577"/>
                <a:gd name="connsiteY17" fmla="*/ 151939 h 197265"/>
                <a:gd name="connsiteX18" fmla="*/ 69132 w 229577"/>
                <a:gd name="connsiteY18" fmla="*/ 151939 h 197265"/>
                <a:gd name="connsiteX19" fmla="*/ 75522 w 229577"/>
                <a:gd name="connsiteY19" fmla="*/ 145555 h 197265"/>
                <a:gd name="connsiteX20" fmla="*/ 75522 w 229577"/>
                <a:gd name="connsiteY20" fmla="*/ 107251 h 197265"/>
                <a:gd name="connsiteX21" fmla="*/ 69132 w 229577"/>
                <a:gd name="connsiteY21" fmla="*/ 100867 h 197265"/>
                <a:gd name="connsiteX22" fmla="*/ 44211 w 229577"/>
                <a:gd name="connsiteY22" fmla="*/ 100867 h 197265"/>
                <a:gd name="connsiteX23" fmla="*/ 44211 w 229577"/>
                <a:gd name="connsiteY23" fmla="*/ 99590 h 197265"/>
                <a:gd name="connsiteX24" fmla="*/ 44211 w 229577"/>
                <a:gd name="connsiteY24" fmla="*/ 67670 h 197265"/>
                <a:gd name="connsiteX25" fmla="*/ 155397 w 229577"/>
                <a:gd name="connsiteY25" fmla="*/ 67670 h 197265"/>
                <a:gd name="connsiteX26" fmla="*/ 155397 w 229577"/>
                <a:gd name="connsiteY26" fmla="*/ 184497 h 197265"/>
                <a:gd name="connsiteX27" fmla="*/ 22486 w 229577"/>
                <a:gd name="connsiteY27" fmla="*/ 184497 h 197265"/>
                <a:gd name="connsiteX28" fmla="*/ 16096 w 229577"/>
                <a:gd name="connsiteY28" fmla="*/ 190881 h 197265"/>
                <a:gd name="connsiteX29" fmla="*/ 22486 w 229577"/>
                <a:gd name="connsiteY29" fmla="*/ 197265 h 197265"/>
                <a:gd name="connsiteX30" fmla="*/ 207794 w 229577"/>
                <a:gd name="connsiteY30" fmla="*/ 197265 h 197265"/>
                <a:gd name="connsiteX31" fmla="*/ 214184 w 229577"/>
                <a:gd name="connsiteY31" fmla="*/ 190881 h 197265"/>
                <a:gd name="connsiteX32" fmla="*/ 207794 w 229577"/>
                <a:gd name="connsiteY32" fmla="*/ 184497 h 197265"/>
                <a:gd name="connsiteX33" fmla="*/ 206516 w 229577"/>
                <a:gd name="connsiteY33" fmla="*/ 184497 h 197265"/>
                <a:gd name="connsiteX34" fmla="*/ 206516 w 229577"/>
                <a:gd name="connsiteY34" fmla="*/ 66393 h 197265"/>
                <a:gd name="connsiteX35" fmla="*/ 223130 w 229577"/>
                <a:gd name="connsiteY35" fmla="*/ 66393 h 197265"/>
                <a:gd name="connsiteX36" fmla="*/ 228881 w 229577"/>
                <a:gd name="connsiteY36" fmla="*/ 62563 h 197265"/>
                <a:gd name="connsiteX37" fmla="*/ 228242 w 229577"/>
                <a:gd name="connsiteY37" fmla="*/ 55541 h 197265"/>
                <a:gd name="connsiteX38" fmla="*/ 181595 w 229577"/>
                <a:gd name="connsiteY38" fmla="*/ 1915 h 197265"/>
                <a:gd name="connsiteX39" fmla="*/ 62742 w 229577"/>
                <a:gd name="connsiteY39" fmla="*/ 138532 h 197265"/>
                <a:gd name="connsiteX40" fmla="*/ 13540 w 229577"/>
                <a:gd name="connsiteY40" fmla="*/ 138532 h 197265"/>
                <a:gd name="connsiteX41" fmla="*/ 13540 w 229577"/>
                <a:gd name="connsiteY41" fmla="*/ 112996 h 197265"/>
                <a:gd name="connsiteX42" fmla="*/ 62742 w 229577"/>
                <a:gd name="connsiteY42" fmla="*/ 112996 h 197265"/>
                <a:gd name="connsiteX43" fmla="*/ 62742 w 229577"/>
                <a:gd name="connsiteY43" fmla="*/ 138532 h 197265"/>
                <a:gd name="connsiteX44" fmla="*/ 170733 w 229577"/>
                <a:gd name="connsiteY44" fmla="*/ 14683 h 197265"/>
                <a:gd name="connsiteX45" fmla="*/ 170733 w 229577"/>
                <a:gd name="connsiteY45" fmla="*/ 52349 h 197265"/>
                <a:gd name="connsiteX46" fmla="*/ 170733 w 229577"/>
                <a:gd name="connsiteY46" fmla="*/ 53625 h 197265"/>
                <a:gd name="connsiteX47" fmla="*/ 48046 w 229577"/>
                <a:gd name="connsiteY47" fmla="*/ 53625 h 197265"/>
                <a:gd name="connsiteX48" fmla="*/ 170733 w 229577"/>
                <a:gd name="connsiteY48" fmla="*/ 14683 h 197265"/>
                <a:gd name="connsiteX49" fmla="*/ 193736 w 229577"/>
                <a:gd name="connsiteY49" fmla="*/ 127041 h 197265"/>
                <a:gd name="connsiteX50" fmla="*/ 168176 w 229577"/>
                <a:gd name="connsiteY50" fmla="*/ 158323 h 197265"/>
                <a:gd name="connsiteX51" fmla="*/ 168176 w 229577"/>
                <a:gd name="connsiteY51" fmla="*/ 124488 h 197265"/>
                <a:gd name="connsiteX52" fmla="*/ 193736 w 229577"/>
                <a:gd name="connsiteY52" fmla="*/ 93206 h 197265"/>
                <a:gd name="connsiteX53" fmla="*/ 193736 w 229577"/>
                <a:gd name="connsiteY53" fmla="*/ 127041 h 197265"/>
                <a:gd name="connsiteX54" fmla="*/ 168176 w 229577"/>
                <a:gd name="connsiteY54" fmla="*/ 184497 h 197265"/>
                <a:gd name="connsiteX55" fmla="*/ 168176 w 229577"/>
                <a:gd name="connsiteY55" fmla="*/ 178113 h 197265"/>
                <a:gd name="connsiteX56" fmla="*/ 193736 w 229577"/>
                <a:gd name="connsiteY56" fmla="*/ 146832 h 197265"/>
                <a:gd name="connsiteX57" fmla="*/ 193736 w 229577"/>
                <a:gd name="connsiteY57" fmla="*/ 184497 h 197265"/>
                <a:gd name="connsiteX58" fmla="*/ 168176 w 229577"/>
                <a:gd name="connsiteY58" fmla="*/ 184497 h 197265"/>
                <a:gd name="connsiteX59" fmla="*/ 193736 w 229577"/>
                <a:gd name="connsiteY59" fmla="*/ 72777 h 197265"/>
                <a:gd name="connsiteX60" fmla="*/ 168176 w 229577"/>
                <a:gd name="connsiteY60" fmla="*/ 104059 h 197265"/>
                <a:gd name="connsiteX61" fmla="*/ 168176 w 229577"/>
                <a:gd name="connsiteY61" fmla="*/ 66393 h 197265"/>
                <a:gd name="connsiteX62" fmla="*/ 193736 w 229577"/>
                <a:gd name="connsiteY62" fmla="*/ 66393 h 197265"/>
                <a:gd name="connsiteX63" fmla="*/ 193736 w 229577"/>
                <a:gd name="connsiteY63" fmla="*/ 72777 h 197265"/>
                <a:gd name="connsiteX64" fmla="*/ 200126 w 229577"/>
                <a:gd name="connsiteY64" fmla="*/ 52987 h 197265"/>
                <a:gd name="connsiteX65" fmla="*/ 182873 w 229577"/>
                <a:gd name="connsiteY65" fmla="*/ 52987 h 197265"/>
                <a:gd name="connsiteX66" fmla="*/ 182873 w 229577"/>
                <a:gd name="connsiteY66" fmla="*/ 51710 h 197265"/>
                <a:gd name="connsiteX67" fmla="*/ 182873 w 229577"/>
                <a:gd name="connsiteY67" fmla="*/ 22344 h 197265"/>
                <a:gd name="connsiteX68" fmla="*/ 209072 w 229577"/>
                <a:gd name="connsiteY68" fmla="*/ 52987 h 197265"/>
                <a:gd name="connsiteX69" fmla="*/ 200126 w 229577"/>
                <a:gd name="connsiteY69" fmla="*/ 52987 h 19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29577" h="197265">
                  <a:moveTo>
                    <a:pt x="181595" y="1915"/>
                  </a:moveTo>
                  <a:lnTo>
                    <a:pt x="181595" y="1915"/>
                  </a:lnTo>
                  <a:lnTo>
                    <a:pt x="181595" y="1915"/>
                  </a:lnTo>
                  <a:cubicBezTo>
                    <a:pt x="180956" y="1277"/>
                    <a:pt x="180317" y="638"/>
                    <a:pt x="179678" y="638"/>
                  </a:cubicBezTo>
                  <a:lnTo>
                    <a:pt x="179039" y="638"/>
                  </a:lnTo>
                  <a:cubicBezTo>
                    <a:pt x="178400" y="638"/>
                    <a:pt x="177761" y="0"/>
                    <a:pt x="177122" y="0"/>
                  </a:cubicBezTo>
                  <a:lnTo>
                    <a:pt x="177122" y="0"/>
                  </a:lnTo>
                  <a:cubicBezTo>
                    <a:pt x="176483" y="0"/>
                    <a:pt x="175844" y="0"/>
                    <a:pt x="175205" y="638"/>
                  </a:cubicBezTo>
                  <a:lnTo>
                    <a:pt x="5233" y="54902"/>
                  </a:lnTo>
                  <a:cubicBezTo>
                    <a:pt x="1399" y="55541"/>
                    <a:pt x="-518" y="58733"/>
                    <a:pt x="121" y="62563"/>
                  </a:cubicBezTo>
                  <a:cubicBezTo>
                    <a:pt x="760" y="66393"/>
                    <a:pt x="3955" y="68309"/>
                    <a:pt x="7789" y="67670"/>
                  </a:cubicBezTo>
                  <a:lnTo>
                    <a:pt x="32071" y="67670"/>
                  </a:lnTo>
                  <a:lnTo>
                    <a:pt x="32071" y="99590"/>
                  </a:lnTo>
                  <a:cubicBezTo>
                    <a:pt x="32071" y="100229"/>
                    <a:pt x="32071" y="100229"/>
                    <a:pt x="32071" y="100867"/>
                  </a:cubicBezTo>
                  <a:lnTo>
                    <a:pt x="7150" y="100867"/>
                  </a:lnTo>
                  <a:cubicBezTo>
                    <a:pt x="3316" y="100867"/>
                    <a:pt x="760" y="103420"/>
                    <a:pt x="760" y="107251"/>
                  </a:cubicBezTo>
                  <a:lnTo>
                    <a:pt x="760" y="145555"/>
                  </a:lnTo>
                  <a:cubicBezTo>
                    <a:pt x="760" y="149385"/>
                    <a:pt x="3316" y="151939"/>
                    <a:pt x="7150" y="151939"/>
                  </a:cubicBezTo>
                  <a:lnTo>
                    <a:pt x="69132" y="151939"/>
                  </a:lnTo>
                  <a:cubicBezTo>
                    <a:pt x="72966" y="151939"/>
                    <a:pt x="75522" y="149385"/>
                    <a:pt x="75522" y="145555"/>
                  </a:cubicBezTo>
                  <a:lnTo>
                    <a:pt x="75522" y="107251"/>
                  </a:lnTo>
                  <a:cubicBezTo>
                    <a:pt x="75522" y="103420"/>
                    <a:pt x="72966" y="100867"/>
                    <a:pt x="69132" y="100867"/>
                  </a:cubicBezTo>
                  <a:lnTo>
                    <a:pt x="44211" y="100867"/>
                  </a:lnTo>
                  <a:cubicBezTo>
                    <a:pt x="44211" y="100229"/>
                    <a:pt x="44211" y="100229"/>
                    <a:pt x="44211" y="99590"/>
                  </a:cubicBezTo>
                  <a:lnTo>
                    <a:pt x="44211" y="67670"/>
                  </a:lnTo>
                  <a:lnTo>
                    <a:pt x="155397" y="67670"/>
                  </a:lnTo>
                  <a:lnTo>
                    <a:pt x="155397" y="184497"/>
                  </a:lnTo>
                  <a:lnTo>
                    <a:pt x="22486" y="184497"/>
                  </a:lnTo>
                  <a:cubicBezTo>
                    <a:pt x="18652" y="184497"/>
                    <a:pt x="16096" y="187051"/>
                    <a:pt x="16096" y="190881"/>
                  </a:cubicBezTo>
                  <a:cubicBezTo>
                    <a:pt x="16096" y="194711"/>
                    <a:pt x="18652" y="197265"/>
                    <a:pt x="22486" y="197265"/>
                  </a:cubicBezTo>
                  <a:lnTo>
                    <a:pt x="207794" y="197265"/>
                  </a:lnTo>
                  <a:cubicBezTo>
                    <a:pt x="211628" y="197265"/>
                    <a:pt x="214184" y="194711"/>
                    <a:pt x="214184" y="190881"/>
                  </a:cubicBezTo>
                  <a:cubicBezTo>
                    <a:pt x="214184" y="187051"/>
                    <a:pt x="211628" y="184497"/>
                    <a:pt x="207794" y="184497"/>
                  </a:cubicBezTo>
                  <a:lnTo>
                    <a:pt x="206516" y="184497"/>
                  </a:lnTo>
                  <a:lnTo>
                    <a:pt x="206516" y="66393"/>
                  </a:lnTo>
                  <a:lnTo>
                    <a:pt x="223130" y="66393"/>
                  </a:lnTo>
                  <a:cubicBezTo>
                    <a:pt x="225686" y="66393"/>
                    <a:pt x="227603" y="65117"/>
                    <a:pt x="228881" y="62563"/>
                  </a:cubicBezTo>
                  <a:cubicBezTo>
                    <a:pt x="230159" y="60009"/>
                    <a:pt x="229520" y="57456"/>
                    <a:pt x="228242" y="55541"/>
                  </a:cubicBezTo>
                  <a:lnTo>
                    <a:pt x="181595" y="1915"/>
                  </a:lnTo>
                  <a:close/>
                  <a:moveTo>
                    <a:pt x="62742" y="138532"/>
                  </a:moveTo>
                  <a:lnTo>
                    <a:pt x="13540" y="138532"/>
                  </a:lnTo>
                  <a:lnTo>
                    <a:pt x="13540" y="112996"/>
                  </a:lnTo>
                  <a:lnTo>
                    <a:pt x="62742" y="112996"/>
                  </a:lnTo>
                  <a:lnTo>
                    <a:pt x="62742" y="138532"/>
                  </a:lnTo>
                  <a:close/>
                  <a:moveTo>
                    <a:pt x="170733" y="14683"/>
                  </a:moveTo>
                  <a:lnTo>
                    <a:pt x="170733" y="52349"/>
                  </a:lnTo>
                  <a:cubicBezTo>
                    <a:pt x="170733" y="52987"/>
                    <a:pt x="170733" y="52987"/>
                    <a:pt x="170733" y="53625"/>
                  </a:cubicBezTo>
                  <a:lnTo>
                    <a:pt x="48046" y="53625"/>
                  </a:lnTo>
                  <a:lnTo>
                    <a:pt x="170733" y="14683"/>
                  </a:lnTo>
                  <a:close/>
                  <a:moveTo>
                    <a:pt x="193736" y="127041"/>
                  </a:moveTo>
                  <a:lnTo>
                    <a:pt x="168176" y="158323"/>
                  </a:lnTo>
                  <a:lnTo>
                    <a:pt x="168176" y="124488"/>
                  </a:lnTo>
                  <a:lnTo>
                    <a:pt x="193736" y="93206"/>
                  </a:lnTo>
                  <a:lnTo>
                    <a:pt x="193736" y="127041"/>
                  </a:lnTo>
                  <a:close/>
                  <a:moveTo>
                    <a:pt x="168176" y="184497"/>
                  </a:moveTo>
                  <a:lnTo>
                    <a:pt x="168176" y="178113"/>
                  </a:lnTo>
                  <a:lnTo>
                    <a:pt x="193736" y="146832"/>
                  </a:lnTo>
                  <a:lnTo>
                    <a:pt x="193736" y="184497"/>
                  </a:lnTo>
                  <a:lnTo>
                    <a:pt x="168176" y="184497"/>
                  </a:lnTo>
                  <a:close/>
                  <a:moveTo>
                    <a:pt x="193736" y="72777"/>
                  </a:moveTo>
                  <a:lnTo>
                    <a:pt x="168176" y="104059"/>
                  </a:lnTo>
                  <a:lnTo>
                    <a:pt x="168176" y="66393"/>
                  </a:lnTo>
                  <a:lnTo>
                    <a:pt x="193736" y="66393"/>
                  </a:lnTo>
                  <a:lnTo>
                    <a:pt x="193736" y="72777"/>
                  </a:lnTo>
                  <a:close/>
                  <a:moveTo>
                    <a:pt x="200126" y="52987"/>
                  </a:moveTo>
                  <a:lnTo>
                    <a:pt x="182873" y="52987"/>
                  </a:lnTo>
                  <a:cubicBezTo>
                    <a:pt x="182873" y="52349"/>
                    <a:pt x="182873" y="52349"/>
                    <a:pt x="182873" y="51710"/>
                  </a:cubicBezTo>
                  <a:lnTo>
                    <a:pt x="182873" y="22344"/>
                  </a:lnTo>
                  <a:lnTo>
                    <a:pt x="209072" y="52987"/>
                  </a:lnTo>
                  <a:lnTo>
                    <a:pt x="200126" y="52987"/>
                  </a:lnTo>
                  <a:close/>
                </a:path>
              </a:pathLst>
            </a:custGeom>
            <a:solidFill>
              <a:schemeClr val="bg1">
                <a:alpha val="58323"/>
              </a:schemeClr>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spTree>
    <p:extLst>
      <p:ext uri="{BB962C8B-B14F-4D97-AF65-F5344CB8AC3E}">
        <p14:creationId xmlns:p14="http://schemas.microsoft.com/office/powerpoint/2010/main" val="331912504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5FF3B9-68B5-4AD6-3D5C-D1105F5F386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9E215EC-FC28-5EAD-9BC0-8E6D3D16580E}"/>
              </a:ext>
            </a:extLst>
          </p:cNvPr>
          <p:cNvSpPr>
            <a:spLocks noGrp="1"/>
          </p:cNvSpPr>
          <p:nvPr>
            <p:ph type="body" sz="quarter" idx="13"/>
          </p:nvPr>
        </p:nvSpPr>
        <p:spPr/>
        <p:txBody>
          <a:bodyPr/>
          <a:lstStyle/>
          <a:p>
            <a:r>
              <a:rPr lang="en-US" sz="1400">
                <a:solidFill>
                  <a:schemeClr val="tx1"/>
                </a:solidFill>
              </a:rPr>
              <a:t>Our value lies in delivering customized solutions designed specifically for key players in the nuclear industry. By leveraging our deep industry expertise and comprehensive services, we can address the unique needs of our clients and drive innovation.</a:t>
            </a:r>
          </a:p>
        </p:txBody>
      </p:sp>
      <p:sp>
        <p:nvSpPr>
          <p:cNvPr id="2" name="Title 1">
            <a:extLst>
              <a:ext uri="{FF2B5EF4-FFF2-40B4-BE49-F238E27FC236}">
                <a16:creationId xmlns:a16="http://schemas.microsoft.com/office/drawing/2014/main" id="{CC13D345-32B5-5225-2C02-EE95089B0F69}"/>
              </a:ext>
            </a:extLst>
          </p:cNvPr>
          <p:cNvSpPr>
            <a:spLocks noGrp="1"/>
          </p:cNvSpPr>
          <p:nvPr>
            <p:ph type="title"/>
          </p:nvPr>
        </p:nvSpPr>
        <p:spPr/>
        <p:txBody>
          <a:bodyPr/>
          <a:lstStyle/>
          <a:p>
            <a:r>
              <a:rPr lang="en-US" sz="2800"/>
              <a:t>Tailored Solutions for Nuclear Operations Players</a:t>
            </a:r>
          </a:p>
        </p:txBody>
      </p:sp>
      <p:cxnSp>
        <p:nvCxnSpPr>
          <p:cNvPr id="5" name="Straight Connector 49">
            <a:extLst>
              <a:ext uri="{FF2B5EF4-FFF2-40B4-BE49-F238E27FC236}">
                <a16:creationId xmlns:a16="http://schemas.microsoft.com/office/drawing/2014/main" id="{84F7B91D-971B-5FF7-9E9A-0FCD04DE3374}"/>
              </a:ext>
            </a:extLst>
          </p:cNvPr>
          <p:cNvCxnSpPr>
            <a:cxnSpLocks/>
          </p:cNvCxnSpPr>
          <p:nvPr/>
        </p:nvCxnSpPr>
        <p:spPr>
          <a:xfrm>
            <a:off x="3279333" y="3256171"/>
            <a:ext cx="91056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38">
            <a:extLst>
              <a:ext uri="{FF2B5EF4-FFF2-40B4-BE49-F238E27FC236}">
                <a16:creationId xmlns:a16="http://schemas.microsoft.com/office/drawing/2014/main" id="{DA74AC00-BAC7-7958-83CE-46740B911587}"/>
              </a:ext>
            </a:extLst>
          </p:cNvPr>
          <p:cNvCxnSpPr>
            <a:cxnSpLocks/>
          </p:cNvCxnSpPr>
          <p:nvPr/>
        </p:nvCxnSpPr>
        <p:spPr>
          <a:xfrm>
            <a:off x="6680401" y="1891920"/>
            <a:ext cx="229171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51">
            <a:extLst>
              <a:ext uri="{FF2B5EF4-FFF2-40B4-BE49-F238E27FC236}">
                <a16:creationId xmlns:a16="http://schemas.microsoft.com/office/drawing/2014/main" id="{950B2962-2AD7-32EB-DA62-D2F72D9C5692}"/>
              </a:ext>
            </a:extLst>
          </p:cNvPr>
          <p:cNvCxnSpPr>
            <a:cxnSpLocks/>
          </p:cNvCxnSpPr>
          <p:nvPr/>
        </p:nvCxnSpPr>
        <p:spPr>
          <a:xfrm>
            <a:off x="6930830" y="4938163"/>
            <a:ext cx="2041289"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Text Box 10">
            <a:extLst>
              <a:ext uri="{FF2B5EF4-FFF2-40B4-BE49-F238E27FC236}">
                <a16:creationId xmlns:a16="http://schemas.microsoft.com/office/drawing/2014/main" id="{209C6FC3-A936-FFDE-5E04-B637787D2873}"/>
              </a:ext>
            </a:extLst>
          </p:cNvPr>
          <p:cNvSpPr txBox="1">
            <a:spLocks noChangeArrowheads="1"/>
          </p:cNvSpPr>
          <p:nvPr/>
        </p:nvSpPr>
        <p:spPr bwMode="auto">
          <a:xfrm>
            <a:off x="601004" y="2786134"/>
            <a:ext cx="2547448" cy="1477328"/>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mj-lt"/>
                <a:ea typeface="Open Sans" pitchFamily="34" charset="0"/>
                <a:cs typeface="Open Sans" pitchFamily="34" charset="0"/>
              </a:rPr>
              <a:t>Operators</a:t>
            </a:r>
          </a:p>
          <a:p>
            <a:pPr marL="0" marR="0" lvl="0" indent="0" algn="l" defTabSz="1088232" rtl="0" eaLnBrk="1" fontAlgn="auto"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Digital Transformation &amp; Modernization of Operations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Forecasting demand</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Broker relationships with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p:txBody>
      </p:sp>
      <p:sp>
        <p:nvSpPr>
          <p:cNvPr id="65" name="Text Box 10">
            <a:extLst>
              <a:ext uri="{FF2B5EF4-FFF2-40B4-BE49-F238E27FC236}">
                <a16:creationId xmlns:a16="http://schemas.microsoft.com/office/drawing/2014/main" id="{D0BD1A02-6493-8D2D-A50E-51525D36D719}"/>
              </a:ext>
            </a:extLst>
          </p:cNvPr>
          <p:cNvSpPr txBox="1">
            <a:spLocks noChangeArrowheads="1"/>
          </p:cNvSpPr>
          <p:nvPr/>
        </p:nvSpPr>
        <p:spPr bwMode="auto">
          <a:xfrm>
            <a:off x="9193401" y="4726340"/>
            <a:ext cx="2158999" cy="1646605"/>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mj-lt"/>
                <a:ea typeface="Open Sans" pitchFamily="34" charset="0"/>
                <a:cs typeface="Open Sans" pitchFamily="34" charset="0"/>
              </a:rPr>
              <a:t>Customers</a:t>
            </a:r>
          </a:p>
          <a:p>
            <a:pPr marL="0" marR="0" lvl="0" indent="0" algn="l" defTabSz="1088232" rtl="0" eaLnBrk="1" fontAlgn="auto"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Broker relationships between SMR Operators / creators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Financial services (e.g. modeling)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Energy Strategy &amp; Management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Energy Procurement</a:t>
            </a:r>
            <a:endParaRPr kumimoji="0" lang="en-US" sz="1000" b="0" i="0" u="none" strike="noStrike" kern="1200" cap="none" spc="0" normalizeH="0" baseline="0" noProof="0">
              <a:ln>
                <a:noFill/>
              </a:ln>
              <a:solidFill>
                <a:prstClr val="black"/>
              </a:solidFill>
              <a:effectLst/>
              <a:uLnTx/>
              <a:uFillTx/>
              <a:latin typeface="+mj-lt"/>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p:txBody>
      </p:sp>
      <p:sp>
        <p:nvSpPr>
          <p:cNvPr id="67" name="Text Box 10">
            <a:extLst>
              <a:ext uri="{FF2B5EF4-FFF2-40B4-BE49-F238E27FC236}">
                <a16:creationId xmlns:a16="http://schemas.microsoft.com/office/drawing/2014/main" id="{3E24B1F6-D1A4-F7EA-7AB3-AAA25C5F61E3}"/>
              </a:ext>
            </a:extLst>
          </p:cNvPr>
          <p:cNvSpPr txBox="1">
            <a:spLocks noChangeArrowheads="1"/>
          </p:cNvSpPr>
          <p:nvPr/>
        </p:nvSpPr>
        <p:spPr bwMode="auto">
          <a:xfrm>
            <a:off x="9167243" y="3041424"/>
            <a:ext cx="2453163" cy="1492716"/>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mj-lt"/>
                <a:ea typeface="Open Sans" pitchFamily="34" charset="0"/>
                <a:cs typeface="Open Sans" pitchFamily="34" charset="0"/>
              </a:rPr>
              <a:t>Transmission</a:t>
            </a:r>
          </a:p>
          <a:p>
            <a:pPr marL="0" marR="0" lvl="0" indent="0" algn="r" defTabSz="1088232" rtl="0" eaLnBrk="1" fontAlgn="auto"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Broker relationships for permitting</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AI &amp; Digital Services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Financial &amp; Tax advisory</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Smart Utility</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p:txBody>
      </p:sp>
      <p:sp>
        <p:nvSpPr>
          <p:cNvPr id="68" name="Text Box 10">
            <a:extLst>
              <a:ext uri="{FF2B5EF4-FFF2-40B4-BE49-F238E27FC236}">
                <a16:creationId xmlns:a16="http://schemas.microsoft.com/office/drawing/2014/main" id="{BDDE773B-1FE0-8D94-52E1-29D28C84A3EF}"/>
              </a:ext>
            </a:extLst>
          </p:cNvPr>
          <p:cNvSpPr txBox="1">
            <a:spLocks noChangeArrowheads="1"/>
          </p:cNvSpPr>
          <p:nvPr/>
        </p:nvSpPr>
        <p:spPr bwMode="auto">
          <a:xfrm>
            <a:off x="9167243" y="1356508"/>
            <a:ext cx="2170876" cy="1492716"/>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mj-lt"/>
                <a:ea typeface="Open Sans" pitchFamily="34" charset="0"/>
                <a:cs typeface="Open Sans" pitchFamily="34" charset="0"/>
              </a:rPr>
              <a:t>Generation</a:t>
            </a:r>
          </a:p>
          <a:p>
            <a:pPr marL="0" marR="0" lvl="0" indent="0" algn="l" defTabSz="1088232" rtl="0" eaLnBrk="1" fontAlgn="auto"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Digital Transformation &amp; Modernization of operations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Results Realization PMO </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Capital allocation</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highlight>
                <a:srgbClr val="FFFF00"/>
              </a:highlight>
              <a:uLnTx/>
              <a:uFillTx/>
              <a:latin typeface="+mj-lt"/>
              <a:ea typeface="Open Sans" panose="020B0606030504020204" pitchFamily="34" charset="0"/>
              <a:cs typeface="Open Sans" panose="020B0606030504020204" pitchFamily="34" charset="0"/>
            </a:endParaRPr>
          </a:p>
        </p:txBody>
      </p:sp>
      <p:cxnSp>
        <p:nvCxnSpPr>
          <p:cNvPr id="20" name="Straight Connector 49">
            <a:extLst>
              <a:ext uri="{FF2B5EF4-FFF2-40B4-BE49-F238E27FC236}">
                <a16:creationId xmlns:a16="http://schemas.microsoft.com/office/drawing/2014/main" id="{CA3C13A3-F84D-9628-54ED-4350A43E911E}"/>
              </a:ext>
            </a:extLst>
          </p:cNvPr>
          <p:cNvCxnSpPr>
            <a:cxnSpLocks/>
          </p:cNvCxnSpPr>
          <p:nvPr/>
        </p:nvCxnSpPr>
        <p:spPr>
          <a:xfrm>
            <a:off x="3279333" y="1906914"/>
            <a:ext cx="2043931"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 Box 10">
            <a:extLst>
              <a:ext uri="{FF2B5EF4-FFF2-40B4-BE49-F238E27FC236}">
                <a16:creationId xmlns:a16="http://schemas.microsoft.com/office/drawing/2014/main" id="{FDB29974-A224-3DED-D983-F8110B8642C9}"/>
              </a:ext>
            </a:extLst>
          </p:cNvPr>
          <p:cNvSpPr txBox="1">
            <a:spLocks noChangeArrowheads="1"/>
          </p:cNvSpPr>
          <p:nvPr/>
        </p:nvSpPr>
        <p:spPr bwMode="auto">
          <a:xfrm>
            <a:off x="571595" y="1356508"/>
            <a:ext cx="2588816" cy="1492716"/>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mj-lt"/>
                <a:ea typeface="Open Sans" pitchFamily="34" charset="0"/>
                <a:cs typeface="Open Sans" pitchFamily="34" charset="0"/>
              </a:rPr>
              <a:t>Fuel Providers</a:t>
            </a:r>
          </a:p>
          <a:p>
            <a:pPr marL="0" marR="0" lvl="0" indent="0" algn="l" defTabSz="1088232" rtl="0" eaLnBrk="1" fontAlgn="auto" latinLnBrk="0" hangingPunct="1">
              <a:lnSpc>
                <a:spcPct val="100000"/>
              </a:lnSpc>
              <a:spcBef>
                <a:spcPts val="0"/>
              </a:spcBef>
              <a:spcAft>
                <a:spcPts val="0"/>
              </a:spcAft>
              <a:buClrTx/>
              <a:buSzTx/>
              <a:buFontTx/>
              <a:buNone/>
              <a:tabLst/>
              <a:defRPr/>
            </a:pPr>
            <a:endParaRPr kumimoji="0" lang="en-US" altLang="zh-CN" sz="1000" b="1"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Forecasting demand of Materials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Digital Transformation &amp; Modernization</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rPr>
              <a:t>Broker relationships with customers</a:t>
            </a:r>
          </a:p>
          <a:p>
            <a:pPr marL="0" marR="0" lvl="0" indent="0" algn="r" defTabSz="1088232" rtl="0" eaLnBrk="1" fontAlgn="auto"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24" name="Text Box 10">
            <a:extLst>
              <a:ext uri="{FF2B5EF4-FFF2-40B4-BE49-F238E27FC236}">
                <a16:creationId xmlns:a16="http://schemas.microsoft.com/office/drawing/2014/main" id="{31C5DB70-B328-4F77-510D-6979368C0376}"/>
              </a:ext>
            </a:extLst>
          </p:cNvPr>
          <p:cNvSpPr txBox="1">
            <a:spLocks noChangeArrowheads="1"/>
          </p:cNvSpPr>
          <p:nvPr/>
        </p:nvSpPr>
        <p:spPr bwMode="auto">
          <a:xfrm>
            <a:off x="585250" y="4415865"/>
            <a:ext cx="2575161" cy="1554272"/>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effectLst/>
                <a:uLnTx/>
                <a:uFillTx/>
                <a:latin typeface="+mj-lt"/>
                <a:ea typeface="Open Sans" pitchFamily="34" charset="0"/>
                <a:cs typeface="Open Sans" pitchFamily="34" charset="0"/>
              </a:rPr>
              <a:t>Government</a:t>
            </a:r>
          </a:p>
          <a:p>
            <a:pPr marL="0" marR="0" lvl="0" indent="0" algn="l" defTabSz="1088232" rtl="0" eaLnBrk="1" fontAlgn="auto" latinLnBrk="0" hangingPunct="1">
              <a:lnSpc>
                <a:spcPct val="100000"/>
              </a:lnSpc>
              <a:spcBef>
                <a:spcPts val="0"/>
              </a:spcBef>
              <a:spcAft>
                <a:spcPts val="0"/>
              </a:spcAft>
              <a:buClrTx/>
              <a:buSzTx/>
              <a:buFontTx/>
              <a:buNone/>
              <a:tabLst/>
              <a:defRPr/>
            </a:pPr>
            <a:endParaRPr kumimoji="0" lang="en-US" altLang="zh-CN" sz="1000" b="1" i="0" u="none" strike="noStrike" kern="1200" cap="none" spc="0" normalizeH="0" baseline="0" noProof="0">
              <a:ln>
                <a:noFill/>
              </a:ln>
              <a:solidFill>
                <a:srgbClr val="000000"/>
              </a:solidFill>
              <a:effectLst/>
              <a:uLnTx/>
              <a:uFillTx/>
              <a:latin typeface="+mj-lt"/>
              <a:ea typeface="Open Sans" pitchFamily="34" charset="0"/>
              <a:cs typeface="Open Sans" pitchFamily="34" charset="0"/>
            </a:endParaRPr>
          </a:p>
          <a:p>
            <a:pPr marL="171450" marR="0" lvl="0" indent="-171450" algn="l" defTabSz="1088232" rtl="0" eaLnBrk="1" fontAlgn="auto" latinLnBrk="0" hangingPunct="1">
              <a:lnSpc>
                <a:spcPct val="100000"/>
              </a:lnSpc>
              <a:spcBef>
                <a:spcPts val="0"/>
              </a:spcBef>
              <a:spcAft>
                <a:spcPts val="0"/>
              </a:spcAft>
              <a:buClrTx/>
              <a:buSzTx/>
              <a:buFont typeface="Wingdings" pitchFamily="2" charset="2"/>
              <a:buChar char="ü"/>
              <a:tabLst/>
              <a:defRPr/>
            </a:pPr>
            <a:r>
              <a:rPr kumimoji="0" lang="en-US" altLang="zh-CN" sz="1100" b="0" i="0" u="none" strike="noStrike" kern="1200" cap="none" spc="0" normalizeH="0" baseline="0" noProof="0">
                <a:ln>
                  <a:noFill/>
                </a:ln>
                <a:solidFill>
                  <a:srgbClr val="000000"/>
                </a:solidFill>
                <a:effectLst/>
                <a:uLnTx/>
                <a:uFillTx/>
                <a:latin typeface="+mj-lt"/>
                <a:ea typeface="Open Sans" pitchFamily="34" charset="0"/>
                <a:cs typeface="Open Sans" pitchFamily="34" charset="0"/>
              </a:rPr>
              <a:t>Resilient power supply &amp; SMR technology</a:t>
            </a:r>
          </a:p>
          <a:p>
            <a:pPr marL="171450" marR="0" lvl="0" indent="-171450" algn="l" defTabSz="1088232" rtl="0" eaLnBrk="1" fontAlgn="auto" latinLnBrk="0" hangingPunct="1">
              <a:lnSpc>
                <a:spcPct val="100000"/>
              </a:lnSpc>
              <a:spcBef>
                <a:spcPts val="0"/>
              </a:spcBef>
              <a:spcAft>
                <a:spcPts val="0"/>
              </a:spcAft>
              <a:buClrTx/>
              <a:buSzTx/>
              <a:buFont typeface="Wingdings" pitchFamily="2" charset="2"/>
              <a:buChar char="ü"/>
              <a:tabLst/>
              <a:defRPr/>
            </a:pPr>
            <a:r>
              <a:rPr kumimoji="0" lang="en-US" altLang="zh-CN" sz="1100" b="0" i="0" u="none" strike="noStrike" kern="1200" cap="none" spc="0" normalizeH="0" baseline="0" noProof="0">
                <a:ln>
                  <a:noFill/>
                </a:ln>
                <a:solidFill>
                  <a:srgbClr val="000000"/>
                </a:solidFill>
                <a:effectLst/>
                <a:uLnTx/>
                <a:uFillTx/>
                <a:latin typeface="+mj-lt"/>
                <a:ea typeface="Open Sans" pitchFamily="34" charset="0"/>
                <a:cs typeface="Open Sans" pitchFamily="34" charset="0"/>
              </a:rPr>
              <a:t>Feasibility analyses</a:t>
            </a:r>
          </a:p>
          <a:p>
            <a:pPr marL="171450" marR="0" lvl="0" indent="-171450" algn="l" defTabSz="1088232" rtl="0" eaLnBrk="1" fontAlgn="auto" latinLnBrk="0" hangingPunct="1">
              <a:lnSpc>
                <a:spcPct val="100000"/>
              </a:lnSpc>
              <a:spcBef>
                <a:spcPts val="0"/>
              </a:spcBef>
              <a:spcAft>
                <a:spcPts val="0"/>
              </a:spcAft>
              <a:buClrTx/>
              <a:buSzTx/>
              <a:buFont typeface="Wingdings" pitchFamily="2" charset="2"/>
              <a:buChar char="ü"/>
              <a:tabLst/>
              <a:defRPr/>
            </a:pPr>
            <a:r>
              <a:rPr kumimoji="0" lang="en-US" altLang="zh-CN" sz="1100" b="0" i="0" u="none" strike="noStrike" kern="1200" cap="none" spc="0" normalizeH="0" baseline="0" noProof="0">
                <a:ln>
                  <a:noFill/>
                </a:ln>
                <a:solidFill>
                  <a:srgbClr val="000000"/>
                </a:solidFill>
                <a:effectLst/>
                <a:uLnTx/>
                <a:uFillTx/>
                <a:latin typeface="+mj-lt"/>
                <a:ea typeface="Open Sans" pitchFamily="34" charset="0"/>
                <a:cs typeface="Open Sans" pitchFamily="34" charset="0"/>
              </a:rPr>
              <a:t>Permitting</a:t>
            </a:r>
          </a:p>
          <a:p>
            <a:pPr marL="171450" marR="0" lvl="0" indent="-171450" algn="l" defTabSz="1088232" rtl="0" eaLnBrk="1" fontAlgn="auto" latinLnBrk="0" hangingPunct="1">
              <a:lnSpc>
                <a:spcPct val="100000"/>
              </a:lnSpc>
              <a:spcBef>
                <a:spcPts val="0"/>
              </a:spcBef>
              <a:spcAft>
                <a:spcPts val="0"/>
              </a:spcAft>
              <a:buClrTx/>
              <a:buSzTx/>
              <a:buFont typeface="Wingdings" pitchFamily="2" charset="2"/>
              <a:buChar char="ü"/>
              <a:tabLst/>
              <a:defRPr/>
            </a:pPr>
            <a:r>
              <a:rPr kumimoji="0" lang="en-US" altLang="zh-CN" sz="1100" b="0" i="0" u="none" strike="noStrike" kern="1200" cap="none" spc="0" normalizeH="0" baseline="0" noProof="0">
                <a:ln>
                  <a:noFill/>
                </a:ln>
                <a:solidFill>
                  <a:srgbClr val="000000"/>
                </a:solidFill>
                <a:effectLst/>
                <a:uLnTx/>
                <a:uFillTx/>
                <a:latin typeface="+mj-lt"/>
                <a:ea typeface="Open Sans" pitchFamily="34" charset="0"/>
                <a:cs typeface="Open Sans" pitchFamily="34" charset="0"/>
              </a:rPr>
              <a:t>Governmental Funding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hlinkClick r:id="" action="ppaction://noaction"/>
              </a:rPr>
              <a:t>Continue Reading &gt;&gt;</a:t>
            </a:r>
            <a:endParaRPr kumimoji="0" lang="en-US" sz="1000" b="1" i="0" u="sng" strike="noStrike" kern="1200" cap="none" spc="0" normalizeH="0" baseline="0" noProof="0">
              <a:ln>
                <a:noFill/>
              </a:ln>
              <a:solidFill>
                <a:srgbClr val="575757"/>
              </a:solidFill>
              <a:effectLst/>
              <a:uLnTx/>
              <a:uFillTx/>
              <a:latin typeface="+mj-lt"/>
              <a:ea typeface="Open Sans" panose="020B0606030504020204" pitchFamily="34" charset="0"/>
              <a:cs typeface="Open Sans" panose="020B0606030504020204" pitchFamily="34" charset="0"/>
            </a:endParaRPr>
          </a:p>
        </p:txBody>
      </p:sp>
      <p:cxnSp>
        <p:nvCxnSpPr>
          <p:cNvPr id="44" name="Straight Connector 49">
            <a:extLst>
              <a:ext uri="{FF2B5EF4-FFF2-40B4-BE49-F238E27FC236}">
                <a16:creationId xmlns:a16="http://schemas.microsoft.com/office/drawing/2014/main" id="{D5A29001-46D6-10D0-9457-AF334D51E69E}"/>
              </a:ext>
            </a:extLst>
          </p:cNvPr>
          <p:cNvCxnSpPr>
            <a:cxnSpLocks/>
          </p:cNvCxnSpPr>
          <p:nvPr/>
        </p:nvCxnSpPr>
        <p:spPr>
          <a:xfrm>
            <a:off x="3279333" y="4627124"/>
            <a:ext cx="1523804"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51">
            <a:extLst>
              <a:ext uri="{FF2B5EF4-FFF2-40B4-BE49-F238E27FC236}">
                <a16:creationId xmlns:a16="http://schemas.microsoft.com/office/drawing/2014/main" id="{AB534DB2-2F82-BA85-8571-D73C5BB08DCA}"/>
              </a:ext>
            </a:extLst>
          </p:cNvPr>
          <p:cNvCxnSpPr>
            <a:cxnSpLocks/>
          </p:cNvCxnSpPr>
          <p:nvPr/>
        </p:nvCxnSpPr>
        <p:spPr>
          <a:xfrm>
            <a:off x="7676102" y="3256171"/>
            <a:ext cx="1296017"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2DDBBEE7-3927-612E-420B-7462C4C3825D}"/>
              </a:ext>
            </a:extLst>
          </p:cNvPr>
          <p:cNvGrpSpPr/>
          <p:nvPr/>
        </p:nvGrpSpPr>
        <p:grpSpPr>
          <a:xfrm>
            <a:off x="4050337" y="1374868"/>
            <a:ext cx="4030593" cy="3900767"/>
            <a:chOff x="3675876" y="1374868"/>
            <a:chExt cx="4030593" cy="3900767"/>
          </a:xfrm>
        </p:grpSpPr>
        <p:sp>
          <p:nvSpPr>
            <p:cNvPr id="43" name="Oval 5">
              <a:extLst>
                <a:ext uri="{FF2B5EF4-FFF2-40B4-BE49-F238E27FC236}">
                  <a16:creationId xmlns:a16="http://schemas.microsoft.com/office/drawing/2014/main" id="{425CA1BF-1A75-2A3B-0541-C47124365E1B}"/>
                </a:ext>
              </a:extLst>
            </p:cNvPr>
            <p:cNvSpPr>
              <a:spLocks noChangeArrowheads="1"/>
            </p:cNvSpPr>
            <p:nvPr/>
          </p:nvSpPr>
          <p:spPr bwMode="auto">
            <a:xfrm>
              <a:off x="4529973" y="3997205"/>
              <a:ext cx="1188594" cy="1206909"/>
            </a:xfrm>
            <a:prstGeom prst="ellipse">
              <a:avLst/>
            </a:prstGeom>
            <a:solidFill>
              <a:srgbClr val="9DD4CF"/>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3" name="Oval 6">
              <a:extLst>
                <a:ext uri="{FF2B5EF4-FFF2-40B4-BE49-F238E27FC236}">
                  <a16:creationId xmlns:a16="http://schemas.microsoft.com/office/drawing/2014/main" id="{97ACD6E2-2A79-0695-689B-7CEB40867F5E}"/>
                </a:ext>
              </a:extLst>
            </p:cNvPr>
            <p:cNvSpPr>
              <a:spLocks noChangeArrowheads="1"/>
            </p:cNvSpPr>
            <p:nvPr/>
          </p:nvSpPr>
          <p:spPr bwMode="auto">
            <a:xfrm>
              <a:off x="5690730" y="3718248"/>
              <a:ext cx="1533753" cy="1557387"/>
            </a:xfrm>
            <a:prstGeom prst="ellipse">
              <a:avLst/>
            </a:prstGeom>
            <a:solidFill>
              <a:srgbClr val="DDEFE8"/>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nvGrpSpPr>
            <p:cNvPr id="135" name="Group 134">
              <a:extLst>
                <a:ext uri="{FF2B5EF4-FFF2-40B4-BE49-F238E27FC236}">
                  <a16:creationId xmlns:a16="http://schemas.microsoft.com/office/drawing/2014/main" id="{CA210275-F21C-0259-31CF-426FDEFB9133}"/>
                </a:ext>
              </a:extLst>
            </p:cNvPr>
            <p:cNvGrpSpPr/>
            <p:nvPr/>
          </p:nvGrpSpPr>
          <p:grpSpPr>
            <a:xfrm>
              <a:off x="4390479" y="1851335"/>
              <a:ext cx="1227580" cy="1246495"/>
              <a:chOff x="4128792" y="1672391"/>
              <a:chExt cx="1479642" cy="1502441"/>
            </a:xfrm>
          </p:grpSpPr>
          <p:sp>
            <p:nvSpPr>
              <p:cNvPr id="19" name="Oval 5">
                <a:extLst>
                  <a:ext uri="{FF2B5EF4-FFF2-40B4-BE49-F238E27FC236}">
                    <a16:creationId xmlns:a16="http://schemas.microsoft.com/office/drawing/2014/main" id="{DEDF571F-74CC-D12D-F993-6208A66976BE}"/>
                  </a:ext>
                </a:extLst>
              </p:cNvPr>
              <p:cNvSpPr>
                <a:spLocks noChangeArrowheads="1"/>
              </p:cNvSpPr>
              <p:nvPr/>
            </p:nvSpPr>
            <p:spPr bwMode="auto">
              <a:xfrm>
                <a:off x="4128792" y="1672391"/>
                <a:ext cx="1479642" cy="1502441"/>
              </a:xfrm>
              <a:prstGeom prst="ellipse">
                <a:avLst/>
              </a:prstGeom>
              <a:solidFill>
                <a:srgbClr val="CAEEF9"/>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nvGrpSpPr>
              <p:cNvPr id="78" name="Graphic 4">
                <a:extLst>
                  <a:ext uri="{FF2B5EF4-FFF2-40B4-BE49-F238E27FC236}">
                    <a16:creationId xmlns:a16="http://schemas.microsoft.com/office/drawing/2014/main" id="{22B9F1D8-0A46-75EE-708C-625012CE8E7C}"/>
                  </a:ext>
                </a:extLst>
              </p:cNvPr>
              <p:cNvGrpSpPr>
                <a:grpSpLocks noChangeAspect="1"/>
              </p:cNvGrpSpPr>
              <p:nvPr/>
            </p:nvGrpSpPr>
            <p:grpSpPr>
              <a:xfrm>
                <a:off x="4549578" y="2065642"/>
                <a:ext cx="658323" cy="631893"/>
                <a:chOff x="3685076" y="2936794"/>
                <a:chExt cx="206845" cy="198541"/>
              </a:xfrm>
              <a:solidFill>
                <a:schemeClr val="bg1">
                  <a:alpha val="55919"/>
                </a:schemeClr>
              </a:solidFill>
            </p:grpSpPr>
            <p:sp>
              <p:nvSpPr>
                <p:cNvPr id="79" name="Graphic 4">
                  <a:extLst>
                    <a:ext uri="{FF2B5EF4-FFF2-40B4-BE49-F238E27FC236}">
                      <a16:creationId xmlns:a16="http://schemas.microsoft.com/office/drawing/2014/main" id="{10446DB5-B031-A106-75C8-80DD69016794}"/>
                    </a:ext>
                  </a:extLst>
                </p:cNvPr>
                <p:cNvSpPr/>
                <p:nvPr/>
              </p:nvSpPr>
              <p:spPr>
                <a:xfrm>
                  <a:off x="3695939" y="2936794"/>
                  <a:ext cx="186986" cy="69585"/>
                </a:xfrm>
                <a:custGeom>
                  <a:avLst/>
                  <a:gdLst>
                    <a:gd name="connsiteX0" fmla="*/ 5112 w 186986"/>
                    <a:gd name="connsiteY0" fmla="*/ 68947 h 69585"/>
                    <a:gd name="connsiteX1" fmla="*/ 7029 w 186986"/>
                    <a:gd name="connsiteY1" fmla="*/ 69585 h 69585"/>
                    <a:gd name="connsiteX2" fmla="*/ 12780 w 186986"/>
                    <a:gd name="connsiteY2" fmla="*/ 65117 h 69585"/>
                    <a:gd name="connsiteX3" fmla="*/ 31950 w 186986"/>
                    <a:gd name="connsiteY3" fmla="*/ 49795 h 69585"/>
                    <a:gd name="connsiteX4" fmla="*/ 37700 w 186986"/>
                    <a:gd name="connsiteY4" fmla="*/ 45326 h 69585"/>
                    <a:gd name="connsiteX5" fmla="*/ 60065 w 186986"/>
                    <a:gd name="connsiteY5" fmla="*/ 28728 h 69585"/>
                    <a:gd name="connsiteX6" fmla="*/ 60065 w 186986"/>
                    <a:gd name="connsiteY6" fmla="*/ 28728 h 69585"/>
                    <a:gd name="connsiteX7" fmla="*/ 65816 w 186986"/>
                    <a:gd name="connsiteY7" fmla="*/ 25536 h 69585"/>
                    <a:gd name="connsiteX8" fmla="*/ 93293 w 186986"/>
                    <a:gd name="connsiteY8" fmla="*/ 13406 h 69585"/>
                    <a:gd name="connsiteX9" fmla="*/ 118853 w 186986"/>
                    <a:gd name="connsiteY9" fmla="*/ 25536 h 69585"/>
                    <a:gd name="connsiteX10" fmla="*/ 123965 w 186986"/>
                    <a:gd name="connsiteY10" fmla="*/ 28728 h 69585"/>
                    <a:gd name="connsiteX11" fmla="*/ 146969 w 186986"/>
                    <a:gd name="connsiteY11" fmla="*/ 45326 h 69585"/>
                    <a:gd name="connsiteX12" fmla="*/ 152719 w 186986"/>
                    <a:gd name="connsiteY12" fmla="*/ 49795 h 69585"/>
                    <a:gd name="connsiteX13" fmla="*/ 174445 w 186986"/>
                    <a:gd name="connsiteY13" fmla="*/ 65117 h 69585"/>
                    <a:gd name="connsiteX14" fmla="*/ 182752 w 186986"/>
                    <a:gd name="connsiteY14" fmla="*/ 68947 h 69585"/>
                    <a:gd name="connsiteX15" fmla="*/ 186586 w 186986"/>
                    <a:gd name="connsiteY15" fmla="*/ 60648 h 69585"/>
                    <a:gd name="connsiteX16" fmla="*/ 157192 w 186986"/>
                    <a:gd name="connsiteY16" fmla="*/ 37027 h 69585"/>
                    <a:gd name="connsiteX17" fmla="*/ 127160 w 186986"/>
                    <a:gd name="connsiteY17" fmla="*/ 15322 h 69585"/>
                    <a:gd name="connsiteX18" fmla="*/ 92654 w 186986"/>
                    <a:gd name="connsiteY18" fmla="*/ 0 h 69585"/>
                    <a:gd name="connsiteX19" fmla="*/ 56231 w 186986"/>
                    <a:gd name="connsiteY19" fmla="*/ 15322 h 69585"/>
                    <a:gd name="connsiteX20" fmla="*/ 26199 w 186986"/>
                    <a:gd name="connsiteY20" fmla="*/ 37027 h 69585"/>
                    <a:gd name="connsiteX21" fmla="*/ 0 w 186986"/>
                    <a:gd name="connsiteY21" fmla="*/ 60648 h 69585"/>
                    <a:gd name="connsiteX22" fmla="*/ 5112 w 186986"/>
                    <a:gd name="connsiteY22" fmla="*/ 68947 h 6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986" h="69585">
                      <a:moveTo>
                        <a:pt x="5112" y="68947"/>
                      </a:moveTo>
                      <a:cubicBezTo>
                        <a:pt x="5751" y="68947"/>
                        <a:pt x="6390" y="69585"/>
                        <a:pt x="7029" y="69585"/>
                      </a:cubicBezTo>
                      <a:cubicBezTo>
                        <a:pt x="9585" y="69585"/>
                        <a:pt x="12141" y="67670"/>
                        <a:pt x="12780" y="65117"/>
                      </a:cubicBezTo>
                      <a:cubicBezTo>
                        <a:pt x="15336" y="58094"/>
                        <a:pt x="20447" y="49795"/>
                        <a:pt x="31950" y="49795"/>
                      </a:cubicBezTo>
                      <a:cubicBezTo>
                        <a:pt x="34505" y="49795"/>
                        <a:pt x="37062" y="47880"/>
                        <a:pt x="37700" y="45326"/>
                      </a:cubicBezTo>
                      <a:cubicBezTo>
                        <a:pt x="40257" y="35750"/>
                        <a:pt x="49841" y="28728"/>
                        <a:pt x="60065" y="28728"/>
                      </a:cubicBezTo>
                      <a:cubicBezTo>
                        <a:pt x="60065" y="28728"/>
                        <a:pt x="60065" y="28728"/>
                        <a:pt x="60065" y="28728"/>
                      </a:cubicBezTo>
                      <a:cubicBezTo>
                        <a:pt x="62621" y="28728"/>
                        <a:pt x="64538" y="27451"/>
                        <a:pt x="65816" y="25536"/>
                      </a:cubicBezTo>
                      <a:cubicBezTo>
                        <a:pt x="70289" y="18514"/>
                        <a:pt x="81791" y="13406"/>
                        <a:pt x="93293" y="13406"/>
                      </a:cubicBezTo>
                      <a:cubicBezTo>
                        <a:pt x="104795" y="13406"/>
                        <a:pt x="114380" y="17875"/>
                        <a:pt x="118853" y="25536"/>
                      </a:cubicBezTo>
                      <a:cubicBezTo>
                        <a:pt x="120131" y="27451"/>
                        <a:pt x="122048" y="28728"/>
                        <a:pt x="123965" y="28728"/>
                      </a:cubicBezTo>
                      <a:cubicBezTo>
                        <a:pt x="134828" y="28728"/>
                        <a:pt x="143774" y="35112"/>
                        <a:pt x="146969" y="45326"/>
                      </a:cubicBezTo>
                      <a:cubicBezTo>
                        <a:pt x="147607" y="47880"/>
                        <a:pt x="150164" y="49795"/>
                        <a:pt x="152719" y="49795"/>
                      </a:cubicBezTo>
                      <a:cubicBezTo>
                        <a:pt x="162304" y="49795"/>
                        <a:pt x="171250" y="56179"/>
                        <a:pt x="174445" y="65117"/>
                      </a:cubicBezTo>
                      <a:cubicBezTo>
                        <a:pt x="175723" y="68309"/>
                        <a:pt x="179557" y="70224"/>
                        <a:pt x="182752" y="68947"/>
                      </a:cubicBezTo>
                      <a:cubicBezTo>
                        <a:pt x="185947" y="67670"/>
                        <a:pt x="187864" y="63840"/>
                        <a:pt x="186586" y="60648"/>
                      </a:cubicBezTo>
                      <a:cubicBezTo>
                        <a:pt x="182113" y="47880"/>
                        <a:pt x="170611" y="38942"/>
                        <a:pt x="157192" y="37027"/>
                      </a:cubicBezTo>
                      <a:cubicBezTo>
                        <a:pt x="152080" y="24897"/>
                        <a:pt x="140579" y="16598"/>
                        <a:pt x="127160" y="15322"/>
                      </a:cubicBezTo>
                      <a:cubicBezTo>
                        <a:pt x="119492" y="5746"/>
                        <a:pt x="107351" y="0"/>
                        <a:pt x="92654" y="0"/>
                      </a:cubicBezTo>
                      <a:cubicBezTo>
                        <a:pt x="77957" y="0"/>
                        <a:pt x="63899" y="5746"/>
                        <a:pt x="56231" y="15322"/>
                      </a:cubicBezTo>
                      <a:cubicBezTo>
                        <a:pt x="42812" y="16598"/>
                        <a:pt x="31310" y="24897"/>
                        <a:pt x="26199" y="37027"/>
                      </a:cubicBezTo>
                      <a:cubicBezTo>
                        <a:pt x="14058" y="38942"/>
                        <a:pt x="4473" y="47241"/>
                        <a:pt x="0" y="60648"/>
                      </a:cubicBezTo>
                      <a:cubicBezTo>
                        <a:pt x="0" y="64478"/>
                        <a:pt x="1917" y="68309"/>
                        <a:pt x="5112" y="6894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80" name="Graphic 4">
                  <a:extLst>
                    <a:ext uri="{FF2B5EF4-FFF2-40B4-BE49-F238E27FC236}">
                      <a16:creationId xmlns:a16="http://schemas.microsoft.com/office/drawing/2014/main" id="{7346DE40-9AAF-1648-06E6-9C77889DD8C2}"/>
                    </a:ext>
                  </a:extLst>
                </p:cNvPr>
                <p:cNvSpPr/>
                <p:nvPr/>
              </p:nvSpPr>
              <p:spPr>
                <a:xfrm>
                  <a:off x="3685076" y="3010848"/>
                  <a:ext cx="206845" cy="79922"/>
                </a:xfrm>
                <a:custGeom>
                  <a:avLst/>
                  <a:gdLst>
                    <a:gd name="connsiteX0" fmla="*/ 198088 w 206845"/>
                    <a:gd name="connsiteY0" fmla="*/ 0 h 79922"/>
                    <a:gd name="connsiteX1" fmla="*/ 9585 w 206845"/>
                    <a:gd name="connsiteY1" fmla="*/ 0 h 79922"/>
                    <a:gd name="connsiteX2" fmla="*/ 0 w 206845"/>
                    <a:gd name="connsiteY2" fmla="*/ 9576 h 79922"/>
                    <a:gd name="connsiteX3" fmla="*/ 0 w 206845"/>
                    <a:gd name="connsiteY3" fmla="*/ 27451 h 79922"/>
                    <a:gd name="connsiteX4" fmla="*/ 9585 w 206845"/>
                    <a:gd name="connsiteY4" fmla="*/ 37027 h 79922"/>
                    <a:gd name="connsiteX5" fmla="*/ 13419 w 206845"/>
                    <a:gd name="connsiteY5" fmla="*/ 37027 h 79922"/>
                    <a:gd name="connsiteX6" fmla="*/ 23004 w 206845"/>
                    <a:gd name="connsiteY6" fmla="*/ 74693 h 79922"/>
                    <a:gd name="connsiteX7" fmla="*/ 29394 w 206845"/>
                    <a:gd name="connsiteY7" fmla="*/ 79800 h 79922"/>
                    <a:gd name="connsiteX8" fmla="*/ 31310 w 206845"/>
                    <a:gd name="connsiteY8" fmla="*/ 79800 h 79922"/>
                    <a:gd name="connsiteX9" fmla="*/ 35783 w 206845"/>
                    <a:gd name="connsiteY9" fmla="*/ 72139 h 79922"/>
                    <a:gd name="connsiteX10" fmla="*/ 24921 w 206845"/>
                    <a:gd name="connsiteY10" fmla="*/ 30005 h 79922"/>
                    <a:gd name="connsiteX11" fmla="*/ 18531 w 206845"/>
                    <a:gd name="connsiteY11" fmla="*/ 24897 h 79922"/>
                    <a:gd name="connsiteX12" fmla="*/ 12141 w 206845"/>
                    <a:gd name="connsiteY12" fmla="*/ 24897 h 79922"/>
                    <a:gd name="connsiteX13" fmla="*/ 12141 w 206845"/>
                    <a:gd name="connsiteY13" fmla="*/ 12768 h 79922"/>
                    <a:gd name="connsiteX14" fmla="*/ 194893 w 206845"/>
                    <a:gd name="connsiteY14" fmla="*/ 12768 h 79922"/>
                    <a:gd name="connsiteX15" fmla="*/ 194893 w 206845"/>
                    <a:gd name="connsiteY15" fmla="*/ 24897 h 79922"/>
                    <a:gd name="connsiteX16" fmla="*/ 187864 w 206845"/>
                    <a:gd name="connsiteY16" fmla="*/ 24897 h 79922"/>
                    <a:gd name="connsiteX17" fmla="*/ 181474 w 206845"/>
                    <a:gd name="connsiteY17" fmla="*/ 30005 h 79922"/>
                    <a:gd name="connsiteX18" fmla="*/ 170611 w 206845"/>
                    <a:gd name="connsiteY18" fmla="*/ 72139 h 79922"/>
                    <a:gd name="connsiteX19" fmla="*/ 175084 w 206845"/>
                    <a:gd name="connsiteY19" fmla="*/ 79800 h 79922"/>
                    <a:gd name="connsiteX20" fmla="*/ 182752 w 206845"/>
                    <a:gd name="connsiteY20" fmla="*/ 75331 h 79922"/>
                    <a:gd name="connsiteX21" fmla="*/ 192337 w 206845"/>
                    <a:gd name="connsiteY21" fmla="*/ 37665 h 79922"/>
                    <a:gd name="connsiteX22" fmla="*/ 196810 w 206845"/>
                    <a:gd name="connsiteY22" fmla="*/ 37665 h 79922"/>
                    <a:gd name="connsiteX23" fmla="*/ 206395 w 206845"/>
                    <a:gd name="connsiteY23" fmla="*/ 28089 h 79922"/>
                    <a:gd name="connsiteX24" fmla="*/ 206395 w 206845"/>
                    <a:gd name="connsiteY24" fmla="*/ 10214 h 79922"/>
                    <a:gd name="connsiteX25" fmla="*/ 198088 w 206845"/>
                    <a:gd name="connsiteY25" fmla="*/ 0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845" h="79922">
                      <a:moveTo>
                        <a:pt x="198088" y="0"/>
                      </a:moveTo>
                      <a:lnTo>
                        <a:pt x="9585" y="0"/>
                      </a:lnTo>
                      <a:cubicBezTo>
                        <a:pt x="4473" y="0"/>
                        <a:pt x="0" y="4469"/>
                        <a:pt x="0" y="9576"/>
                      </a:cubicBezTo>
                      <a:lnTo>
                        <a:pt x="0" y="27451"/>
                      </a:lnTo>
                      <a:cubicBezTo>
                        <a:pt x="0" y="32558"/>
                        <a:pt x="4473" y="37027"/>
                        <a:pt x="9585" y="37027"/>
                      </a:cubicBezTo>
                      <a:lnTo>
                        <a:pt x="13419" y="37027"/>
                      </a:lnTo>
                      <a:lnTo>
                        <a:pt x="23004" y="74693"/>
                      </a:lnTo>
                      <a:cubicBezTo>
                        <a:pt x="23643" y="77885"/>
                        <a:pt x="26199" y="79800"/>
                        <a:pt x="29394" y="79800"/>
                      </a:cubicBezTo>
                      <a:cubicBezTo>
                        <a:pt x="30033" y="79800"/>
                        <a:pt x="30672" y="79800"/>
                        <a:pt x="31310" y="79800"/>
                      </a:cubicBezTo>
                      <a:cubicBezTo>
                        <a:pt x="34505" y="79161"/>
                        <a:pt x="37062" y="75331"/>
                        <a:pt x="35783" y="72139"/>
                      </a:cubicBezTo>
                      <a:lnTo>
                        <a:pt x="24921" y="30005"/>
                      </a:lnTo>
                      <a:cubicBezTo>
                        <a:pt x="24282" y="27451"/>
                        <a:pt x="21726" y="24897"/>
                        <a:pt x="18531" y="24897"/>
                      </a:cubicBezTo>
                      <a:lnTo>
                        <a:pt x="12141" y="24897"/>
                      </a:lnTo>
                      <a:lnTo>
                        <a:pt x="12141" y="12768"/>
                      </a:lnTo>
                      <a:lnTo>
                        <a:pt x="194893" y="12768"/>
                      </a:lnTo>
                      <a:lnTo>
                        <a:pt x="194893" y="24897"/>
                      </a:lnTo>
                      <a:lnTo>
                        <a:pt x="187864" y="24897"/>
                      </a:lnTo>
                      <a:cubicBezTo>
                        <a:pt x="184669" y="24897"/>
                        <a:pt x="182113" y="26813"/>
                        <a:pt x="181474" y="30005"/>
                      </a:cubicBezTo>
                      <a:lnTo>
                        <a:pt x="170611" y="72139"/>
                      </a:lnTo>
                      <a:cubicBezTo>
                        <a:pt x="169972" y="75331"/>
                        <a:pt x="171889" y="79161"/>
                        <a:pt x="175084" y="79800"/>
                      </a:cubicBezTo>
                      <a:cubicBezTo>
                        <a:pt x="178279" y="80438"/>
                        <a:pt x="182113" y="78523"/>
                        <a:pt x="182752" y="75331"/>
                      </a:cubicBezTo>
                      <a:lnTo>
                        <a:pt x="192337" y="37665"/>
                      </a:lnTo>
                      <a:lnTo>
                        <a:pt x="196810" y="37665"/>
                      </a:lnTo>
                      <a:cubicBezTo>
                        <a:pt x="201922" y="37665"/>
                        <a:pt x="206395" y="33197"/>
                        <a:pt x="206395" y="28089"/>
                      </a:cubicBezTo>
                      <a:lnTo>
                        <a:pt x="206395" y="10214"/>
                      </a:lnTo>
                      <a:cubicBezTo>
                        <a:pt x="208312" y="4469"/>
                        <a:pt x="203839" y="0"/>
                        <a:pt x="198088"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81" name="Graphic 4">
                  <a:extLst>
                    <a:ext uri="{FF2B5EF4-FFF2-40B4-BE49-F238E27FC236}">
                      <a16:creationId xmlns:a16="http://schemas.microsoft.com/office/drawing/2014/main" id="{6627FC2C-1C31-1422-8CEC-96C15582F75B}"/>
                    </a:ext>
                  </a:extLst>
                </p:cNvPr>
                <p:cNvSpPr/>
                <p:nvPr/>
              </p:nvSpPr>
              <p:spPr>
                <a:xfrm>
                  <a:off x="3764311" y="3104054"/>
                  <a:ext cx="49202" cy="12767"/>
                </a:xfrm>
                <a:custGeom>
                  <a:avLst/>
                  <a:gdLst>
                    <a:gd name="connsiteX0" fmla="*/ 42813 w 49202"/>
                    <a:gd name="connsiteY0" fmla="*/ 0 h 12767"/>
                    <a:gd name="connsiteX1" fmla="*/ 6390 w 49202"/>
                    <a:gd name="connsiteY1" fmla="*/ 0 h 12767"/>
                    <a:gd name="connsiteX2" fmla="*/ 0 w 49202"/>
                    <a:gd name="connsiteY2" fmla="*/ 6384 h 12767"/>
                    <a:gd name="connsiteX3" fmla="*/ 6390 w 49202"/>
                    <a:gd name="connsiteY3" fmla="*/ 12768 h 12767"/>
                    <a:gd name="connsiteX4" fmla="*/ 42813 w 49202"/>
                    <a:gd name="connsiteY4" fmla="*/ 12768 h 12767"/>
                    <a:gd name="connsiteX5" fmla="*/ 49203 w 49202"/>
                    <a:gd name="connsiteY5" fmla="*/ 6384 h 12767"/>
                    <a:gd name="connsiteX6" fmla="*/ 42813 w 4920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02" h="12767">
                      <a:moveTo>
                        <a:pt x="42813" y="0"/>
                      </a:moveTo>
                      <a:lnTo>
                        <a:pt x="6390" y="0"/>
                      </a:lnTo>
                      <a:cubicBezTo>
                        <a:pt x="2556" y="0"/>
                        <a:pt x="0" y="2554"/>
                        <a:pt x="0" y="6384"/>
                      </a:cubicBezTo>
                      <a:cubicBezTo>
                        <a:pt x="0" y="10214"/>
                        <a:pt x="2556" y="12768"/>
                        <a:pt x="6390" y="12768"/>
                      </a:cubicBezTo>
                      <a:lnTo>
                        <a:pt x="42813" y="12768"/>
                      </a:lnTo>
                      <a:cubicBezTo>
                        <a:pt x="46647" y="12768"/>
                        <a:pt x="49203" y="10214"/>
                        <a:pt x="49203" y="6384"/>
                      </a:cubicBezTo>
                      <a:cubicBezTo>
                        <a:pt x="49203" y="2554"/>
                        <a:pt x="46008" y="0"/>
                        <a:pt x="42813"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82" name="Graphic 4">
                  <a:extLst>
                    <a:ext uri="{FF2B5EF4-FFF2-40B4-BE49-F238E27FC236}">
                      <a16:creationId xmlns:a16="http://schemas.microsoft.com/office/drawing/2014/main" id="{1B0C6090-BA2B-3EC9-150A-91CCA64DCBB7}"/>
                    </a:ext>
                  </a:extLst>
                </p:cNvPr>
                <p:cNvSpPr/>
                <p:nvPr/>
              </p:nvSpPr>
              <p:spPr>
                <a:xfrm>
                  <a:off x="3712553" y="3085541"/>
                  <a:ext cx="49202" cy="49794"/>
                </a:xfrm>
                <a:custGeom>
                  <a:avLst/>
                  <a:gdLst>
                    <a:gd name="connsiteX0" fmla="*/ 24921 w 49202"/>
                    <a:gd name="connsiteY0" fmla="*/ 0 h 49794"/>
                    <a:gd name="connsiteX1" fmla="*/ 0 w 49202"/>
                    <a:gd name="connsiteY1" fmla="*/ 24897 h 49794"/>
                    <a:gd name="connsiteX2" fmla="*/ 24921 w 49202"/>
                    <a:gd name="connsiteY2" fmla="*/ 49795 h 49794"/>
                    <a:gd name="connsiteX3" fmla="*/ 24921 w 49202"/>
                    <a:gd name="connsiteY3" fmla="*/ 49795 h 49794"/>
                    <a:gd name="connsiteX4" fmla="*/ 42173 w 49202"/>
                    <a:gd name="connsiteY4" fmla="*/ 42773 h 49794"/>
                    <a:gd name="connsiteX5" fmla="*/ 49203 w 49202"/>
                    <a:gd name="connsiteY5" fmla="*/ 25536 h 49794"/>
                    <a:gd name="connsiteX6" fmla="*/ 24921 w 49202"/>
                    <a:gd name="connsiteY6" fmla="*/ 0 h 49794"/>
                    <a:gd name="connsiteX7" fmla="*/ 33228 w 49202"/>
                    <a:gd name="connsiteY7" fmla="*/ 33197 h 49794"/>
                    <a:gd name="connsiteX8" fmla="*/ 24921 w 49202"/>
                    <a:gd name="connsiteY8" fmla="*/ 36389 h 49794"/>
                    <a:gd name="connsiteX9" fmla="*/ 24921 w 49202"/>
                    <a:gd name="connsiteY9" fmla="*/ 36389 h 49794"/>
                    <a:gd name="connsiteX10" fmla="*/ 12780 w 49202"/>
                    <a:gd name="connsiteY10" fmla="*/ 24259 h 49794"/>
                    <a:gd name="connsiteX11" fmla="*/ 24921 w 49202"/>
                    <a:gd name="connsiteY11" fmla="*/ 12130 h 49794"/>
                    <a:gd name="connsiteX12" fmla="*/ 37062 w 49202"/>
                    <a:gd name="connsiteY12" fmla="*/ 24259 h 49794"/>
                    <a:gd name="connsiteX13" fmla="*/ 33228 w 49202"/>
                    <a:gd name="connsiteY13" fmla="*/ 33197 h 4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202" h="49794">
                      <a:moveTo>
                        <a:pt x="24921" y="0"/>
                      </a:moveTo>
                      <a:cubicBezTo>
                        <a:pt x="11502" y="0"/>
                        <a:pt x="0" y="10853"/>
                        <a:pt x="0" y="24897"/>
                      </a:cubicBezTo>
                      <a:cubicBezTo>
                        <a:pt x="0" y="38304"/>
                        <a:pt x="10863" y="49795"/>
                        <a:pt x="24921" y="49795"/>
                      </a:cubicBezTo>
                      <a:cubicBezTo>
                        <a:pt x="24921" y="49795"/>
                        <a:pt x="24921" y="49795"/>
                        <a:pt x="24921" y="49795"/>
                      </a:cubicBezTo>
                      <a:cubicBezTo>
                        <a:pt x="31311" y="49795"/>
                        <a:pt x="37701" y="47241"/>
                        <a:pt x="42173" y="42773"/>
                      </a:cubicBezTo>
                      <a:cubicBezTo>
                        <a:pt x="46646" y="38304"/>
                        <a:pt x="49203" y="31920"/>
                        <a:pt x="49203" y="25536"/>
                      </a:cubicBezTo>
                      <a:cubicBezTo>
                        <a:pt x="49203" y="11491"/>
                        <a:pt x="38340" y="0"/>
                        <a:pt x="24921" y="0"/>
                      </a:cubicBezTo>
                      <a:close/>
                      <a:moveTo>
                        <a:pt x="33228" y="33197"/>
                      </a:moveTo>
                      <a:cubicBezTo>
                        <a:pt x="30672" y="35750"/>
                        <a:pt x="28116" y="36389"/>
                        <a:pt x="24921" y="36389"/>
                      </a:cubicBezTo>
                      <a:cubicBezTo>
                        <a:pt x="24921" y="36389"/>
                        <a:pt x="24921" y="36389"/>
                        <a:pt x="24921" y="36389"/>
                      </a:cubicBezTo>
                      <a:cubicBezTo>
                        <a:pt x="18531" y="36389"/>
                        <a:pt x="12780" y="31281"/>
                        <a:pt x="12780" y="24259"/>
                      </a:cubicBezTo>
                      <a:cubicBezTo>
                        <a:pt x="12780" y="17875"/>
                        <a:pt x="17892" y="12130"/>
                        <a:pt x="24921" y="12130"/>
                      </a:cubicBezTo>
                      <a:cubicBezTo>
                        <a:pt x="31311" y="12130"/>
                        <a:pt x="37062" y="17237"/>
                        <a:pt x="37062" y="24259"/>
                      </a:cubicBezTo>
                      <a:cubicBezTo>
                        <a:pt x="36423" y="28089"/>
                        <a:pt x="35145" y="31281"/>
                        <a:pt x="33228" y="3319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83" name="Graphic 4">
                  <a:extLst>
                    <a:ext uri="{FF2B5EF4-FFF2-40B4-BE49-F238E27FC236}">
                      <a16:creationId xmlns:a16="http://schemas.microsoft.com/office/drawing/2014/main" id="{C499F075-C884-6BE8-3E85-C7B7F37A4E43}"/>
                    </a:ext>
                  </a:extLst>
                </p:cNvPr>
                <p:cNvSpPr/>
                <p:nvPr/>
              </p:nvSpPr>
              <p:spPr>
                <a:xfrm>
                  <a:off x="3814792" y="3085541"/>
                  <a:ext cx="49227" cy="49794"/>
                </a:xfrm>
                <a:custGeom>
                  <a:avLst/>
                  <a:gdLst>
                    <a:gd name="connsiteX0" fmla="*/ 24921 w 49227"/>
                    <a:gd name="connsiteY0" fmla="*/ 0 h 49794"/>
                    <a:gd name="connsiteX1" fmla="*/ 0 w 49227"/>
                    <a:gd name="connsiteY1" fmla="*/ 24897 h 49794"/>
                    <a:gd name="connsiteX2" fmla="*/ 24921 w 49227"/>
                    <a:gd name="connsiteY2" fmla="*/ 49795 h 49794"/>
                    <a:gd name="connsiteX3" fmla="*/ 24921 w 49227"/>
                    <a:gd name="connsiteY3" fmla="*/ 49795 h 49794"/>
                    <a:gd name="connsiteX4" fmla="*/ 42173 w 49227"/>
                    <a:gd name="connsiteY4" fmla="*/ 42773 h 49794"/>
                    <a:gd name="connsiteX5" fmla="*/ 49203 w 49227"/>
                    <a:gd name="connsiteY5" fmla="*/ 25536 h 49794"/>
                    <a:gd name="connsiteX6" fmla="*/ 24921 w 49227"/>
                    <a:gd name="connsiteY6" fmla="*/ 0 h 49794"/>
                    <a:gd name="connsiteX7" fmla="*/ 33228 w 49227"/>
                    <a:gd name="connsiteY7" fmla="*/ 33197 h 49794"/>
                    <a:gd name="connsiteX8" fmla="*/ 24921 w 49227"/>
                    <a:gd name="connsiteY8" fmla="*/ 36389 h 49794"/>
                    <a:gd name="connsiteX9" fmla="*/ 24921 w 49227"/>
                    <a:gd name="connsiteY9" fmla="*/ 36389 h 49794"/>
                    <a:gd name="connsiteX10" fmla="*/ 12780 w 49227"/>
                    <a:gd name="connsiteY10" fmla="*/ 24259 h 49794"/>
                    <a:gd name="connsiteX11" fmla="*/ 24921 w 49227"/>
                    <a:gd name="connsiteY11" fmla="*/ 12130 h 49794"/>
                    <a:gd name="connsiteX12" fmla="*/ 37062 w 49227"/>
                    <a:gd name="connsiteY12" fmla="*/ 24259 h 49794"/>
                    <a:gd name="connsiteX13" fmla="*/ 33228 w 49227"/>
                    <a:gd name="connsiteY13" fmla="*/ 33197 h 4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227" h="49794">
                      <a:moveTo>
                        <a:pt x="24921" y="0"/>
                      </a:moveTo>
                      <a:cubicBezTo>
                        <a:pt x="11502" y="0"/>
                        <a:pt x="0" y="10853"/>
                        <a:pt x="0" y="24897"/>
                      </a:cubicBezTo>
                      <a:cubicBezTo>
                        <a:pt x="0" y="38304"/>
                        <a:pt x="10863" y="49795"/>
                        <a:pt x="24921" y="49795"/>
                      </a:cubicBezTo>
                      <a:cubicBezTo>
                        <a:pt x="24921" y="49795"/>
                        <a:pt x="24921" y="49795"/>
                        <a:pt x="24921" y="49795"/>
                      </a:cubicBezTo>
                      <a:cubicBezTo>
                        <a:pt x="31311" y="49795"/>
                        <a:pt x="37701" y="47241"/>
                        <a:pt x="42173" y="42773"/>
                      </a:cubicBezTo>
                      <a:cubicBezTo>
                        <a:pt x="46646" y="38304"/>
                        <a:pt x="49203" y="31920"/>
                        <a:pt x="49203" y="25536"/>
                      </a:cubicBezTo>
                      <a:cubicBezTo>
                        <a:pt x="49841" y="11491"/>
                        <a:pt x="38340" y="0"/>
                        <a:pt x="24921" y="0"/>
                      </a:cubicBezTo>
                      <a:close/>
                      <a:moveTo>
                        <a:pt x="33228" y="33197"/>
                      </a:moveTo>
                      <a:cubicBezTo>
                        <a:pt x="30672" y="35750"/>
                        <a:pt x="28116" y="36389"/>
                        <a:pt x="24921" y="36389"/>
                      </a:cubicBezTo>
                      <a:cubicBezTo>
                        <a:pt x="24921" y="36389"/>
                        <a:pt x="24921" y="36389"/>
                        <a:pt x="24921" y="36389"/>
                      </a:cubicBezTo>
                      <a:cubicBezTo>
                        <a:pt x="18531" y="36389"/>
                        <a:pt x="12780" y="31281"/>
                        <a:pt x="12780" y="24259"/>
                      </a:cubicBezTo>
                      <a:cubicBezTo>
                        <a:pt x="12780" y="17875"/>
                        <a:pt x="17892" y="12130"/>
                        <a:pt x="24921" y="12130"/>
                      </a:cubicBezTo>
                      <a:cubicBezTo>
                        <a:pt x="31311" y="12130"/>
                        <a:pt x="37062" y="17237"/>
                        <a:pt x="37062" y="24259"/>
                      </a:cubicBezTo>
                      <a:cubicBezTo>
                        <a:pt x="37062" y="28089"/>
                        <a:pt x="35783" y="31281"/>
                        <a:pt x="33228" y="3319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grpSp>
        <p:grpSp>
          <p:nvGrpSpPr>
            <p:cNvPr id="84" name="Graphic 4">
              <a:extLst>
                <a:ext uri="{FF2B5EF4-FFF2-40B4-BE49-F238E27FC236}">
                  <a16:creationId xmlns:a16="http://schemas.microsoft.com/office/drawing/2014/main" id="{07B04984-2AD8-91F1-E5D5-09EF543DAF0B}"/>
                </a:ext>
              </a:extLst>
            </p:cNvPr>
            <p:cNvGrpSpPr>
              <a:grpSpLocks noChangeAspect="1"/>
            </p:cNvGrpSpPr>
            <p:nvPr/>
          </p:nvGrpSpPr>
          <p:grpSpPr>
            <a:xfrm>
              <a:off x="6147126" y="4270017"/>
              <a:ext cx="620960" cy="453848"/>
              <a:chOff x="1587899" y="2957223"/>
              <a:chExt cx="216618" cy="158322"/>
            </a:xfrm>
            <a:solidFill>
              <a:schemeClr val="bg1">
                <a:alpha val="71871"/>
              </a:schemeClr>
            </a:solidFill>
          </p:grpSpPr>
          <p:sp>
            <p:nvSpPr>
              <p:cNvPr id="86" name="Graphic 4">
                <a:extLst>
                  <a:ext uri="{FF2B5EF4-FFF2-40B4-BE49-F238E27FC236}">
                    <a16:creationId xmlns:a16="http://schemas.microsoft.com/office/drawing/2014/main" id="{AAD4547B-832C-7851-91F3-AA8521C4177B}"/>
                  </a:ext>
                </a:extLst>
              </p:cNvPr>
              <p:cNvSpPr/>
              <p:nvPr/>
            </p:nvSpPr>
            <p:spPr>
              <a:xfrm>
                <a:off x="1587899" y="2957223"/>
                <a:ext cx="216618" cy="158322"/>
              </a:xfrm>
              <a:custGeom>
                <a:avLst/>
                <a:gdLst>
                  <a:gd name="connsiteX0" fmla="*/ 210229 w 216618"/>
                  <a:gd name="connsiteY0" fmla="*/ 0 h 158322"/>
                  <a:gd name="connsiteX1" fmla="*/ 6390 w 216618"/>
                  <a:gd name="connsiteY1" fmla="*/ 0 h 158322"/>
                  <a:gd name="connsiteX2" fmla="*/ 0 w 216618"/>
                  <a:gd name="connsiteY2" fmla="*/ 6384 h 158322"/>
                  <a:gd name="connsiteX3" fmla="*/ 0 w 216618"/>
                  <a:gd name="connsiteY3" fmla="*/ 151939 h 158322"/>
                  <a:gd name="connsiteX4" fmla="*/ 6390 w 216618"/>
                  <a:gd name="connsiteY4" fmla="*/ 158323 h 158322"/>
                  <a:gd name="connsiteX5" fmla="*/ 210229 w 216618"/>
                  <a:gd name="connsiteY5" fmla="*/ 158323 h 158322"/>
                  <a:gd name="connsiteX6" fmla="*/ 216619 w 216618"/>
                  <a:gd name="connsiteY6" fmla="*/ 151939 h 158322"/>
                  <a:gd name="connsiteX7" fmla="*/ 216619 w 216618"/>
                  <a:gd name="connsiteY7" fmla="*/ 6384 h 158322"/>
                  <a:gd name="connsiteX8" fmla="*/ 210229 w 216618"/>
                  <a:gd name="connsiteY8" fmla="*/ 0 h 158322"/>
                  <a:gd name="connsiteX9" fmla="*/ 58148 w 216618"/>
                  <a:gd name="connsiteY9" fmla="*/ 145555 h 158322"/>
                  <a:gd name="connsiteX10" fmla="*/ 41535 w 216618"/>
                  <a:gd name="connsiteY10" fmla="*/ 145555 h 158322"/>
                  <a:gd name="connsiteX11" fmla="*/ 41535 w 216618"/>
                  <a:gd name="connsiteY11" fmla="*/ 100228 h 158322"/>
                  <a:gd name="connsiteX12" fmla="*/ 58148 w 216618"/>
                  <a:gd name="connsiteY12" fmla="*/ 100228 h 158322"/>
                  <a:gd name="connsiteX13" fmla="*/ 58148 w 216618"/>
                  <a:gd name="connsiteY13" fmla="*/ 145555 h 158322"/>
                  <a:gd name="connsiteX14" fmla="*/ 203839 w 216618"/>
                  <a:gd name="connsiteY14" fmla="*/ 145555 h 158322"/>
                  <a:gd name="connsiteX15" fmla="*/ 70928 w 216618"/>
                  <a:gd name="connsiteY15" fmla="*/ 145555 h 158322"/>
                  <a:gd name="connsiteX16" fmla="*/ 70928 w 216618"/>
                  <a:gd name="connsiteY16" fmla="*/ 93844 h 158322"/>
                  <a:gd name="connsiteX17" fmla="*/ 64538 w 216618"/>
                  <a:gd name="connsiteY17" fmla="*/ 87460 h 158322"/>
                  <a:gd name="connsiteX18" fmla="*/ 35145 w 216618"/>
                  <a:gd name="connsiteY18" fmla="*/ 87460 h 158322"/>
                  <a:gd name="connsiteX19" fmla="*/ 28755 w 216618"/>
                  <a:gd name="connsiteY19" fmla="*/ 93844 h 158322"/>
                  <a:gd name="connsiteX20" fmla="*/ 28755 w 216618"/>
                  <a:gd name="connsiteY20" fmla="*/ 145555 h 158322"/>
                  <a:gd name="connsiteX21" fmla="*/ 12141 w 216618"/>
                  <a:gd name="connsiteY21" fmla="*/ 145555 h 158322"/>
                  <a:gd name="connsiteX22" fmla="*/ 12141 w 216618"/>
                  <a:gd name="connsiteY22" fmla="*/ 12768 h 158322"/>
                  <a:gd name="connsiteX23" fmla="*/ 203200 w 216618"/>
                  <a:gd name="connsiteY23" fmla="*/ 12768 h 158322"/>
                  <a:gd name="connsiteX24" fmla="*/ 203839 w 216618"/>
                  <a:gd name="connsiteY24" fmla="*/ 145555 h 1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618" h="158322">
                    <a:moveTo>
                      <a:pt x="210229" y="0"/>
                    </a:moveTo>
                    <a:lnTo>
                      <a:pt x="6390" y="0"/>
                    </a:lnTo>
                    <a:cubicBezTo>
                      <a:pt x="2556" y="0"/>
                      <a:pt x="0" y="2554"/>
                      <a:pt x="0" y="6384"/>
                    </a:cubicBezTo>
                    <a:lnTo>
                      <a:pt x="0" y="151939"/>
                    </a:lnTo>
                    <a:cubicBezTo>
                      <a:pt x="0" y="155769"/>
                      <a:pt x="2556" y="158323"/>
                      <a:pt x="6390" y="158323"/>
                    </a:cubicBezTo>
                    <a:lnTo>
                      <a:pt x="210229" y="158323"/>
                    </a:lnTo>
                    <a:cubicBezTo>
                      <a:pt x="214063" y="158323"/>
                      <a:pt x="216619" y="155769"/>
                      <a:pt x="216619" y="151939"/>
                    </a:cubicBezTo>
                    <a:lnTo>
                      <a:pt x="216619" y="6384"/>
                    </a:lnTo>
                    <a:cubicBezTo>
                      <a:pt x="216619" y="2554"/>
                      <a:pt x="213424" y="0"/>
                      <a:pt x="210229" y="0"/>
                    </a:cubicBezTo>
                    <a:close/>
                    <a:moveTo>
                      <a:pt x="58148" y="145555"/>
                    </a:moveTo>
                    <a:lnTo>
                      <a:pt x="41535" y="145555"/>
                    </a:lnTo>
                    <a:lnTo>
                      <a:pt x="41535" y="100228"/>
                    </a:lnTo>
                    <a:lnTo>
                      <a:pt x="58148" y="100228"/>
                    </a:lnTo>
                    <a:lnTo>
                      <a:pt x="58148" y="145555"/>
                    </a:lnTo>
                    <a:close/>
                    <a:moveTo>
                      <a:pt x="203839" y="145555"/>
                    </a:moveTo>
                    <a:lnTo>
                      <a:pt x="70928" y="145555"/>
                    </a:lnTo>
                    <a:lnTo>
                      <a:pt x="70928" y="93844"/>
                    </a:lnTo>
                    <a:cubicBezTo>
                      <a:pt x="70928" y="90014"/>
                      <a:pt x="68372" y="87460"/>
                      <a:pt x="64538" y="87460"/>
                    </a:cubicBezTo>
                    <a:lnTo>
                      <a:pt x="35145" y="87460"/>
                    </a:lnTo>
                    <a:cubicBezTo>
                      <a:pt x="31311" y="87460"/>
                      <a:pt x="28755" y="90014"/>
                      <a:pt x="28755" y="93844"/>
                    </a:cubicBezTo>
                    <a:lnTo>
                      <a:pt x="28755" y="145555"/>
                    </a:lnTo>
                    <a:lnTo>
                      <a:pt x="12141" y="145555"/>
                    </a:lnTo>
                    <a:lnTo>
                      <a:pt x="12141" y="12768"/>
                    </a:lnTo>
                    <a:lnTo>
                      <a:pt x="203200" y="12768"/>
                    </a:lnTo>
                    <a:lnTo>
                      <a:pt x="203839" y="145555"/>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87" name="Graphic 4">
                <a:extLst>
                  <a:ext uri="{FF2B5EF4-FFF2-40B4-BE49-F238E27FC236}">
                    <a16:creationId xmlns:a16="http://schemas.microsoft.com/office/drawing/2014/main" id="{EC3A8C06-8505-9408-B8A4-063BE6553F11}"/>
                  </a:ext>
                </a:extLst>
              </p:cNvPr>
              <p:cNvSpPr/>
              <p:nvPr/>
            </p:nvSpPr>
            <p:spPr>
              <a:xfrm>
                <a:off x="1704170" y="3044683"/>
                <a:ext cx="12805" cy="12793"/>
              </a:xfrm>
              <a:custGeom>
                <a:avLst/>
                <a:gdLst>
                  <a:gd name="connsiteX0" fmla="*/ 1943 w 12805"/>
                  <a:gd name="connsiteY0" fmla="*/ 10853 h 12793"/>
                  <a:gd name="connsiteX1" fmla="*/ 8972 w 12805"/>
                  <a:gd name="connsiteY1" fmla="*/ 12130 h 12793"/>
                  <a:gd name="connsiteX2" fmla="*/ 10889 w 12805"/>
                  <a:gd name="connsiteY2" fmla="*/ 10853 h 12793"/>
                  <a:gd name="connsiteX3" fmla="*/ 12167 w 12805"/>
                  <a:gd name="connsiteY3" fmla="*/ 8938 h 12793"/>
                  <a:gd name="connsiteX4" fmla="*/ 12806 w 12805"/>
                  <a:gd name="connsiteY4" fmla="*/ 6384 h 12793"/>
                  <a:gd name="connsiteX5" fmla="*/ 10889 w 12805"/>
                  <a:gd name="connsiteY5" fmla="*/ 1915 h 12793"/>
                  <a:gd name="connsiteX6" fmla="*/ 1943 w 12805"/>
                  <a:gd name="connsiteY6" fmla="*/ 1915 h 12793"/>
                  <a:gd name="connsiteX7" fmla="*/ 1943 w 12805"/>
                  <a:gd name="connsiteY7" fmla="*/ 1915 h 12793"/>
                  <a:gd name="connsiteX8" fmla="*/ 665 w 12805"/>
                  <a:gd name="connsiteY8" fmla="*/ 8938 h 12793"/>
                  <a:gd name="connsiteX9" fmla="*/ 1943 w 12805"/>
                  <a:gd name="connsiteY9" fmla="*/ 10853 h 1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5" h="12793">
                    <a:moveTo>
                      <a:pt x="1943" y="10853"/>
                    </a:moveTo>
                    <a:cubicBezTo>
                      <a:pt x="3860" y="12768"/>
                      <a:pt x="6416" y="13406"/>
                      <a:pt x="8972" y="12130"/>
                    </a:cubicBezTo>
                    <a:cubicBezTo>
                      <a:pt x="9611" y="12130"/>
                      <a:pt x="10250" y="11491"/>
                      <a:pt x="10889" y="10853"/>
                    </a:cubicBezTo>
                    <a:cubicBezTo>
                      <a:pt x="11528" y="10214"/>
                      <a:pt x="12167" y="9576"/>
                      <a:pt x="12167" y="8938"/>
                    </a:cubicBezTo>
                    <a:cubicBezTo>
                      <a:pt x="12167" y="8299"/>
                      <a:pt x="12806" y="7022"/>
                      <a:pt x="12806" y="6384"/>
                    </a:cubicBezTo>
                    <a:cubicBezTo>
                      <a:pt x="12806" y="4469"/>
                      <a:pt x="12167" y="3192"/>
                      <a:pt x="10889" y="1915"/>
                    </a:cubicBezTo>
                    <a:cubicBezTo>
                      <a:pt x="8333" y="-638"/>
                      <a:pt x="4499" y="-638"/>
                      <a:pt x="1943" y="1915"/>
                    </a:cubicBezTo>
                    <a:cubicBezTo>
                      <a:pt x="1943" y="1915"/>
                      <a:pt x="1943" y="1915"/>
                      <a:pt x="1943" y="1915"/>
                    </a:cubicBezTo>
                    <a:cubicBezTo>
                      <a:pt x="26" y="3830"/>
                      <a:pt x="-613" y="6384"/>
                      <a:pt x="665" y="8938"/>
                    </a:cubicBezTo>
                    <a:cubicBezTo>
                      <a:pt x="665" y="9576"/>
                      <a:pt x="1304" y="10214"/>
                      <a:pt x="1943" y="10853"/>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88" name="Graphic 4">
                <a:extLst>
                  <a:ext uri="{FF2B5EF4-FFF2-40B4-BE49-F238E27FC236}">
                    <a16:creationId xmlns:a16="http://schemas.microsoft.com/office/drawing/2014/main" id="{15DEBA6B-67C8-64AF-5587-ABFE3BBAC4B8}"/>
                  </a:ext>
                </a:extLst>
              </p:cNvPr>
              <p:cNvSpPr/>
              <p:nvPr/>
            </p:nvSpPr>
            <p:spPr>
              <a:xfrm>
                <a:off x="1704196" y="3074050"/>
                <a:ext cx="12779" cy="12793"/>
              </a:xfrm>
              <a:custGeom>
                <a:avLst/>
                <a:gdLst>
                  <a:gd name="connsiteX0" fmla="*/ 3834 w 12779"/>
                  <a:gd name="connsiteY0" fmla="*/ 12130 h 12793"/>
                  <a:gd name="connsiteX1" fmla="*/ 10863 w 12779"/>
                  <a:gd name="connsiteY1" fmla="*/ 10853 h 12793"/>
                  <a:gd name="connsiteX2" fmla="*/ 12780 w 12779"/>
                  <a:gd name="connsiteY2" fmla="*/ 6384 h 12793"/>
                  <a:gd name="connsiteX3" fmla="*/ 10863 w 12779"/>
                  <a:gd name="connsiteY3" fmla="*/ 1915 h 12793"/>
                  <a:gd name="connsiteX4" fmla="*/ 5112 w 12779"/>
                  <a:gd name="connsiteY4" fmla="*/ 0 h 12793"/>
                  <a:gd name="connsiteX5" fmla="*/ 3834 w 12779"/>
                  <a:gd name="connsiteY5" fmla="*/ 638 h 12793"/>
                  <a:gd name="connsiteX6" fmla="*/ 2556 w 12779"/>
                  <a:gd name="connsiteY6" fmla="*/ 1277 h 12793"/>
                  <a:gd name="connsiteX7" fmla="*/ 1917 w 12779"/>
                  <a:gd name="connsiteY7" fmla="*/ 1915 h 12793"/>
                  <a:gd name="connsiteX8" fmla="*/ 639 w 12779"/>
                  <a:gd name="connsiteY8" fmla="*/ 3830 h 12793"/>
                  <a:gd name="connsiteX9" fmla="*/ 0 w 12779"/>
                  <a:gd name="connsiteY9" fmla="*/ 5107 h 12793"/>
                  <a:gd name="connsiteX10" fmla="*/ 0 w 12779"/>
                  <a:gd name="connsiteY10" fmla="*/ 6384 h 12793"/>
                  <a:gd name="connsiteX11" fmla="*/ 1917 w 12779"/>
                  <a:gd name="connsiteY11" fmla="*/ 10853 h 12793"/>
                  <a:gd name="connsiteX12" fmla="*/ 3834 w 12779"/>
                  <a:gd name="connsiteY12" fmla="*/ 12130 h 1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79" h="12793">
                    <a:moveTo>
                      <a:pt x="3834" y="12130"/>
                    </a:moveTo>
                    <a:cubicBezTo>
                      <a:pt x="6390" y="13406"/>
                      <a:pt x="8946" y="12768"/>
                      <a:pt x="10863" y="10853"/>
                    </a:cubicBezTo>
                    <a:cubicBezTo>
                      <a:pt x="12141" y="9576"/>
                      <a:pt x="12780" y="8299"/>
                      <a:pt x="12780" y="6384"/>
                    </a:cubicBezTo>
                    <a:cubicBezTo>
                      <a:pt x="12780" y="4469"/>
                      <a:pt x="12141" y="3192"/>
                      <a:pt x="10863" y="1915"/>
                    </a:cubicBezTo>
                    <a:cubicBezTo>
                      <a:pt x="9585" y="638"/>
                      <a:pt x="7029" y="0"/>
                      <a:pt x="5112" y="0"/>
                    </a:cubicBezTo>
                    <a:lnTo>
                      <a:pt x="3834" y="638"/>
                    </a:lnTo>
                    <a:lnTo>
                      <a:pt x="2556" y="1277"/>
                    </a:lnTo>
                    <a:cubicBezTo>
                      <a:pt x="1917" y="1277"/>
                      <a:pt x="1917" y="1915"/>
                      <a:pt x="1917" y="1915"/>
                    </a:cubicBezTo>
                    <a:cubicBezTo>
                      <a:pt x="1278" y="2554"/>
                      <a:pt x="639" y="3192"/>
                      <a:pt x="639" y="3830"/>
                    </a:cubicBezTo>
                    <a:cubicBezTo>
                      <a:pt x="639" y="4469"/>
                      <a:pt x="639" y="4469"/>
                      <a:pt x="0" y="5107"/>
                    </a:cubicBezTo>
                    <a:cubicBezTo>
                      <a:pt x="0" y="5746"/>
                      <a:pt x="0" y="5746"/>
                      <a:pt x="0" y="6384"/>
                    </a:cubicBezTo>
                    <a:cubicBezTo>
                      <a:pt x="0" y="8299"/>
                      <a:pt x="639" y="9576"/>
                      <a:pt x="1917" y="10853"/>
                    </a:cubicBezTo>
                    <a:cubicBezTo>
                      <a:pt x="2556" y="10853"/>
                      <a:pt x="3195" y="11491"/>
                      <a:pt x="3834" y="1213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89" name="Graphic 4">
                <a:extLst>
                  <a:ext uri="{FF2B5EF4-FFF2-40B4-BE49-F238E27FC236}">
                    <a16:creationId xmlns:a16="http://schemas.microsoft.com/office/drawing/2014/main" id="{620E9CE8-5D1F-D841-BC77-53428C0C88B0}"/>
                  </a:ext>
                </a:extLst>
              </p:cNvPr>
              <p:cNvSpPr/>
              <p:nvPr/>
            </p:nvSpPr>
            <p:spPr>
              <a:xfrm>
                <a:off x="1762344" y="3044683"/>
                <a:ext cx="12779" cy="12767"/>
              </a:xfrm>
              <a:custGeom>
                <a:avLst/>
                <a:gdLst>
                  <a:gd name="connsiteX0" fmla="*/ 1917 w 12779"/>
                  <a:gd name="connsiteY0" fmla="*/ 10853 h 12767"/>
                  <a:gd name="connsiteX1" fmla="*/ 3834 w 12779"/>
                  <a:gd name="connsiteY1" fmla="*/ 12130 h 12767"/>
                  <a:gd name="connsiteX2" fmla="*/ 6390 w 12779"/>
                  <a:gd name="connsiteY2" fmla="*/ 12768 h 12767"/>
                  <a:gd name="connsiteX3" fmla="*/ 8946 w 12779"/>
                  <a:gd name="connsiteY3" fmla="*/ 12130 h 12767"/>
                  <a:gd name="connsiteX4" fmla="*/ 12141 w 12779"/>
                  <a:gd name="connsiteY4" fmla="*/ 8938 h 12767"/>
                  <a:gd name="connsiteX5" fmla="*/ 12780 w 12779"/>
                  <a:gd name="connsiteY5" fmla="*/ 6384 h 12767"/>
                  <a:gd name="connsiteX6" fmla="*/ 10863 w 12779"/>
                  <a:gd name="connsiteY6" fmla="*/ 1915 h 12767"/>
                  <a:gd name="connsiteX7" fmla="*/ 1917 w 12779"/>
                  <a:gd name="connsiteY7" fmla="*/ 1915 h 12767"/>
                  <a:gd name="connsiteX8" fmla="*/ 0 w 12779"/>
                  <a:gd name="connsiteY8" fmla="*/ 6384 h 12767"/>
                  <a:gd name="connsiteX9" fmla="*/ 639 w 12779"/>
                  <a:gd name="connsiteY9" fmla="*/ 8938 h 12767"/>
                  <a:gd name="connsiteX10" fmla="*/ 1917 w 12779"/>
                  <a:gd name="connsiteY10" fmla="*/ 10853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9" h="12767">
                    <a:moveTo>
                      <a:pt x="1917" y="10853"/>
                    </a:moveTo>
                    <a:cubicBezTo>
                      <a:pt x="2556" y="11491"/>
                      <a:pt x="3195" y="12130"/>
                      <a:pt x="3834" y="12130"/>
                    </a:cubicBezTo>
                    <a:cubicBezTo>
                      <a:pt x="4473" y="12768"/>
                      <a:pt x="5112" y="12768"/>
                      <a:pt x="6390" y="12768"/>
                    </a:cubicBezTo>
                    <a:cubicBezTo>
                      <a:pt x="7029" y="12768"/>
                      <a:pt x="8307" y="12768"/>
                      <a:pt x="8946" y="12130"/>
                    </a:cubicBezTo>
                    <a:cubicBezTo>
                      <a:pt x="10224" y="11491"/>
                      <a:pt x="11502" y="10214"/>
                      <a:pt x="12141" y="8938"/>
                    </a:cubicBezTo>
                    <a:cubicBezTo>
                      <a:pt x="12780" y="8299"/>
                      <a:pt x="12780" y="7022"/>
                      <a:pt x="12780" y="6384"/>
                    </a:cubicBezTo>
                    <a:cubicBezTo>
                      <a:pt x="12780" y="4469"/>
                      <a:pt x="12141" y="3192"/>
                      <a:pt x="10863" y="1915"/>
                    </a:cubicBezTo>
                    <a:cubicBezTo>
                      <a:pt x="8307" y="-638"/>
                      <a:pt x="4473" y="-638"/>
                      <a:pt x="1917" y="1915"/>
                    </a:cubicBezTo>
                    <a:cubicBezTo>
                      <a:pt x="639" y="3192"/>
                      <a:pt x="0" y="4469"/>
                      <a:pt x="0" y="6384"/>
                    </a:cubicBezTo>
                    <a:cubicBezTo>
                      <a:pt x="0" y="7022"/>
                      <a:pt x="0" y="8299"/>
                      <a:pt x="639" y="8938"/>
                    </a:cubicBezTo>
                    <a:cubicBezTo>
                      <a:pt x="639" y="9576"/>
                      <a:pt x="1278" y="10214"/>
                      <a:pt x="1917" y="10853"/>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90" name="Graphic 4">
                <a:extLst>
                  <a:ext uri="{FF2B5EF4-FFF2-40B4-BE49-F238E27FC236}">
                    <a16:creationId xmlns:a16="http://schemas.microsoft.com/office/drawing/2014/main" id="{0CB468C6-D175-58B4-EA66-F12B4F79466B}"/>
                  </a:ext>
                </a:extLst>
              </p:cNvPr>
              <p:cNvSpPr/>
              <p:nvPr/>
            </p:nvSpPr>
            <p:spPr>
              <a:xfrm>
                <a:off x="1762344" y="3073890"/>
                <a:ext cx="12805" cy="12289"/>
              </a:xfrm>
              <a:custGeom>
                <a:avLst/>
                <a:gdLst>
                  <a:gd name="connsiteX0" fmla="*/ 1917 w 12805"/>
                  <a:gd name="connsiteY0" fmla="*/ 1436 h 12289"/>
                  <a:gd name="connsiteX1" fmla="*/ 0 w 12805"/>
                  <a:gd name="connsiteY1" fmla="*/ 5905 h 12289"/>
                  <a:gd name="connsiteX2" fmla="*/ 639 w 12805"/>
                  <a:gd name="connsiteY2" fmla="*/ 8459 h 12289"/>
                  <a:gd name="connsiteX3" fmla="*/ 3834 w 12805"/>
                  <a:gd name="connsiteY3" fmla="*/ 11651 h 12289"/>
                  <a:gd name="connsiteX4" fmla="*/ 6390 w 12805"/>
                  <a:gd name="connsiteY4" fmla="*/ 12289 h 12289"/>
                  <a:gd name="connsiteX5" fmla="*/ 10863 w 12805"/>
                  <a:gd name="connsiteY5" fmla="*/ 10374 h 12289"/>
                  <a:gd name="connsiteX6" fmla="*/ 12141 w 12805"/>
                  <a:gd name="connsiteY6" fmla="*/ 8459 h 12289"/>
                  <a:gd name="connsiteX7" fmla="*/ 10863 w 12805"/>
                  <a:gd name="connsiteY7" fmla="*/ 1436 h 12289"/>
                  <a:gd name="connsiteX8" fmla="*/ 1917 w 12805"/>
                  <a:gd name="connsiteY8" fmla="*/ 1436 h 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5" h="12289">
                    <a:moveTo>
                      <a:pt x="1917" y="1436"/>
                    </a:moveTo>
                    <a:cubicBezTo>
                      <a:pt x="639" y="2713"/>
                      <a:pt x="0" y="3990"/>
                      <a:pt x="0" y="5905"/>
                    </a:cubicBezTo>
                    <a:cubicBezTo>
                      <a:pt x="0" y="6544"/>
                      <a:pt x="0" y="7820"/>
                      <a:pt x="639" y="8459"/>
                    </a:cubicBezTo>
                    <a:cubicBezTo>
                      <a:pt x="1278" y="9736"/>
                      <a:pt x="2556" y="11012"/>
                      <a:pt x="3834" y="11651"/>
                    </a:cubicBezTo>
                    <a:cubicBezTo>
                      <a:pt x="4473" y="12289"/>
                      <a:pt x="5112" y="12289"/>
                      <a:pt x="6390" y="12289"/>
                    </a:cubicBezTo>
                    <a:cubicBezTo>
                      <a:pt x="8307" y="12289"/>
                      <a:pt x="9585" y="11651"/>
                      <a:pt x="10863" y="10374"/>
                    </a:cubicBezTo>
                    <a:cubicBezTo>
                      <a:pt x="11502" y="9736"/>
                      <a:pt x="12141" y="9097"/>
                      <a:pt x="12141" y="8459"/>
                    </a:cubicBezTo>
                    <a:cubicBezTo>
                      <a:pt x="13419" y="5905"/>
                      <a:pt x="12780" y="3352"/>
                      <a:pt x="10863" y="1436"/>
                    </a:cubicBezTo>
                    <a:cubicBezTo>
                      <a:pt x="8307" y="-479"/>
                      <a:pt x="4473" y="-479"/>
                      <a:pt x="1917" y="1436"/>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91" name="Graphic 4">
                <a:extLst>
                  <a:ext uri="{FF2B5EF4-FFF2-40B4-BE49-F238E27FC236}">
                    <a16:creationId xmlns:a16="http://schemas.microsoft.com/office/drawing/2014/main" id="{F4790A0D-7667-5FF3-A4FC-685DF85F7167}"/>
                  </a:ext>
                </a:extLst>
              </p:cNvPr>
              <p:cNvSpPr/>
              <p:nvPr/>
            </p:nvSpPr>
            <p:spPr>
              <a:xfrm>
                <a:off x="1762344" y="3015317"/>
                <a:ext cx="12779" cy="12768"/>
              </a:xfrm>
              <a:custGeom>
                <a:avLst/>
                <a:gdLst>
                  <a:gd name="connsiteX0" fmla="*/ 3834 w 12779"/>
                  <a:gd name="connsiteY0" fmla="*/ 12130 h 12768"/>
                  <a:gd name="connsiteX1" fmla="*/ 6390 w 12779"/>
                  <a:gd name="connsiteY1" fmla="*/ 12768 h 12768"/>
                  <a:gd name="connsiteX2" fmla="*/ 8946 w 12779"/>
                  <a:gd name="connsiteY2" fmla="*/ 12130 h 12768"/>
                  <a:gd name="connsiteX3" fmla="*/ 10863 w 12779"/>
                  <a:gd name="connsiteY3" fmla="*/ 10853 h 12768"/>
                  <a:gd name="connsiteX4" fmla="*/ 12780 w 12779"/>
                  <a:gd name="connsiteY4" fmla="*/ 6384 h 12768"/>
                  <a:gd name="connsiteX5" fmla="*/ 10863 w 12779"/>
                  <a:gd name="connsiteY5" fmla="*/ 1915 h 12768"/>
                  <a:gd name="connsiteX6" fmla="*/ 1917 w 12779"/>
                  <a:gd name="connsiteY6" fmla="*/ 1915 h 12768"/>
                  <a:gd name="connsiteX7" fmla="*/ 639 w 12779"/>
                  <a:gd name="connsiteY7" fmla="*/ 3830 h 12768"/>
                  <a:gd name="connsiteX8" fmla="*/ 0 w 12779"/>
                  <a:gd name="connsiteY8" fmla="*/ 5107 h 12768"/>
                  <a:gd name="connsiteX9" fmla="*/ 0 w 12779"/>
                  <a:gd name="connsiteY9" fmla="*/ 6384 h 12768"/>
                  <a:gd name="connsiteX10" fmla="*/ 1917 w 12779"/>
                  <a:gd name="connsiteY10" fmla="*/ 10853 h 12768"/>
                  <a:gd name="connsiteX11" fmla="*/ 3834 w 12779"/>
                  <a:gd name="connsiteY11" fmla="*/ 12130 h 1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9" h="12768">
                    <a:moveTo>
                      <a:pt x="3834" y="12130"/>
                    </a:moveTo>
                    <a:cubicBezTo>
                      <a:pt x="4473" y="12130"/>
                      <a:pt x="5751" y="12768"/>
                      <a:pt x="6390" y="12768"/>
                    </a:cubicBezTo>
                    <a:cubicBezTo>
                      <a:pt x="7029" y="12768"/>
                      <a:pt x="8307" y="12768"/>
                      <a:pt x="8946" y="12130"/>
                    </a:cubicBezTo>
                    <a:cubicBezTo>
                      <a:pt x="9585" y="11491"/>
                      <a:pt x="10224" y="11491"/>
                      <a:pt x="10863" y="10853"/>
                    </a:cubicBezTo>
                    <a:cubicBezTo>
                      <a:pt x="12141" y="9576"/>
                      <a:pt x="12780" y="8299"/>
                      <a:pt x="12780" y="6384"/>
                    </a:cubicBezTo>
                    <a:cubicBezTo>
                      <a:pt x="12780" y="4469"/>
                      <a:pt x="12141" y="3192"/>
                      <a:pt x="10863" y="1915"/>
                    </a:cubicBezTo>
                    <a:cubicBezTo>
                      <a:pt x="8307" y="-638"/>
                      <a:pt x="4473" y="-638"/>
                      <a:pt x="1917" y="1915"/>
                    </a:cubicBezTo>
                    <a:cubicBezTo>
                      <a:pt x="1278" y="2554"/>
                      <a:pt x="639" y="3192"/>
                      <a:pt x="639" y="3830"/>
                    </a:cubicBezTo>
                    <a:lnTo>
                      <a:pt x="0" y="5107"/>
                    </a:lnTo>
                    <a:cubicBezTo>
                      <a:pt x="0" y="5746"/>
                      <a:pt x="0" y="5746"/>
                      <a:pt x="0" y="6384"/>
                    </a:cubicBezTo>
                    <a:cubicBezTo>
                      <a:pt x="0" y="8299"/>
                      <a:pt x="639" y="9576"/>
                      <a:pt x="1917" y="10853"/>
                    </a:cubicBezTo>
                    <a:cubicBezTo>
                      <a:pt x="2556" y="11491"/>
                      <a:pt x="3195" y="12130"/>
                      <a:pt x="3834" y="1213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92" name="Graphic 4">
                <a:extLst>
                  <a:ext uri="{FF2B5EF4-FFF2-40B4-BE49-F238E27FC236}">
                    <a16:creationId xmlns:a16="http://schemas.microsoft.com/office/drawing/2014/main" id="{A5C12935-FB65-A745-C9BA-2592852C4706}"/>
                  </a:ext>
                </a:extLst>
              </p:cNvPr>
              <p:cNvSpPr/>
              <p:nvPr/>
            </p:nvSpPr>
            <p:spPr>
              <a:xfrm>
                <a:off x="1733589" y="3044444"/>
                <a:ext cx="12141" cy="13033"/>
              </a:xfrm>
              <a:custGeom>
                <a:avLst/>
                <a:gdLst>
                  <a:gd name="connsiteX0" fmla="*/ 1278 w 12141"/>
                  <a:gd name="connsiteY0" fmla="*/ 11092 h 13033"/>
                  <a:gd name="connsiteX1" fmla="*/ 3195 w 12141"/>
                  <a:gd name="connsiteY1" fmla="*/ 12369 h 13033"/>
                  <a:gd name="connsiteX2" fmla="*/ 10224 w 12141"/>
                  <a:gd name="connsiteY2" fmla="*/ 11092 h 13033"/>
                  <a:gd name="connsiteX3" fmla="*/ 11502 w 12141"/>
                  <a:gd name="connsiteY3" fmla="*/ 9177 h 13033"/>
                  <a:gd name="connsiteX4" fmla="*/ 12141 w 12141"/>
                  <a:gd name="connsiteY4" fmla="*/ 6623 h 13033"/>
                  <a:gd name="connsiteX5" fmla="*/ 12141 w 12141"/>
                  <a:gd name="connsiteY5" fmla="*/ 5347 h 13033"/>
                  <a:gd name="connsiteX6" fmla="*/ 12141 w 12141"/>
                  <a:gd name="connsiteY6" fmla="*/ 4070 h 13033"/>
                  <a:gd name="connsiteX7" fmla="*/ 10863 w 12141"/>
                  <a:gd name="connsiteY7" fmla="*/ 2155 h 13033"/>
                  <a:gd name="connsiteX8" fmla="*/ 10224 w 12141"/>
                  <a:gd name="connsiteY8" fmla="*/ 1516 h 13033"/>
                  <a:gd name="connsiteX9" fmla="*/ 8946 w 12141"/>
                  <a:gd name="connsiteY9" fmla="*/ 878 h 13033"/>
                  <a:gd name="connsiteX10" fmla="*/ 7668 w 12141"/>
                  <a:gd name="connsiteY10" fmla="*/ 239 h 13033"/>
                  <a:gd name="connsiteX11" fmla="*/ 1917 w 12141"/>
                  <a:gd name="connsiteY11" fmla="*/ 2155 h 13033"/>
                  <a:gd name="connsiteX12" fmla="*/ 639 w 12141"/>
                  <a:gd name="connsiteY12" fmla="*/ 4070 h 13033"/>
                  <a:gd name="connsiteX13" fmla="*/ 0 w 12141"/>
                  <a:gd name="connsiteY13" fmla="*/ 5347 h 13033"/>
                  <a:gd name="connsiteX14" fmla="*/ 0 w 12141"/>
                  <a:gd name="connsiteY14" fmla="*/ 6623 h 13033"/>
                  <a:gd name="connsiteX15" fmla="*/ 639 w 12141"/>
                  <a:gd name="connsiteY15" fmla="*/ 9177 h 13033"/>
                  <a:gd name="connsiteX16" fmla="*/ 1278 w 12141"/>
                  <a:gd name="connsiteY16" fmla="*/ 11092 h 1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41" h="13033">
                    <a:moveTo>
                      <a:pt x="1278" y="11092"/>
                    </a:moveTo>
                    <a:cubicBezTo>
                      <a:pt x="1917" y="11731"/>
                      <a:pt x="2556" y="12369"/>
                      <a:pt x="3195" y="12369"/>
                    </a:cubicBezTo>
                    <a:cubicBezTo>
                      <a:pt x="5751" y="13646"/>
                      <a:pt x="8307" y="13007"/>
                      <a:pt x="10224" y="11092"/>
                    </a:cubicBezTo>
                    <a:cubicBezTo>
                      <a:pt x="10863" y="10454"/>
                      <a:pt x="11502" y="9815"/>
                      <a:pt x="11502" y="9177"/>
                    </a:cubicBezTo>
                    <a:cubicBezTo>
                      <a:pt x="11502" y="8539"/>
                      <a:pt x="12141" y="7262"/>
                      <a:pt x="12141" y="6623"/>
                    </a:cubicBezTo>
                    <a:cubicBezTo>
                      <a:pt x="12141" y="5985"/>
                      <a:pt x="12141" y="5985"/>
                      <a:pt x="12141" y="5347"/>
                    </a:cubicBezTo>
                    <a:cubicBezTo>
                      <a:pt x="12141" y="4708"/>
                      <a:pt x="12141" y="4708"/>
                      <a:pt x="12141" y="4070"/>
                    </a:cubicBezTo>
                    <a:cubicBezTo>
                      <a:pt x="11502" y="3431"/>
                      <a:pt x="11502" y="2793"/>
                      <a:pt x="10863" y="2155"/>
                    </a:cubicBezTo>
                    <a:lnTo>
                      <a:pt x="10224" y="1516"/>
                    </a:lnTo>
                    <a:lnTo>
                      <a:pt x="8946" y="878"/>
                    </a:lnTo>
                    <a:lnTo>
                      <a:pt x="7668" y="239"/>
                    </a:lnTo>
                    <a:cubicBezTo>
                      <a:pt x="5751" y="-399"/>
                      <a:pt x="3195" y="239"/>
                      <a:pt x="1917" y="2155"/>
                    </a:cubicBezTo>
                    <a:cubicBezTo>
                      <a:pt x="1278" y="2793"/>
                      <a:pt x="639" y="3431"/>
                      <a:pt x="639" y="4070"/>
                    </a:cubicBezTo>
                    <a:lnTo>
                      <a:pt x="0" y="5347"/>
                    </a:lnTo>
                    <a:cubicBezTo>
                      <a:pt x="0" y="5985"/>
                      <a:pt x="0" y="5985"/>
                      <a:pt x="0" y="6623"/>
                    </a:cubicBezTo>
                    <a:cubicBezTo>
                      <a:pt x="0" y="7262"/>
                      <a:pt x="0" y="8539"/>
                      <a:pt x="639" y="9177"/>
                    </a:cubicBezTo>
                    <a:cubicBezTo>
                      <a:pt x="639" y="9815"/>
                      <a:pt x="1278" y="10454"/>
                      <a:pt x="1278" y="1109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93" name="Graphic 4">
                <a:extLst>
                  <a:ext uri="{FF2B5EF4-FFF2-40B4-BE49-F238E27FC236}">
                    <a16:creationId xmlns:a16="http://schemas.microsoft.com/office/drawing/2014/main" id="{87F65469-09A4-F72B-EE75-6E45D946A2CB}"/>
                  </a:ext>
                </a:extLst>
              </p:cNvPr>
              <p:cNvSpPr/>
              <p:nvPr/>
            </p:nvSpPr>
            <p:spPr>
              <a:xfrm>
                <a:off x="1732951" y="3073411"/>
                <a:ext cx="12779" cy="12793"/>
              </a:xfrm>
              <a:custGeom>
                <a:avLst/>
                <a:gdLst>
                  <a:gd name="connsiteX0" fmla="*/ 1917 w 12779"/>
                  <a:gd name="connsiteY0" fmla="*/ 10853 h 12793"/>
                  <a:gd name="connsiteX1" fmla="*/ 3834 w 12779"/>
                  <a:gd name="connsiteY1" fmla="*/ 12130 h 12793"/>
                  <a:gd name="connsiteX2" fmla="*/ 10863 w 12779"/>
                  <a:gd name="connsiteY2" fmla="*/ 10853 h 12793"/>
                  <a:gd name="connsiteX3" fmla="*/ 12780 w 12779"/>
                  <a:gd name="connsiteY3" fmla="*/ 6384 h 12793"/>
                  <a:gd name="connsiteX4" fmla="*/ 10863 w 12779"/>
                  <a:gd name="connsiteY4" fmla="*/ 1915 h 12793"/>
                  <a:gd name="connsiteX5" fmla="*/ 5112 w 12779"/>
                  <a:gd name="connsiteY5" fmla="*/ 0 h 12793"/>
                  <a:gd name="connsiteX6" fmla="*/ 3834 w 12779"/>
                  <a:gd name="connsiteY6" fmla="*/ 638 h 12793"/>
                  <a:gd name="connsiteX7" fmla="*/ 2556 w 12779"/>
                  <a:gd name="connsiteY7" fmla="*/ 1277 h 12793"/>
                  <a:gd name="connsiteX8" fmla="*/ 1917 w 12779"/>
                  <a:gd name="connsiteY8" fmla="*/ 1915 h 12793"/>
                  <a:gd name="connsiteX9" fmla="*/ 0 w 12779"/>
                  <a:gd name="connsiteY9" fmla="*/ 6384 h 12793"/>
                  <a:gd name="connsiteX10" fmla="*/ 639 w 12779"/>
                  <a:gd name="connsiteY10" fmla="*/ 8938 h 12793"/>
                  <a:gd name="connsiteX11" fmla="*/ 1917 w 12779"/>
                  <a:gd name="connsiteY11" fmla="*/ 10853 h 1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9" h="12793">
                    <a:moveTo>
                      <a:pt x="1917" y="10853"/>
                    </a:moveTo>
                    <a:cubicBezTo>
                      <a:pt x="2556" y="11491"/>
                      <a:pt x="3195" y="12130"/>
                      <a:pt x="3834" y="12130"/>
                    </a:cubicBezTo>
                    <a:cubicBezTo>
                      <a:pt x="6390" y="13406"/>
                      <a:pt x="8946" y="12768"/>
                      <a:pt x="10863" y="10853"/>
                    </a:cubicBezTo>
                    <a:cubicBezTo>
                      <a:pt x="12141" y="9576"/>
                      <a:pt x="12780" y="8299"/>
                      <a:pt x="12780" y="6384"/>
                    </a:cubicBezTo>
                    <a:cubicBezTo>
                      <a:pt x="12780" y="4469"/>
                      <a:pt x="12141" y="3192"/>
                      <a:pt x="10863" y="1915"/>
                    </a:cubicBezTo>
                    <a:cubicBezTo>
                      <a:pt x="9585" y="638"/>
                      <a:pt x="7029" y="0"/>
                      <a:pt x="5112" y="0"/>
                    </a:cubicBezTo>
                    <a:lnTo>
                      <a:pt x="3834" y="638"/>
                    </a:lnTo>
                    <a:lnTo>
                      <a:pt x="2556" y="1277"/>
                    </a:lnTo>
                    <a:cubicBezTo>
                      <a:pt x="1917" y="1277"/>
                      <a:pt x="1917" y="1915"/>
                      <a:pt x="1917" y="1915"/>
                    </a:cubicBezTo>
                    <a:cubicBezTo>
                      <a:pt x="639" y="3192"/>
                      <a:pt x="0" y="4469"/>
                      <a:pt x="0" y="6384"/>
                    </a:cubicBezTo>
                    <a:cubicBezTo>
                      <a:pt x="0" y="7022"/>
                      <a:pt x="0" y="8299"/>
                      <a:pt x="639" y="8938"/>
                    </a:cubicBezTo>
                    <a:cubicBezTo>
                      <a:pt x="1278" y="10214"/>
                      <a:pt x="1278" y="10853"/>
                      <a:pt x="1917" y="10853"/>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94" name="Graphic 4">
                <a:extLst>
                  <a:ext uri="{FF2B5EF4-FFF2-40B4-BE49-F238E27FC236}">
                    <a16:creationId xmlns:a16="http://schemas.microsoft.com/office/drawing/2014/main" id="{A9B93116-21BD-A3DB-3E75-BA8C2C0D235A}"/>
                  </a:ext>
                </a:extLst>
              </p:cNvPr>
              <p:cNvSpPr/>
              <p:nvPr/>
            </p:nvSpPr>
            <p:spPr>
              <a:xfrm>
                <a:off x="1733589" y="3015078"/>
                <a:ext cx="12779" cy="13007"/>
              </a:xfrm>
              <a:custGeom>
                <a:avLst/>
                <a:gdLst>
                  <a:gd name="connsiteX0" fmla="*/ 3834 w 12779"/>
                  <a:gd name="connsiteY0" fmla="*/ 12369 h 13007"/>
                  <a:gd name="connsiteX1" fmla="*/ 6390 w 12779"/>
                  <a:gd name="connsiteY1" fmla="*/ 13007 h 13007"/>
                  <a:gd name="connsiteX2" fmla="*/ 8946 w 12779"/>
                  <a:gd name="connsiteY2" fmla="*/ 12369 h 13007"/>
                  <a:gd name="connsiteX3" fmla="*/ 10863 w 12779"/>
                  <a:gd name="connsiteY3" fmla="*/ 11092 h 13007"/>
                  <a:gd name="connsiteX4" fmla="*/ 12780 w 12779"/>
                  <a:gd name="connsiteY4" fmla="*/ 6623 h 13007"/>
                  <a:gd name="connsiteX5" fmla="*/ 10863 w 12779"/>
                  <a:gd name="connsiteY5" fmla="*/ 2155 h 13007"/>
                  <a:gd name="connsiteX6" fmla="*/ 10224 w 12779"/>
                  <a:gd name="connsiteY6" fmla="*/ 1516 h 13007"/>
                  <a:gd name="connsiteX7" fmla="*/ 8946 w 12779"/>
                  <a:gd name="connsiteY7" fmla="*/ 878 h 13007"/>
                  <a:gd name="connsiteX8" fmla="*/ 7668 w 12779"/>
                  <a:gd name="connsiteY8" fmla="*/ 239 h 13007"/>
                  <a:gd name="connsiteX9" fmla="*/ 1917 w 12779"/>
                  <a:gd name="connsiteY9" fmla="*/ 2155 h 13007"/>
                  <a:gd name="connsiteX10" fmla="*/ 0 w 12779"/>
                  <a:gd name="connsiteY10" fmla="*/ 6623 h 13007"/>
                  <a:gd name="connsiteX11" fmla="*/ 1917 w 12779"/>
                  <a:gd name="connsiteY11" fmla="*/ 11092 h 13007"/>
                  <a:gd name="connsiteX12" fmla="*/ 3834 w 12779"/>
                  <a:gd name="connsiteY12" fmla="*/ 12369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79" h="13007">
                    <a:moveTo>
                      <a:pt x="3834" y="12369"/>
                    </a:moveTo>
                    <a:cubicBezTo>
                      <a:pt x="4473" y="12369"/>
                      <a:pt x="5751" y="13007"/>
                      <a:pt x="6390" y="13007"/>
                    </a:cubicBezTo>
                    <a:cubicBezTo>
                      <a:pt x="7029" y="13007"/>
                      <a:pt x="8307" y="13007"/>
                      <a:pt x="8946" y="12369"/>
                    </a:cubicBezTo>
                    <a:cubicBezTo>
                      <a:pt x="9585" y="11731"/>
                      <a:pt x="10224" y="11731"/>
                      <a:pt x="10863" y="11092"/>
                    </a:cubicBezTo>
                    <a:cubicBezTo>
                      <a:pt x="12141" y="9815"/>
                      <a:pt x="12780" y="8539"/>
                      <a:pt x="12780" y="6623"/>
                    </a:cubicBezTo>
                    <a:cubicBezTo>
                      <a:pt x="12780" y="4708"/>
                      <a:pt x="12141" y="3431"/>
                      <a:pt x="10863" y="2155"/>
                    </a:cubicBezTo>
                    <a:lnTo>
                      <a:pt x="10224" y="1516"/>
                    </a:lnTo>
                    <a:lnTo>
                      <a:pt x="8946" y="878"/>
                    </a:lnTo>
                    <a:lnTo>
                      <a:pt x="7668" y="239"/>
                    </a:lnTo>
                    <a:cubicBezTo>
                      <a:pt x="5751" y="-399"/>
                      <a:pt x="3195" y="239"/>
                      <a:pt x="1917" y="2155"/>
                    </a:cubicBezTo>
                    <a:cubicBezTo>
                      <a:pt x="639" y="3431"/>
                      <a:pt x="0" y="4708"/>
                      <a:pt x="0" y="6623"/>
                    </a:cubicBezTo>
                    <a:cubicBezTo>
                      <a:pt x="0" y="8539"/>
                      <a:pt x="639" y="9815"/>
                      <a:pt x="1917" y="11092"/>
                    </a:cubicBezTo>
                    <a:cubicBezTo>
                      <a:pt x="1917" y="11731"/>
                      <a:pt x="2556" y="12369"/>
                      <a:pt x="3834" y="12369"/>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95" name="Graphic 4">
                <a:extLst>
                  <a:ext uri="{FF2B5EF4-FFF2-40B4-BE49-F238E27FC236}">
                    <a16:creationId xmlns:a16="http://schemas.microsoft.com/office/drawing/2014/main" id="{5C1BCC7C-2706-1999-D59E-541A7D5063CE}"/>
                  </a:ext>
                </a:extLst>
              </p:cNvPr>
              <p:cNvSpPr/>
              <p:nvPr/>
            </p:nvSpPr>
            <p:spPr>
              <a:xfrm>
                <a:off x="1616654" y="3015317"/>
                <a:ext cx="12779" cy="12768"/>
              </a:xfrm>
              <a:custGeom>
                <a:avLst/>
                <a:gdLst>
                  <a:gd name="connsiteX0" fmla="*/ 6390 w 12779"/>
                  <a:gd name="connsiteY0" fmla="*/ 12768 h 12768"/>
                  <a:gd name="connsiteX1" fmla="*/ 10863 w 12779"/>
                  <a:gd name="connsiteY1" fmla="*/ 10853 h 12768"/>
                  <a:gd name="connsiteX2" fmla="*/ 12780 w 12779"/>
                  <a:gd name="connsiteY2" fmla="*/ 6384 h 12768"/>
                  <a:gd name="connsiteX3" fmla="*/ 10863 w 12779"/>
                  <a:gd name="connsiteY3" fmla="*/ 1915 h 12768"/>
                  <a:gd name="connsiteX4" fmla="*/ 1917 w 12779"/>
                  <a:gd name="connsiteY4" fmla="*/ 1915 h 12768"/>
                  <a:gd name="connsiteX5" fmla="*/ 0 w 12779"/>
                  <a:gd name="connsiteY5" fmla="*/ 6384 h 12768"/>
                  <a:gd name="connsiteX6" fmla="*/ 6390 w 12779"/>
                  <a:gd name="connsiteY6" fmla="*/ 12768 h 1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12768">
                    <a:moveTo>
                      <a:pt x="6390" y="12768"/>
                    </a:moveTo>
                    <a:cubicBezTo>
                      <a:pt x="8307" y="12768"/>
                      <a:pt x="9585" y="12130"/>
                      <a:pt x="10863" y="10853"/>
                    </a:cubicBezTo>
                    <a:cubicBezTo>
                      <a:pt x="12141" y="9576"/>
                      <a:pt x="12780" y="8299"/>
                      <a:pt x="12780" y="6384"/>
                    </a:cubicBezTo>
                    <a:cubicBezTo>
                      <a:pt x="12780" y="4469"/>
                      <a:pt x="12141" y="3192"/>
                      <a:pt x="10863" y="1915"/>
                    </a:cubicBezTo>
                    <a:cubicBezTo>
                      <a:pt x="8307" y="-638"/>
                      <a:pt x="4473" y="-638"/>
                      <a:pt x="1917" y="1915"/>
                    </a:cubicBezTo>
                    <a:cubicBezTo>
                      <a:pt x="639" y="3192"/>
                      <a:pt x="0" y="4469"/>
                      <a:pt x="0" y="6384"/>
                    </a:cubicBezTo>
                    <a:cubicBezTo>
                      <a:pt x="0" y="10214"/>
                      <a:pt x="2556" y="12768"/>
                      <a:pt x="6390" y="1276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96" name="Graphic 4">
                <a:extLst>
                  <a:ext uri="{FF2B5EF4-FFF2-40B4-BE49-F238E27FC236}">
                    <a16:creationId xmlns:a16="http://schemas.microsoft.com/office/drawing/2014/main" id="{E151B994-A6E8-1AC5-0CE4-1070721214F3}"/>
                  </a:ext>
                </a:extLst>
              </p:cNvPr>
              <p:cNvSpPr/>
              <p:nvPr/>
            </p:nvSpPr>
            <p:spPr>
              <a:xfrm>
                <a:off x="1674163" y="3073810"/>
                <a:ext cx="13418" cy="13007"/>
              </a:xfrm>
              <a:custGeom>
                <a:avLst/>
                <a:gdLst>
                  <a:gd name="connsiteX0" fmla="*/ 4473 w 13418"/>
                  <a:gd name="connsiteY0" fmla="*/ 12369 h 13007"/>
                  <a:gd name="connsiteX1" fmla="*/ 7029 w 13418"/>
                  <a:gd name="connsiteY1" fmla="*/ 13007 h 13007"/>
                  <a:gd name="connsiteX2" fmla="*/ 9585 w 13418"/>
                  <a:gd name="connsiteY2" fmla="*/ 12369 h 13007"/>
                  <a:gd name="connsiteX3" fmla="*/ 11502 w 13418"/>
                  <a:gd name="connsiteY3" fmla="*/ 11092 h 13007"/>
                  <a:gd name="connsiteX4" fmla="*/ 13419 w 13418"/>
                  <a:gd name="connsiteY4" fmla="*/ 6623 h 13007"/>
                  <a:gd name="connsiteX5" fmla="*/ 11502 w 13418"/>
                  <a:gd name="connsiteY5" fmla="*/ 2155 h 13007"/>
                  <a:gd name="connsiteX6" fmla="*/ 10224 w 13418"/>
                  <a:gd name="connsiteY6" fmla="*/ 1516 h 13007"/>
                  <a:gd name="connsiteX7" fmla="*/ 8946 w 13418"/>
                  <a:gd name="connsiteY7" fmla="*/ 878 h 13007"/>
                  <a:gd name="connsiteX8" fmla="*/ 7668 w 13418"/>
                  <a:gd name="connsiteY8" fmla="*/ 239 h 13007"/>
                  <a:gd name="connsiteX9" fmla="*/ 1917 w 13418"/>
                  <a:gd name="connsiteY9" fmla="*/ 2155 h 13007"/>
                  <a:gd name="connsiteX10" fmla="*/ 639 w 13418"/>
                  <a:gd name="connsiteY10" fmla="*/ 4070 h 13007"/>
                  <a:gd name="connsiteX11" fmla="*/ 0 w 13418"/>
                  <a:gd name="connsiteY11" fmla="*/ 5347 h 13007"/>
                  <a:gd name="connsiteX12" fmla="*/ 0 w 13418"/>
                  <a:gd name="connsiteY12" fmla="*/ 6623 h 13007"/>
                  <a:gd name="connsiteX13" fmla="*/ 1917 w 13418"/>
                  <a:gd name="connsiteY13" fmla="*/ 11092 h 13007"/>
                  <a:gd name="connsiteX14" fmla="*/ 4473 w 13418"/>
                  <a:gd name="connsiteY14" fmla="*/ 12369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18" h="13007">
                    <a:moveTo>
                      <a:pt x="4473" y="12369"/>
                    </a:moveTo>
                    <a:cubicBezTo>
                      <a:pt x="5112" y="13007"/>
                      <a:pt x="5751" y="13007"/>
                      <a:pt x="7029" y="13007"/>
                    </a:cubicBezTo>
                    <a:cubicBezTo>
                      <a:pt x="7668" y="13007"/>
                      <a:pt x="8946" y="13007"/>
                      <a:pt x="9585" y="12369"/>
                    </a:cubicBezTo>
                    <a:cubicBezTo>
                      <a:pt x="10224" y="11731"/>
                      <a:pt x="10863" y="11731"/>
                      <a:pt x="11502" y="11092"/>
                    </a:cubicBezTo>
                    <a:cubicBezTo>
                      <a:pt x="12780" y="9815"/>
                      <a:pt x="13419" y="8539"/>
                      <a:pt x="13419" y="6623"/>
                    </a:cubicBezTo>
                    <a:cubicBezTo>
                      <a:pt x="13419" y="4708"/>
                      <a:pt x="12780" y="3431"/>
                      <a:pt x="11502" y="2155"/>
                    </a:cubicBezTo>
                    <a:lnTo>
                      <a:pt x="10224" y="1516"/>
                    </a:lnTo>
                    <a:lnTo>
                      <a:pt x="8946" y="878"/>
                    </a:lnTo>
                    <a:lnTo>
                      <a:pt x="7668" y="239"/>
                    </a:lnTo>
                    <a:cubicBezTo>
                      <a:pt x="5751" y="-399"/>
                      <a:pt x="3195" y="239"/>
                      <a:pt x="1917" y="2155"/>
                    </a:cubicBezTo>
                    <a:cubicBezTo>
                      <a:pt x="1278" y="2793"/>
                      <a:pt x="639" y="3431"/>
                      <a:pt x="639" y="4070"/>
                    </a:cubicBezTo>
                    <a:cubicBezTo>
                      <a:pt x="639" y="4708"/>
                      <a:pt x="639" y="4708"/>
                      <a:pt x="0" y="5347"/>
                    </a:cubicBezTo>
                    <a:cubicBezTo>
                      <a:pt x="0" y="5985"/>
                      <a:pt x="0" y="5985"/>
                      <a:pt x="0" y="6623"/>
                    </a:cubicBezTo>
                    <a:cubicBezTo>
                      <a:pt x="0" y="8539"/>
                      <a:pt x="639" y="9815"/>
                      <a:pt x="1917" y="11092"/>
                    </a:cubicBezTo>
                    <a:cubicBezTo>
                      <a:pt x="3195" y="11092"/>
                      <a:pt x="3834" y="11731"/>
                      <a:pt x="4473" y="12369"/>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97" name="Graphic 4">
                <a:extLst>
                  <a:ext uri="{FF2B5EF4-FFF2-40B4-BE49-F238E27FC236}">
                    <a16:creationId xmlns:a16="http://schemas.microsoft.com/office/drawing/2014/main" id="{7D76AFE3-73E6-C444-017C-4C2222428823}"/>
                  </a:ext>
                </a:extLst>
              </p:cNvPr>
              <p:cNvSpPr/>
              <p:nvPr/>
            </p:nvSpPr>
            <p:spPr>
              <a:xfrm>
                <a:off x="1645408" y="3015317"/>
                <a:ext cx="12779" cy="12768"/>
              </a:xfrm>
              <a:custGeom>
                <a:avLst/>
                <a:gdLst>
                  <a:gd name="connsiteX0" fmla="*/ 6390 w 12779"/>
                  <a:gd name="connsiteY0" fmla="*/ 12768 h 12768"/>
                  <a:gd name="connsiteX1" fmla="*/ 10863 w 12779"/>
                  <a:gd name="connsiteY1" fmla="*/ 10853 h 12768"/>
                  <a:gd name="connsiteX2" fmla="*/ 12780 w 12779"/>
                  <a:gd name="connsiteY2" fmla="*/ 6384 h 12768"/>
                  <a:gd name="connsiteX3" fmla="*/ 10863 w 12779"/>
                  <a:gd name="connsiteY3" fmla="*/ 1915 h 12768"/>
                  <a:gd name="connsiteX4" fmla="*/ 1917 w 12779"/>
                  <a:gd name="connsiteY4" fmla="*/ 1915 h 12768"/>
                  <a:gd name="connsiteX5" fmla="*/ 0 w 12779"/>
                  <a:gd name="connsiteY5" fmla="*/ 6384 h 12768"/>
                  <a:gd name="connsiteX6" fmla="*/ 6390 w 12779"/>
                  <a:gd name="connsiteY6" fmla="*/ 12768 h 1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12768">
                    <a:moveTo>
                      <a:pt x="6390" y="12768"/>
                    </a:moveTo>
                    <a:cubicBezTo>
                      <a:pt x="8307" y="12768"/>
                      <a:pt x="9585" y="12130"/>
                      <a:pt x="10863" y="10853"/>
                    </a:cubicBezTo>
                    <a:cubicBezTo>
                      <a:pt x="12141" y="9576"/>
                      <a:pt x="12780" y="8299"/>
                      <a:pt x="12780" y="6384"/>
                    </a:cubicBezTo>
                    <a:cubicBezTo>
                      <a:pt x="12780" y="4469"/>
                      <a:pt x="12141" y="3192"/>
                      <a:pt x="10863" y="1915"/>
                    </a:cubicBezTo>
                    <a:cubicBezTo>
                      <a:pt x="8307" y="-638"/>
                      <a:pt x="4473" y="-638"/>
                      <a:pt x="1917" y="1915"/>
                    </a:cubicBezTo>
                    <a:cubicBezTo>
                      <a:pt x="639" y="3192"/>
                      <a:pt x="0" y="4469"/>
                      <a:pt x="0" y="6384"/>
                    </a:cubicBezTo>
                    <a:cubicBezTo>
                      <a:pt x="0" y="10214"/>
                      <a:pt x="3195" y="12768"/>
                      <a:pt x="6390" y="1276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98" name="Graphic 4">
                <a:extLst>
                  <a:ext uri="{FF2B5EF4-FFF2-40B4-BE49-F238E27FC236}">
                    <a16:creationId xmlns:a16="http://schemas.microsoft.com/office/drawing/2014/main" id="{9F7CC88A-E890-F868-A918-366195F0EE86}"/>
                  </a:ext>
                </a:extLst>
              </p:cNvPr>
              <p:cNvSpPr/>
              <p:nvPr/>
            </p:nvSpPr>
            <p:spPr>
              <a:xfrm>
                <a:off x="1733589" y="2986350"/>
                <a:ext cx="12779" cy="13007"/>
              </a:xfrm>
              <a:custGeom>
                <a:avLst/>
                <a:gdLst>
                  <a:gd name="connsiteX0" fmla="*/ 3834 w 12779"/>
                  <a:gd name="connsiteY0" fmla="*/ 12369 h 13007"/>
                  <a:gd name="connsiteX1" fmla="*/ 6390 w 12779"/>
                  <a:gd name="connsiteY1" fmla="*/ 13007 h 13007"/>
                  <a:gd name="connsiteX2" fmla="*/ 8946 w 12779"/>
                  <a:gd name="connsiteY2" fmla="*/ 12369 h 13007"/>
                  <a:gd name="connsiteX3" fmla="*/ 10863 w 12779"/>
                  <a:gd name="connsiteY3" fmla="*/ 11092 h 13007"/>
                  <a:gd name="connsiteX4" fmla="*/ 12780 w 12779"/>
                  <a:gd name="connsiteY4" fmla="*/ 6623 h 13007"/>
                  <a:gd name="connsiteX5" fmla="*/ 10863 w 12779"/>
                  <a:gd name="connsiteY5" fmla="*/ 2155 h 13007"/>
                  <a:gd name="connsiteX6" fmla="*/ 8946 w 12779"/>
                  <a:gd name="connsiteY6" fmla="*/ 878 h 13007"/>
                  <a:gd name="connsiteX7" fmla="*/ 7668 w 12779"/>
                  <a:gd name="connsiteY7" fmla="*/ 239 h 13007"/>
                  <a:gd name="connsiteX8" fmla="*/ 1917 w 12779"/>
                  <a:gd name="connsiteY8" fmla="*/ 2155 h 13007"/>
                  <a:gd name="connsiteX9" fmla="*/ 0 w 12779"/>
                  <a:gd name="connsiteY9" fmla="*/ 6623 h 13007"/>
                  <a:gd name="connsiteX10" fmla="*/ 1917 w 12779"/>
                  <a:gd name="connsiteY10" fmla="*/ 11092 h 13007"/>
                  <a:gd name="connsiteX11" fmla="*/ 3834 w 12779"/>
                  <a:gd name="connsiteY11" fmla="*/ 12369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9" h="13007">
                    <a:moveTo>
                      <a:pt x="3834" y="12369"/>
                    </a:moveTo>
                    <a:cubicBezTo>
                      <a:pt x="4473" y="12369"/>
                      <a:pt x="5112" y="13007"/>
                      <a:pt x="6390" y="13007"/>
                    </a:cubicBezTo>
                    <a:cubicBezTo>
                      <a:pt x="7029" y="13007"/>
                      <a:pt x="8307" y="13007"/>
                      <a:pt x="8946" y="12369"/>
                    </a:cubicBezTo>
                    <a:cubicBezTo>
                      <a:pt x="9585" y="11731"/>
                      <a:pt x="10224" y="11731"/>
                      <a:pt x="10863" y="11092"/>
                    </a:cubicBezTo>
                    <a:cubicBezTo>
                      <a:pt x="12141" y="9815"/>
                      <a:pt x="12780" y="8539"/>
                      <a:pt x="12780" y="6623"/>
                    </a:cubicBezTo>
                    <a:cubicBezTo>
                      <a:pt x="12780" y="4708"/>
                      <a:pt x="12141" y="3431"/>
                      <a:pt x="10863" y="2155"/>
                    </a:cubicBezTo>
                    <a:cubicBezTo>
                      <a:pt x="10224" y="1516"/>
                      <a:pt x="9585" y="878"/>
                      <a:pt x="8946" y="878"/>
                    </a:cubicBezTo>
                    <a:cubicBezTo>
                      <a:pt x="8307" y="878"/>
                      <a:pt x="8307" y="878"/>
                      <a:pt x="7668" y="239"/>
                    </a:cubicBezTo>
                    <a:cubicBezTo>
                      <a:pt x="5751" y="-399"/>
                      <a:pt x="3195" y="239"/>
                      <a:pt x="1917" y="2155"/>
                    </a:cubicBezTo>
                    <a:cubicBezTo>
                      <a:pt x="639" y="3431"/>
                      <a:pt x="0" y="4708"/>
                      <a:pt x="0" y="6623"/>
                    </a:cubicBezTo>
                    <a:cubicBezTo>
                      <a:pt x="0" y="8539"/>
                      <a:pt x="639" y="9815"/>
                      <a:pt x="1917" y="11092"/>
                    </a:cubicBezTo>
                    <a:cubicBezTo>
                      <a:pt x="1917" y="11731"/>
                      <a:pt x="2556" y="11731"/>
                      <a:pt x="3834" y="12369"/>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99" name="Graphic 4">
                <a:extLst>
                  <a:ext uri="{FF2B5EF4-FFF2-40B4-BE49-F238E27FC236}">
                    <a16:creationId xmlns:a16="http://schemas.microsoft.com/office/drawing/2014/main" id="{1B1AE998-1208-D012-01B3-E67CC40441AA}"/>
                  </a:ext>
                </a:extLst>
              </p:cNvPr>
              <p:cNvSpPr/>
              <p:nvPr/>
            </p:nvSpPr>
            <p:spPr>
              <a:xfrm>
                <a:off x="1762493" y="2986589"/>
                <a:ext cx="12656" cy="12767"/>
              </a:xfrm>
              <a:custGeom>
                <a:avLst/>
                <a:gdLst>
                  <a:gd name="connsiteX0" fmla="*/ 6241 w 12656"/>
                  <a:gd name="connsiteY0" fmla="*/ 12768 h 12767"/>
                  <a:gd name="connsiteX1" fmla="*/ 8797 w 12656"/>
                  <a:gd name="connsiteY1" fmla="*/ 12130 h 12767"/>
                  <a:gd name="connsiteX2" fmla="*/ 10714 w 12656"/>
                  <a:gd name="connsiteY2" fmla="*/ 10853 h 12767"/>
                  <a:gd name="connsiteX3" fmla="*/ 11992 w 12656"/>
                  <a:gd name="connsiteY3" fmla="*/ 3830 h 12767"/>
                  <a:gd name="connsiteX4" fmla="*/ 10714 w 12656"/>
                  <a:gd name="connsiteY4" fmla="*/ 1915 h 12767"/>
                  <a:gd name="connsiteX5" fmla="*/ 10075 w 12656"/>
                  <a:gd name="connsiteY5" fmla="*/ 1277 h 12767"/>
                  <a:gd name="connsiteX6" fmla="*/ 8797 w 12656"/>
                  <a:gd name="connsiteY6" fmla="*/ 638 h 12767"/>
                  <a:gd name="connsiteX7" fmla="*/ 4963 w 12656"/>
                  <a:gd name="connsiteY7" fmla="*/ 0 h 12767"/>
                  <a:gd name="connsiteX8" fmla="*/ 3685 w 12656"/>
                  <a:gd name="connsiteY8" fmla="*/ 638 h 12767"/>
                  <a:gd name="connsiteX9" fmla="*/ 2407 w 12656"/>
                  <a:gd name="connsiteY9" fmla="*/ 1277 h 12767"/>
                  <a:gd name="connsiteX10" fmla="*/ 1768 w 12656"/>
                  <a:gd name="connsiteY10" fmla="*/ 1915 h 12767"/>
                  <a:gd name="connsiteX11" fmla="*/ 490 w 12656"/>
                  <a:gd name="connsiteY11" fmla="*/ 3830 h 12767"/>
                  <a:gd name="connsiteX12" fmla="*/ 3685 w 12656"/>
                  <a:gd name="connsiteY12" fmla="*/ 12130 h 12767"/>
                  <a:gd name="connsiteX13" fmla="*/ 6241 w 12656"/>
                  <a:gd name="connsiteY13"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56" h="12767">
                    <a:moveTo>
                      <a:pt x="6241" y="12768"/>
                    </a:moveTo>
                    <a:cubicBezTo>
                      <a:pt x="6880" y="12768"/>
                      <a:pt x="8158" y="12768"/>
                      <a:pt x="8797" y="12130"/>
                    </a:cubicBezTo>
                    <a:cubicBezTo>
                      <a:pt x="9436" y="11491"/>
                      <a:pt x="10075" y="11491"/>
                      <a:pt x="10714" y="10853"/>
                    </a:cubicBezTo>
                    <a:cubicBezTo>
                      <a:pt x="12631" y="8938"/>
                      <a:pt x="13270" y="6384"/>
                      <a:pt x="11992" y="3830"/>
                    </a:cubicBezTo>
                    <a:cubicBezTo>
                      <a:pt x="11353" y="3192"/>
                      <a:pt x="11353" y="2554"/>
                      <a:pt x="10714" y="1915"/>
                    </a:cubicBezTo>
                    <a:lnTo>
                      <a:pt x="10075" y="1277"/>
                    </a:lnTo>
                    <a:cubicBezTo>
                      <a:pt x="9436" y="1277"/>
                      <a:pt x="9436" y="638"/>
                      <a:pt x="8797" y="638"/>
                    </a:cubicBezTo>
                    <a:cubicBezTo>
                      <a:pt x="7519" y="0"/>
                      <a:pt x="6241" y="0"/>
                      <a:pt x="4963" y="0"/>
                    </a:cubicBezTo>
                    <a:cubicBezTo>
                      <a:pt x="4324" y="0"/>
                      <a:pt x="4324" y="0"/>
                      <a:pt x="3685" y="638"/>
                    </a:cubicBezTo>
                    <a:cubicBezTo>
                      <a:pt x="3046" y="638"/>
                      <a:pt x="3046" y="1277"/>
                      <a:pt x="2407" y="1277"/>
                    </a:cubicBezTo>
                    <a:cubicBezTo>
                      <a:pt x="1768" y="1277"/>
                      <a:pt x="1768" y="1915"/>
                      <a:pt x="1768" y="1915"/>
                    </a:cubicBezTo>
                    <a:cubicBezTo>
                      <a:pt x="1129" y="2554"/>
                      <a:pt x="490" y="3192"/>
                      <a:pt x="490" y="3830"/>
                    </a:cubicBezTo>
                    <a:cubicBezTo>
                      <a:pt x="-788" y="7022"/>
                      <a:pt x="490" y="10853"/>
                      <a:pt x="3685" y="12130"/>
                    </a:cubicBezTo>
                    <a:cubicBezTo>
                      <a:pt x="4324" y="12130"/>
                      <a:pt x="5602" y="12768"/>
                      <a:pt x="6241" y="1276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00" name="Graphic 4">
                <a:extLst>
                  <a:ext uri="{FF2B5EF4-FFF2-40B4-BE49-F238E27FC236}">
                    <a16:creationId xmlns:a16="http://schemas.microsoft.com/office/drawing/2014/main" id="{B1857AFF-0BC9-5CBF-3338-BD2ED1B5E8B1}"/>
                  </a:ext>
                </a:extLst>
              </p:cNvPr>
              <p:cNvSpPr/>
              <p:nvPr/>
            </p:nvSpPr>
            <p:spPr>
              <a:xfrm>
                <a:off x="1704835" y="3015291"/>
                <a:ext cx="12141" cy="12793"/>
              </a:xfrm>
              <a:custGeom>
                <a:avLst/>
                <a:gdLst>
                  <a:gd name="connsiteX0" fmla="*/ 5751 w 12141"/>
                  <a:gd name="connsiteY0" fmla="*/ 12794 h 12793"/>
                  <a:gd name="connsiteX1" fmla="*/ 8307 w 12141"/>
                  <a:gd name="connsiteY1" fmla="*/ 12155 h 12793"/>
                  <a:gd name="connsiteX2" fmla="*/ 10224 w 12141"/>
                  <a:gd name="connsiteY2" fmla="*/ 10879 h 12793"/>
                  <a:gd name="connsiteX3" fmla="*/ 12141 w 12141"/>
                  <a:gd name="connsiteY3" fmla="*/ 6410 h 12793"/>
                  <a:gd name="connsiteX4" fmla="*/ 12141 w 12141"/>
                  <a:gd name="connsiteY4" fmla="*/ 5133 h 12793"/>
                  <a:gd name="connsiteX5" fmla="*/ 12141 w 12141"/>
                  <a:gd name="connsiteY5" fmla="*/ 3856 h 12793"/>
                  <a:gd name="connsiteX6" fmla="*/ 10863 w 12141"/>
                  <a:gd name="connsiteY6" fmla="*/ 1941 h 12793"/>
                  <a:gd name="connsiteX7" fmla="*/ 3834 w 12141"/>
                  <a:gd name="connsiteY7" fmla="*/ 664 h 12793"/>
                  <a:gd name="connsiteX8" fmla="*/ 2556 w 12141"/>
                  <a:gd name="connsiteY8" fmla="*/ 1303 h 12793"/>
                  <a:gd name="connsiteX9" fmla="*/ 1917 w 12141"/>
                  <a:gd name="connsiteY9" fmla="*/ 1941 h 12793"/>
                  <a:gd name="connsiteX10" fmla="*/ 0 w 12141"/>
                  <a:gd name="connsiteY10" fmla="*/ 6410 h 12793"/>
                  <a:gd name="connsiteX11" fmla="*/ 1917 w 12141"/>
                  <a:gd name="connsiteY11" fmla="*/ 10879 h 12793"/>
                  <a:gd name="connsiteX12" fmla="*/ 5751 w 12141"/>
                  <a:gd name="connsiteY12" fmla="*/ 12794 h 1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1" h="12793">
                    <a:moveTo>
                      <a:pt x="5751" y="12794"/>
                    </a:moveTo>
                    <a:cubicBezTo>
                      <a:pt x="6390" y="12794"/>
                      <a:pt x="7668" y="12794"/>
                      <a:pt x="8307" y="12155"/>
                    </a:cubicBezTo>
                    <a:cubicBezTo>
                      <a:pt x="8946" y="11517"/>
                      <a:pt x="9585" y="11517"/>
                      <a:pt x="10224" y="10879"/>
                    </a:cubicBezTo>
                    <a:cubicBezTo>
                      <a:pt x="11502" y="9602"/>
                      <a:pt x="12141" y="8325"/>
                      <a:pt x="12141" y="6410"/>
                    </a:cubicBezTo>
                    <a:cubicBezTo>
                      <a:pt x="12141" y="5771"/>
                      <a:pt x="12141" y="5771"/>
                      <a:pt x="12141" y="5133"/>
                    </a:cubicBezTo>
                    <a:cubicBezTo>
                      <a:pt x="12141" y="4495"/>
                      <a:pt x="12141" y="4495"/>
                      <a:pt x="12141" y="3856"/>
                    </a:cubicBezTo>
                    <a:cubicBezTo>
                      <a:pt x="11502" y="3218"/>
                      <a:pt x="11502" y="2579"/>
                      <a:pt x="10863" y="1941"/>
                    </a:cubicBezTo>
                    <a:cubicBezTo>
                      <a:pt x="8946" y="26"/>
                      <a:pt x="6390" y="-613"/>
                      <a:pt x="3834" y="664"/>
                    </a:cubicBezTo>
                    <a:lnTo>
                      <a:pt x="2556" y="1303"/>
                    </a:lnTo>
                    <a:cubicBezTo>
                      <a:pt x="1917" y="1303"/>
                      <a:pt x="1917" y="1941"/>
                      <a:pt x="1917" y="1941"/>
                    </a:cubicBezTo>
                    <a:cubicBezTo>
                      <a:pt x="639" y="3218"/>
                      <a:pt x="0" y="4495"/>
                      <a:pt x="0" y="6410"/>
                    </a:cubicBezTo>
                    <a:cubicBezTo>
                      <a:pt x="0" y="8325"/>
                      <a:pt x="639" y="9602"/>
                      <a:pt x="1917" y="10879"/>
                    </a:cubicBezTo>
                    <a:cubicBezTo>
                      <a:pt x="2556" y="12155"/>
                      <a:pt x="3834" y="12794"/>
                      <a:pt x="5751" y="1279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01" name="Graphic 4">
                <a:extLst>
                  <a:ext uri="{FF2B5EF4-FFF2-40B4-BE49-F238E27FC236}">
                    <a16:creationId xmlns:a16="http://schemas.microsoft.com/office/drawing/2014/main" id="{09BBB0D5-C8D3-9AC8-06C5-88F5FDE875F9}"/>
                  </a:ext>
                </a:extLst>
              </p:cNvPr>
              <p:cNvSpPr/>
              <p:nvPr/>
            </p:nvSpPr>
            <p:spPr>
              <a:xfrm>
                <a:off x="1674802" y="3015317"/>
                <a:ext cx="12779" cy="12768"/>
              </a:xfrm>
              <a:custGeom>
                <a:avLst/>
                <a:gdLst>
                  <a:gd name="connsiteX0" fmla="*/ 6390 w 12779"/>
                  <a:gd name="connsiteY0" fmla="*/ 12768 h 12768"/>
                  <a:gd name="connsiteX1" fmla="*/ 8946 w 12779"/>
                  <a:gd name="connsiteY1" fmla="*/ 12130 h 12768"/>
                  <a:gd name="connsiteX2" fmla="*/ 10863 w 12779"/>
                  <a:gd name="connsiteY2" fmla="*/ 10853 h 12768"/>
                  <a:gd name="connsiteX3" fmla="*/ 12780 w 12779"/>
                  <a:gd name="connsiteY3" fmla="*/ 6384 h 12768"/>
                  <a:gd name="connsiteX4" fmla="*/ 12780 w 12779"/>
                  <a:gd name="connsiteY4" fmla="*/ 5107 h 12768"/>
                  <a:gd name="connsiteX5" fmla="*/ 12141 w 12779"/>
                  <a:gd name="connsiteY5" fmla="*/ 3830 h 12768"/>
                  <a:gd name="connsiteX6" fmla="*/ 10863 w 12779"/>
                  <a:gd name="connsiteY6" fmla="*/ 1915 h 12768"/>
                  <a:gd name="connsiteX7" fmla="*/ 1917 w 12779"/>
                  <a:gd name="connsiteY7" fmla="*/ 1915 h 12768"/>
                  <a:gd name="connsiteX8" fmla="*/ 1917 w 12779"/>
                  <a:gd name="connsiteY8" fmla="*/ 1915 h 12768"/>
                  <a:gd name="connsiteX9" fmla="*/ 0 w 12779"/>
                  <a:gd name="connsiteY9" fmla="*/ 6384 h 12768"/>
                  <a:gd name="connsiteX10" fmla="*/ 6390 w 12779"/>
                  <a:gd name="connsiteY10" fmla="*/ 12768 h 12768"/>
                  <a:gd name="connsiteX11" fmla="*/ 6390 w 12779"/>
                  <a:gd name="connsiteY11" fmla="*/ 12768 h 1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9" h="12768">
                    <a:moveTo>
                      <a:pt x="6390" y="12768"/>
                    </a:moveTo>
                    <a:cubicBezTo>
                      <a:pt x="7029" y="12768"/>
                      <a:pt x="8307" y="12768"/>
                      <a:pt x="8946" y="12130"/>
                    </a:cubicBezTo>
                    <a:cubicBezTo>
                      <a:pt x="9585" y="11491"/>
                      <a:pt x="10224" y="11491"/>
                      <a:pt x="10863" y="10853"/>
                    </a:cubicBezTo>
                    <a:cubicBezTo>
                      <a:pt x="12141" y="9576"/>
                      <a:pt x="12780" y="8299"/>
                      <a:pt x="12780" y="6384"/>
                    </a:cubicBezTo>
                    <a:cubicBezTo>
                      <a:pt x="12780" y="5746"/>
                      <a:pt x="12780" y="5746"/>
                      <a:pt x="12780" y="5107"/>
                    </a:cubicBezTo>
                    <a:cubicBezTo>
                      <a:pt x="12780" y="4469"/>
                      <a:pt x="12780" y="4469"/>
                      <a:pt x="12141" y="3830"/>
                    </a:cubicBezTo>
                    <a:cubicBezTo>
                      <a:pt x="12141" y="3192"/>
                      <a:pt x="11502" y="2554"/>
                      <a:pt x="10863" y="1915"/>
                    </a:cubicBezTo>
                    <a:cubicBezTo>
                      <a:pt x="8307" y="-638"/>
                      <a:pt x="4473" y="-638"/>
                      <a:pt x="1917" y="1915"/>
                    </a:cubicBezTo>
                    <a:cubicBezTo>
                      <a:pt x="1917" y="1915"/>
                      <a:pt x="1917" y="1915"/>
                      <a:pt x="1917" y="1915"/>
                    </a:cubicBezTo>
                    <a:cubicBezTo>
                      <a:pt x="639" y="3192"/>
                      <a:pt x="0" y="4469"/>
                      <a:pt x="0" y="6384"/>
                    </a:cubicBezTo>
                    <a:cubicBezTo>
                      <a:pt x="0" y="10214"/>
                      <a:pt x="3195" y="12768"/>
                      <a:pt x="6390" y="12768"/>
                    </a:cubicBezTo>
                    <a:lnTo>
                      <a:pt x="6390" y="1276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02" name="Graphic 4">
                <a:extLst>
                  <a:ext uri="{FF2B5EF4-FFF2-40B4-BE49-F238E27FC236}">
                    <a16:creationId xmlns:a16="http://schemas.microsoft.com/office/drawing/2014/main" id="{BA70310F-439B-ADF5-78B9-445BA6628FEE}"/>
                  </a:ext>
                </a:extLst>
              </p:cNvPr>
              <p:cNvSpPr/>
              <p:nvPr/>
            </p:nvSpPr>
            <p:spPr>
              <a:xfrm>
                <a:off x="1674802" y="2986846"/>
                <a:ext cx="12779" cy="12351"/>
              </a:xfrm>
              <a:custGeom>
                <a:avLst/>
                <a:gdLst>
                  <a:gd name="connsiteX0" fmla="*/ 3834 w 12779"/>
                  <a:gd name="connsiteY0" fmla="*/ 11873 h 12351"/>
                  <a:gd name="connsiteX1" fmla="*/ 8946 w 12779"/>
                  <a:gd name="connsiteY1" fmla="*/ 11873 h 12351"/>
                  <a:gd name="connsiteX2" fmla="*/ 10863 w 12779"/>
                  <a:gd name="connsiteY2" fmla="*/ 10596 h 12351"/>
                  <a:gd name="connsiteX3" fmla="*/ 10863 w 12779"/>
                  <a:gd name="connsiteY3" fmla="*/ 1659 h 12351"/>
                  <a:gd name="connsiteX4" fmla="*/ 10224 w 12779"/>
                  <a:gd name="connsiteY4" fmla="*/ 1020 h 12351"/>
                  <a:gd name="connsiteX5" fmla="*/ 8946 w 12779"/>
                  <a:gd name="connsiteY5" fmla="*/ 382 h 12351"/>
                  <a:gd name="connsiteX6" fmla="*/ 1917 w 12779"/>
                  <a:gd name="connsiteY6" fmla="*/ 1659 h 12351"/>
                  <a:gd name="connsiteX7" fmla="*/ 639 w 12779"/>
                  <a:gd name="connsiteY7" fmla="*/ 3574 h 12351"/>
                  <a:gd name="connsiteX8" fmla="*/ 0 w 12779"/>
                  <a:gd name="connsiteY8" fmla="*/ 6127 h 12351"/>
                  <a:gd name="connsiteX9" fmla="*/ 1917 w 12779"/>
                  <a:gd name="connsiteY9" fmla="*/ 10596 h 12351"/>
                  <a:gd name="connsiteX10" fmla="*/ 3834 w 12779"/>
                  <a:gd name="connsiteY10" fmla="*/ 11873 h 1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9" h="12351">
                    <a:moveTo>
                      <a:pt x="3834" y="11873"/>
                    </a:moveTo>
                    <a:cubicBezTo>
                      <a:pt x="5112" y="12511"/>
                      <a:pt x="7029" y="12511"/>
                      <a:pt x="8946" y="11873"/>
                    </a:cubicBezTo>
                    <a:cubicBezTo>
                      <a:pt x="9585" y="11235"/>
                      <a:pt x="10224" y="11235"/>
                      <a:pt x="10863" y="10596"/>
                    </a:cubicBezTo>
                    <a:cubicBezTo>
                      <a:pt x="13419" y="8043"/>
                      <a:pt x="13419" y="4212"/>
                      <a:pt x="10863" y="1659"/>
                    </a:cubicBezTo>
                    <a:lnTo>
                      <a:pt x="10224" y="1020"/>
                    </a:lnTo>
                    <a:lnTo>
                      <a:pt x="8946" y="382"/>
                    </a:lnTo>
                    <a:cubicBezTo>
                      <a:pt x="6390" y="-257"/>
                      <a:pt x="3834" y="-257"/>
                      <a:pt x="1917" y="1659"/>
                    </a:cubicBezTo>
                    <a:cubicBezTo>
                      <a:pt x="1278" y="2297"/>
                      <a:pt x="639" y="2935"/>
                      <a:pt x="639" y="3574"/>
                    </a:cubicBezTo>
                    <a:cubicBezTo>
                      <a:pt x="0" y="4212"/>
                      <a:pt x="0" y="4851"/>
                      <a:pt x="0" y="6127"/>
                    </a:cubicBezTo>
                    <a:cubicBezTo>
                      <a:pt x="0" y="8043"/>
                      <a:pt x="639" y="9319"/>
                      <a:pt x="1917" y="10596"/>
                    </a:cubicBezTo>
                    <a:cubicBezTo>
                      <a:pt x="2556" y="11235"/>
                      <a:pt x="3195" y="11235"/>
                      <a:pt x="3834" y="11873"/>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03" name="Graphic 4">
                <a:extLst>
                  <a:ext uri="{FF2B5EF4-FFF2-40B4-BE49-F238E27FC236}">
                    <a16:creationId xmlns:a16="http://schemas.microsoft.com/office/drawing/2014/main" id="{6EEF131E-697E-5C65-A160-710F5DE6925A}"/>
                  </a:ext>
                </a:extLst>
              </p:cNvPr>
              <p:cNvSpPr/>
              <p:nvPr/>
            </p:nvSpPr>
            <p:spPr>
              <a:xfrm>
                <a:off x="1704196" y="2986468"/>
                <a:ext cx="12779" cy="12729"/>
              </a:xfrm>
              <a:custGeom>
                <a:avLst/>
                <a:gdLst>
                  <a:gd name="connsiteX0" fmla="*/ 3834 w 12779"/>
                  <a:gd name="connsiteY0" fmla="*/ 12251 h 12729"/>
                  <a:gd name="connsiteX1" fmla="*/ 8946 w 12779"/>
                  <a:gd name="connsiteY1" fmla="*/ 12251 h 12729"/>
                  <a:gd name="connsiteX2" fmla="*/ 10863 w 12779"/>
                  <a:gd name="connsiteY2" fmla="*/ 10974 h 12729"/>
                  <a:gd name="connsiteX3" fmla="*/ 12780 w 12779"/>
                  <a:gd name="connsiteY3" fmla="*/ 6505 h 12729"/>
                  <a:gd name="connsiteX4" fmla="*/ 10863 w 12779"/>
                  <a:gd name="connsiteY4" fmla="*/ 2036 h 12729"/>
                  <a:gd name="connsiteX5" fmla="*/ 8946 w 12779"/>
                  <a:gd name="connsiteY5" fmla="*/ 759 h 12729"/>
                  <a:gd name="connsiteX6" fmla="*/ 7668 w 12779"/>
                  <a:gd name="connsiteY6" fmla="*/ 121 h 12729"/>
                  <a:gd name="connsiteX7" fmla="*/ 0 w 12779"/>
                  <a:gd name="connsiteY7" fmla="*/ 5228 h 12729"/>
                  <a:gd name="connsiteX8" fmla="*/ 0 w 12779"/>
                  <a:gd name="connsiteY8" fmla="*/ 6505 h 12729"/>
                  <a:gd name="connsiteX9" fmla="*/ 1917 w 12779"/>
                  <a:gd name="connsiteY9" fmla="*/ 10974 h 12729"/>
                  <a:gd name="connsiteX10" fmla="*/ 3834 w 12779"/>
                  <a:gd name="connsiteY10" fmla="*/ 12251 h 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9" h="12729">
                    <a:moveTo>
                      <a:pt x="3834" y="12251"/>
                    </a:moveTo>
                    <a:cubicBezTo>
                      <a:pt x="5112" y="12889"/>
                      <a:pt x="7029" y="12889"/>
                      <a:pt x="8946" y="12251"/>
                    </a:cubicBezTo>
                    <a:cubicBezTo>
                      <a:pt x="9585" y="11612"/>
                      <a:pt x="10224" y="11612"/>
                      <a:pt x="10863" y="10974"/>
                    </a:cubicBezTo>
                    <a:cubicBezTo>
                      <a:pt x="12141" y="9697"/>
                      <a:pt x="12780" y="8420"/>
                      <a:pt x="12780" y="6505"/>
                    </a:cubicBezTo>
                    <a:cubicBezTo>
                      <a:pt x="12780" y="4590"/>
                      <a:pt x="12141" y="3313"/>
                      <a:pt x="10863" y="2036"/>
                    </a:cubicBezTo>
                    <a:cubicBezTo>
                      <a:pt x="10224" y="1398"/>
                      <a:pt x="9585" y="759"/>
                      <a:pt x="8946" y="759"/>
                    </a:cubicBezTo>
                    <a:cubicBezTo>
                      <a:pt x="8307" y="759"/>
                      <a:pt x="8307" y="759"/>
                      <a:pt x="7668" y="121"/>
                    </a:cubicBezTo>
                    <a:cubicBezTo>
                      <a:pt x="4473" y="-517"/>
                      <a:pt x="639" y="1398"/>
                      <a:pt x="0" y="5228"/>
                    </a:cubicBezTo>
                    <a:cubicBezTo>
                      <a:pt x="0" y="5867"/>
                      <a:pt x="0" y="5867"/>
                      <a:pt x="0" y="6505"/>
                    </a:cubicBezTo>
                    <a:cubicBezTo>
                      <a:pt x="0" y="8420"/>
                      <a:pt x="639" y="9697"/>
                      <a:pt x="1917" y="10974"/>
                    </a:cubicBezTo>
                    <a:cubicBezTo>
                      <a:pt x="2556" y="11612"/>
                      <a:pt x="3195" y="11612"/>
                      <a:pt x="3834" y="1225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04" name="Graphic 4">
                <a:extLst>
                  <a:ext uri="{FF2B5EF4-FFF2-40B4-BE49-F238E27FC236}">
                    <a16:creationId xmlns:a16="http://schemas.microsoft.com/office/drawing/2014/main" id="{4025BEAD-7971-3CC6-4DE5-BEE6AC64994C}"/>
                  </a:ext>
                </a:extLst>
              </p:cNvPr>
              <p:cNvSpPr/>
              <p:nvPr/>
            </p:nvSpPr>
            <p:spPr>
              <a:xfrm>
                <a:off x="1616654" y="2986350"/>
                <a:ext cx="12805" cy="13007"/>
              </a:xfrm>
              <a:custGeom>
                <a:avLst/>
                <a:gdLst>
                  <a:gd name="connsiteX0" fmla="*/ 6390 w 12805"/>
                  <a:gd name="connsiteY0" fmla="*/ 13007 h 13007"/>
                  <a:gd name="connsiteX1" fmla="*/ 8946 w 12805"/>
                  <a:gd name="connsiteY1" fmla="*/ 12369 h 13007"/>
                  <a:gd name="connsiteX2" fmla="*/ 10863 w 12805"/>
                  <a:gd name="connsiteY2" fmla="*/ 11092 h 13007"/>
                  <a:gd name="connsiteX3" fmla="*/ 12141 w 12805"/>
                  <a:gd name="connsiteY3" fmla="*/ 4070 h 13007"/>
                  <a:gd name="connsiteX4" fmla="*/ 8946 w 12805"/>
                  <a:gd name="connsiteY4" fmla="*/ 878 h 13007"/>
                  <a:gd name="connsiteX5" fmla="*/ 7668 w 12805"/>
                  <a:gd name="connsiteY5" fmla="*/ 239 h 13007"/>
                  <a:gd name="connsiteX6" fmla="*/ 1917 w 12805"/>
                  <a:gd name="connsiteY6" fmla="*/ 2155 h 13007"/>
                  <a:gd name="connsiteX7" fmla="*/ 0 w 12805"/>
                  <a:gd name="connsiteY7" fmla="*/ 6623 h 13007"/>
                  <a:gd name="connsiteX8" fmla="*/ 6390 w 12805"/>
                  <a:gd name="connsiteY8" fmla="*/ 13007 h 13007"/>
                  <a:gd name="connsiteX9" fmla="*/ 6390 w 12805"/>
                  <a:gd name="connsiteY9" fmla="*/ 13007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5" h="13007">
                    <a:moveTo>
                      <a:pt x="6390" y="13007"/>
                    </a:moveTo>
                    <a:cubicBezTo>
                      <a:pt x="7029" y="13007"/>
                      <a:pt x="8307" y="13007"/>
                      <a:pt x="8946" y="12369"/>
                    </a:cubicBezTo>
                    <a:cubicBezTo>
                      <a:pt x="9585" y="11731"/>
                      <a:pt x="10224" y="11731"/>
                      <a:pt x="10863" y="11092"/>
                    </a:cubicBezTo>
                    <a:cubicBezTo>
                      <a:pt x="12780" y="9177"/>
                      <a:pt x="13419" y="6623"/>
                      <a:pt x="12141" y="4070"/>
                    </a:cubicBezTo>
                    <a:cubicBezTo>
                      <a:pt x="11502" y="2793"/>
                      <a:pt x="10224" y="1516"/>
                      <a:pt x="8946" y="878"/>
                    </a:cubicBezTo>
                    <a:cubicBezTo>
                      <a:pt x="8307" y="878"/>
                      <a:pt x="8307" y="239"/>
                      <a:pt x="7668" y="239"/>
                    </a:cubicBezTo>
                    <a:cubicBezTo>
                      <a:pt x="5751" y="-399"/>
                      <a:pt x="3195" y="239"/>
                      <a:pt x="1917" y="2155"/>
                    </a:cubicBezTo>
                    <a:cubicBezTo>
                      <a:pt x="639" y="3431"/>
                      <a:pt x="0" y="4708"/>
                      <a:pt x="0" y="6623"/>
                    </a:cubicBezTo>
                    <a:cubicBezTo>
                      <a:pt x="0" y="9815"/>
                      <a:pt x="2556" y="13007"/>
                      <a:pt x="6390" y="13007"/>
                    </a:cubicBezTo>
                    <a:lnTo>
                      <a:pt x="6390" y="1300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05" name="Graphic 4">
                <a:extLst>
                  <a:ext uri="{FF2B5EF4-FFF2-40B4-BE49-F238E27FC236}">
                    <a16:creationId xmlns:a16="http://schemas.microsoft.com/office/drawing/2014/main" id="{907DAA31-65BC-047A-6917-D4DDB9AB7DE0}"/>
                  </a:ext>
                </a:extLst>
              </p:cNvPr>
              <p:cNvSpPr/>
              <p:nvPr/>
            </p:nvSpPr>
            <p:spPr>
              <a:xfrm>
                <a:off x="1646047" y="2986468"/>
                <a:ext cx="12779" cy="12729"/>
              </a:xfrm>
              <a:custGeom>
                <a:avLst/>
                <a:gdLst>
                  <a:gd name="connsiteX0" fmla="*/ 3834 w 12779"/>
                  <a:gd name="connsiteY0" fmla="*/ 12251 h 12729"/>
                  <a:gd name="connsiteX1" fmla="*/ 8946 w 12779"/>
                  <a:gd name="connsiteY1" fmla="*/ 12251 h 12729"/>
                  <a:gd name="connsiteX2" fmla="*/ 10863 w 12779"/>
                  <a:gd name="connsiteY2" fmla="*/ 10974 h 12729"/>
                  <a:gd name="connsiteX3" fmla="*/ 12780 w 12779"/>
                  <a:gd name="connsiteY3" fmla="*/ 6505 h 12729"/>
                  <a:gd name="connsiteX4" fmla="*/ 8946 w 12779"/>
                  <a:gd name="connsiteY4" fmla="*/ 759 h 12729"/>
                  <a:gd name="connsiteX5" fmla="*/ 7668 w 12779"/>
                  <a:gd name="connsiteY5" fmla="*/ 121 h 12729"/>
                  <a:gd name="connsiteX6" fmla="*/ 0 w 12779"/>
                  <a:gd name="connsiteY6" fmla="*/ 5228 h 12729"/>
                  <a:gd name="connsiteX7" fmla="*/ 0 w 12779"/>
                  <a:gd name="connsiteY7" fmla="*/ 6505 h 12729"/>
                  <a:gd name="connsiteX8" fmla="*/ 1917 w 12779"/>
                  <a:gd name="connsiteY8" fmla="*/ 10974 h 12729"/>
                  <a:gd name="connsiteX9" fmla="*/ 3834 w 12779"/>
                  <a:gd name="connsiteY9" fmla="*/ 12251 h 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9" h="12729">
                    <a:moveTo>
                      <a:pt x="3834" y="12251"/>
                    </a:moveTo>
                    <a:cubicBezTo>
                      <a:pt x="5112" y="12889"/>
                      <a:pt x="7029" y="12889"/>
                      <a:pt x="8946" y="12251"/>
                    </a:cubicBezTo>
                    <a:cubicBezTo>
                      <a:pt x="9585" y="11612"/>
                      <a:pt x="10224" y="11612"/>
                      <a:pt x="10863" y="10974"/>
                    </a:cubicBezTo>
                    <a:cubicBezTo>
                      <a:pt x="12141" y="9697"/>
                      <a:pt x="12780" y="8420"/>
                      <a:pt x="12780" y="6505"/>
                    </a:cubicBezTo>
                    <a:cubicBezTo>
                      <a:pt x="12780" y="3951"/>
                      <a:pt x="11502" y="1398"/>
                      <a:pt x="8946" y="759"/>
                    </a:cubicBezTo>
                    <a:cubicBezTo>
                      <a:pt x="8307" y="759"/>
                      <a:pt x="8307" y="121"/>
                      <a:pt x="7668" y="121"/>
                    </a:cubicBezTo>
                    <a:cubicBezTo>
                      <a:pt x="4473" y="-517"/>
                      <a:pt x="639" y="1398"/>
                      <a:pt x="0" y="5228"/>
                    </a:cubicBezTo>
                    <a:cubicBezTo>
                      <a:pt x="0" y="5867"/>
                      <a:pt x="0" y="5867"/>
                      <a:pt x="0" y="6505"/>
                    </a:cubicBezTo>
                    <a:cubicBezTo>
                      <a:pt x="0" y="8420"/>
                      <a:pt x="639" y="9697"/>
                      <a:pt x="1917" y="10974"/>
                    </a:cubicBezTo>
                    <a:cubicBezTo>
                      <a:pt x="1917" y="11612"/>
                      <a:pt x="2556" y="11612"/>
                      <a:pt x="3834" y="1225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06" name="Graphic 4">
                <a:extLst>
                  <a:ext uri="{FF2B5EF4-FFF2-40B4-BE49-F238E27FC236}">
                    <a16:creationId xmlns:a16="http://schemas.microsoft.com/office/drawing/2014/main" id="{5C1C2F77-5513-42F7-22C6-4ADF146A782F}"/>
                  </a:ext>
                </a:extLst>
              </p:cNvPr>
              <p:cNvSpPr/>
              <p:nvPr/>
            </p:nvSpPr>
            <p:spPr>
              <a:xfrm>
                <a:off x="1674163" y="3044444"/>
                <a:ext cx="13418" cy="13007"/>
              </a:xfrm>
              <a:custGeom>
                <a:avLst/>
                <a:gdLst>
                  <a:gd name="connsiteX0" fmla="*/ 2556 w 13418"/>
                  <a:gd name="connsiteY0" fmla="*/ 11092 h 13007"/>
                  <a:gd name="connsiteX1" fmla="*/ 11502 w 13418"/>
                  <a:gd name="connsiteY1" fmla="*/ 11092 h 13007"/>
                  <a:gd name="connsiteX2" fmla="*/ 11502 w 13418"/>
                  <a:gd name="connsiteY2" fmla="*/ 11092 h 13007"/>
                  <a:gd name="connsiteX3" fmla="*/ 12780 w 13418"/>
                  <a:gd name="connsiteY3" fmla="*/ 9177 h 13007"/>
                  <a:gd name="connsiteX4" fmla="*/ 13419 w 13418"/>
                  <a:gd name="connsiteY4" fmla="*/ 6623 h 13007"/>
                  <a:gd name="connsiteX5" fmla="*/ 13419 w 13418"/>
                  <a:gd name="connsiteY5" fmla="*/ 5347 h 13007"/>
                  <a:gd name="connsiteX6" fmla="*/ 12780 w 13418"/>
                  <a:gd name="connsiteY6" fmla="*/ 4070 h 13007"/>
                  <a:gd name="connsiteX7" fmla="*/ 11502 w 13418"/>
                  <a:gd name="connsiteY7" fmla="*/ 2155 h 13007"/>
                  <a:gd name="connsiteX8" fmla="*/ 10224 w 13418"/>
                  <a:gd name="connsiteY8" fmla="*/ 1516 h 13007"/>
                  <a:gd name="connsiteX9" fmla="*/ 8946 w 13418"/>
                  <a:gd name="connsiteY9" fmla="*/ 878 h 13007"/>
                  <a:gd name="connsiteX10" fmla="*/ 7668 w 13418"/>
                  <a:gd name="connsiteY10" fmla="*/ 239 h 13007"/>
                  <a:gd name="connsiteX11" fmla="*/ 1917 w 13418"/>
                  <a:gd name="connsiteY11" fmla="*/ 2155 h 13007"/>
                  <a:gd name="connsiteX12" fmla="*/ 639 w 13418"/>
                  <a:gd name="connsiteY12" fmla="*/ 4070 h 13007"/>
                  <a:gd name="connsiteX13" fmla="*/ 0 w 13418"/>
                  <a:gd name="connsiteY13" fmla="*/ 5347 h 13007"/>
                  <a:gd name="connsiteX14" fmla="*/ 0 w 13418"/>
                  <a:gd name="connsiteY14" fmla="*/ 6623 h 13007"/>
                  <a:gd name="connsiteX15" fmla="*/ 639 w 13418"/>
                  <a:gd name="connsiteY15" fmla="*/ 9177 h 13007"/>
                  <a:gd name="connsiteX16" fmla="*/ 2556 w 13418"/>
                  <a:gd name="connsiteY16"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418" h="13007">
                    <a:moveTo>
                      <a:pt x="2556" y="11092"/>
                    </a:moveTo>
                    <a:cubicBezTo>
                      <a:pt x="5112" y="13646"/>
                      <a:pt x="8946" y="13646"/>
                      <a:pt x="11502" y="11092"/>
                    </a:cubicBezTo>
                    <a:cubicBezTo>
                      <a:pt x="11502" y="11092"/>
                      <a:pt x="11502" y="11092"/>
                      <a:pt x="11502" y="11092"/>
                    </a:cubicBezTo>
                    <a:cubicBezTo>
                      <a:pt x="12141" y="10454"/>
                      <a:pt x="12780" y="9815"/>
                      <a:pt x="12780" y="9177"/>
                    </a:cubicBezTo>
                    <a:cubicBezTo>
                      <a:pt x="13419" y="8539"/>
                      <a:pt x="13419" y="7262"/>
                      <a:pt x="13419" y="6623"/>
                    </a:cubicBezTo>
                    <a:cubicBezTo>
                      <a:pt x="13419" y="5985"/>
                      <a:pt x="13419" y="5985"/>
                      <a:pt x="13419" y="5347"/>
                    </a:cubicBezTo>
                    <a:cubicBezTo>
                      <a:pt x="13419" y="4708"/>
                      <a:pt x="13419" y="4708"/>
                      <a:pt x="12780" y="4070"/>
                    </a:cubicBezTo>
                    <a:cubicBezTo>
                      <a:pt x="12780" y="3431"/>
                      <a:pt x="12141" y="2793"/>
                      <a:pt x="11502" y="2155"/>
                    </a:cubicBezTo>
                    <a:lnTo>
                      <a:pt x="10224" y="1516"/>
                    </a:lnTo>
                    <a:lnTo>
                      <a:pt x="8946" y="878"/>
                    </a:lnTo>
                    <a:lnTo>
                      <a:pt x="7668" y="239"/>
                    </a:lnTo>
                    <a:cubicBezTo>
                      <a:pt x="5751" y="-399"/>
                      <a:pt x="3195" y="239"/>
                      <a:pt x="1917" y="2155"/>
                    </a:cubicBezTo>
                    <a:cubicBezTo>
                      <a:pt x="1278" y="2793"/>
                      <a:pt x="639" y="3431"/>
                      <a:pt x="639" y="4070"/>
                    </a:cubicBezTo>
                    <a:cubicBezTo>
                      <a:pt x="639" y="4708"/>
                      <a:pt x="0" y="4708"/>
                      <a:pt x="0" y="5347"/>
                    </a:cubicBezTo>
                    <a:cubicBezTo>
                      <a:pt x="0" y="5985"/>
                      <a:pt x="0" y="5985"/>
                      <a:pt x="0" y="6623"/>
                    </a:cubicBezTo>
                    <a:cubicBezTo>
                      <a:pt x="0" y="7262"/>
                      <a:pt x="0" y="8539"/>
                      <a:pt x="639" y="9177"/>
                    </a:cubicBezTo>
                    <a:cubicBezTo>
                      <a:pt x="1917" y="9815"/>
                      <a:pt x="1917" y="10454"/>
                      <a:pt x="2556" y="1109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grpSp>
          <p:nvGrpSpPr>
            <p:cNvPr id="16" name="Group 15">
              <a:extLst>
                <a:ext uri="{FF2B5EF4-FFF2-40B4-BE49-F238E27FC236}">
                  <a16:creationId xmlns:a16="http://schemas.microsoft.com/office/drawing/2014/main" id="{CF831461-8D8B-E2DD-15D8-0F693A6D15F9}"/>
                </a:ext>
              </a:extLst>
            </p:cNvPr>
            <p:cNvGrpSpPr/>
            <p:nvPr/>
          </p:nvGrpSpPr>
          <p:grpSpPr>
            <a:xfrm>
              <a:off x="6388545" y="2670496"/>
              <a:ext cx="1317924" cy="1338231"/>
              <a:chOff x="6408302" y="2728480"/>
              <a:chExt cx="1317924" cy="1338231"/>
            </a:xfrm>
          </p:grpSpPr>
          <p:sp>
            <p:nvSpPr>
              <p:cNvPr id="10" name="Oval 3">
                <a:extLst>
                  <a:ext uri="{FF2B5EF4-FFF2-40B4-BE49-F238E27FC236}">
                    <a16:creationId xmlns:a16="http://schemas.microsoft.com/office/drawing/2014/main" id="{9069531F-B82C-F45A-CB23-0EE2BBC3E7E8}"/>
                  </a:ext>
                </a:extLst>
              </p:cNvPr>
              <p:cNvSpPr>
                <a:spLocks noChangeArrowheads="1"/>
              </p:cNvSpPr>
              <p:nvPr/>
            </p:nvSpPr>
            <p:spPr bwMode="auto">
              <a:xfrm>
                <a:off x="6408302" y="2728480"/>
                <a:ext cx="1317924" cy="1338231"/>
              </a:xfrm>
              <a:prstGeom prst="ellipse">
                <a:avLst/>
              </a:prstGeom>
              <a:solidFill>
                <a:srgbClr val="9DD4CF"/>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76" name="Graphic 4">
                <a:extLst>
                  <a:ext uri="{FF2B5EF4-FFF2-40B4-BE49-F238E27FC236}">
                    <a16:creationId xmlns:a16="http://schemas.microsoft.com/office/drawing/2014/main" id="{B6C93A46-B62F-680A-5612-58ACD5C59CE7}"/>
                  </a:ext>
                </a:extLst>
              </p:cNvPr>
              <p:cNvSpPr/>
              <p:nvPr/>
            </p:nvSpPr>
            <p:spPr>
              <a:xfrm>
                <a:off x="6821530" y="3087597"/>
                <a:ext cx="490469" cy="566696"/>
              </a:xfrm>
              <a:custGeom>
                <a:avLst/>
                <a:gdLst>
                  <a:gd name="connsiteX0" fmla="*/ 210229 w 210512"/>
                  <a:gd name="connsiteY0" fmla="*/ 125764 h 243229"/>
                  <a:gd name="connsiteX1" fmla="*/ 209590 w 210512"/>
                  <a:gd name="connsiteY1" fmla="*/ 124488 h 243229"/>
                  <a:gd name="connsiteX2" fmla="*/ 207673 w 210512"/>
                  <a:gd name="connsiteY2" fmla="*/ 122572 h 243229"/>
                  <a:gd name="connsiteX3" fmla="*/ 207034 w 210512"/>
                  <a:gd name="connsiteY3" fmla="*/ 121934 h 243229"/>
                  <a:gd name="connsiteX4" fmla="*/ 127799 w 210512"/>
                  <a:gd name="connsiteY4" fmla="*/ 82992 h 243229"/>
                  <a:gd name="connsiteX5" fmla="*/ 126521 w 210512"/>
                  <a:gd name="connsiteY5" fmla="*/ 76608 h 243229"/>
                  <a:gd name="connsiteX6" fmla="*/ 172528 w 210512"/>
                  <a:gd name="connsiteY6" fmla="*/ 76608 h 243229"/>
                  <a:gd name="connsiteX7" fmla="*/ 172528 w 210512"/>
                  <a:gd name="connsiteY7" fmla="*/ 81715 h 243229"/>
                  <a:gd name="connsiteX8" fmla="*/ 178918 w 210512"/>
                  <a:gd name="connsiteY8" fmla="*/ 88099 h 243229"/>
                  <a:gd name="connsiteX9" fmla="*/ 185308 w 210512"/>
                  <a:gd name="connsiteY9" fmla="*/ 81715 h 243229"/>
                  <a:gd name="connsiteX10" fmla="*/ 185308 w 210512"/>
                  <a:gd name="connsiteY10" fmla="*/ 70224 h 243229"/>
                  <a:gd name="connsiteX11" fmla="*/ 185308 w 210512"/>
                  <a:gd name="connsiteY11" fmla="*/ 68947 h 243229"/>
                  <a:gd name="connsiteX12" fmla="*/ 185308 w 210512"/>
                  <a:gd name="connsiteY12" fmla="*/ 67670 h 243229"/>
                  <a:gd name="connsiteX13" fmla="*/ 184669 w 210512"/>
                  <a:gd name="connsiteY13" fmla="*/ 66393 h 243229"/>
                  <a:gd name="connsiteX14" fmla="*/ 184030 w 210512"/>
                  <a:gd name="connsiteY14" fmla="*/ 65755 h 243229"/>
                  <a:gd name="connsiteX15" fmla="*/ 182752 w 210512"/>
                  <a:gd name="connsiteY15" fmla="*/ 64478 h 243229"/>
                  <a:gd name="connsiteX16" fmla="*/ 182113 w 210512"/>
                  <a:gd name="connsiteY16" fmla="*/ 63840 h 243229"/>
                  <a:gd name="connsiteX17" fmla="*/ 182113 w 210512"/>
                  <a:gd name="connsiteY17" fmla="*/ 63840 h 243229"/>
                  <a:gd name="connsiteX18" fmla="*/ 182113 w 210512"/>
                  <a:gd name="connsiteY18" fmla="*/ 63840 h 243229"/>
                  <a:gd name="connsiteX19" fmla="*/ 118214 w 210512"/>
                  <a:gd name="connsiteY19" fmla="*/ 32558 h 243229"/>
                  <a:gd name="connsiteX20" fmla="*/ 113102 w 210512"/>
                  <a:gd name="connsiteY20" fmla="*/ 6384 h 243229"/>
                  <a:gd name="connsiteX21" fmla="*/ 106712 w 210512"/>
                  <a:gd name="connsiteY21" fmla="*/ 0 h 243229"/>
                  <a:gd name="connsiteX22" fmla="*/ 104795 w 210512"/>
                  <a:gd name="connsiteY22" fmla="*/ 0 h 243229"/>
                  <a:gd name="connsiteX23" fmla="*/ 99683 w 210512"/>
                  <a:gd name="connsiteY23" fmla="*/ 5746 h 243229"/>
                  <a:gd name="connsiteX24" fmla="*/ 93932 w 210512"/>
                  <a:gd name="connsiteY24" fmla="*/ 32558 h 243229"/>
                  <a:gd name="connsiteX25" fmla="*/ 29394 w 210512"/>
                  <a:gd name="connsiteY25" fmla="*/ 63840 h 243229"/>
                  <a:gd name="connsiteX26" fmla="*/ 28755 w 210512"/>
                  <a:gd name="connsiteY26" fmla="*/ 64478 h 243229"/>
                  <a:gd name="connsiteX27" fmla="*/ 27477 w 210512"/>
                  <a:gd name="connsiteY27" fmla="*/ 65117 h 243229"/>
                  <a:gd name="connsiteX28" fmla="*/ 26838 w 210512"/>
                  <a:gd name="connsiteY28" fmla="*/ 66393 h 243229"/>
                  <a:gd name="connsiteX29" fmla="*/ 26199 w 210512"/>
                  <a:gd name="connsiteY29" fmla="*/ 67032 h 243229"/>
                  <a:gd name="connsiteX30" fmla="*/ 26199 w 210512"/>
                  <a:gd name="connsiteY30" fmla="*/ 68309 h 243229"/>
                  <a:gd name="connsiteX31" fmla="*/ 26199 w 210512"/>
                  <a:gd name="connsiteY31" fmla="*/ 68947 h 243229"/>
                  <a:gd name="connsiteX32" fmla="*/ 26199 w 210512"/>
                  <a:gd name="connsiteY32" fmla="*/ 80438 h 243229"/>
                  <a:gd name="connsiteX33" fmla="*/ 32589 w 210512"/>
                  <a:gd name="connsiteY33" fmla="*/ 86822 h 243229"/>
                  <a:gd name="connsiteX34" fmla="*/ 38979 w 210512"/>
                  <a:gd name="connsiteY34" fmla="*/ 80438 h 243229"/>
                  <a:gd name="connsiteX35" fmla="*/ 38979 w 210512"/>
                  <a:gd name="connsiteY35" fmla="*/ 75331 h 243229"/>
                  <a:gd name="connsiteX36" fmla="*/ 83708 w 210512"/>
                  <a:gd name="connsiteY36" fmla="*/ 75331 h 243229"/>
                  <a:gd name="connsiteX37" fmla="*/ 82430 w 210512"/>
                  <a:gd name="connsiteY37" fmla="*/ 81715 h 243229"/>
                  <a:gd name="connsiteX38" fmla="*/ 3195 w 210512"/>
                  <a:gd name="connsiteY38" fmla="*/ 120657 h 243229"/>
                  <a:gd name="connsiteX39" fmla="*/ 2556 w 210512"/>
                  <a:gd name="connsiteY39" fmla="*/ 121296 h 243229"/>
                  <a:gd name="connsiteX40" fmla="*/ 1278 w 210512"/>
                  <a:gd name="connsiteY40" fmla="*/ 121934 h 243229"/>
                  <a:gd name="connsiteX41" fmla="*/ 639 w 210512"/>
                  <a:gd name="connsiteY41" fmla="*/ 123211 h 243229"/>
                  <a:gd name="connsiteX42" fmla="*/ 0 w 210512"/>
                  <a:gd name="connsiteY42" fmla="*/ 123849 h 243229"/>
                  <a:gd name="connsiteX43" fmla="*/ 0 w 210512"/>
                  <a:gd name="connsiteY43" fmla="*/ 125764 h 243229"/>
                  <a:gd name="connsiteX44" fmla="*/ 0 w 210512"/>
                  <a:gd name="connsiteY44" fmla="*/ 126403 h 243229"/>
                  <a:gd name="connsiteX45" fmla="*/ 0 w 210512"/>
                  <a:gd name="connsiteY45" fmla="*/ 127041 h 243229"/>
                  <a:gd name="connsiteX46" fmla="*/ 0 w 210512"/>
                  <a:gd name="connsiteY46" fmla="*/ 127041 h 243229"/>
                  <a:gd name="connsiteX47" fmla="*/ 0 w 210512"/>
                  <a:gd name="connsiteY47" fmla="*/ 142363 h 243229"/>
                  <a:gd name="connsiteX48" fmla="*/ 6390 w 210512"/>
                  <a:gd name="connsiteY48" fmla="*/ 148747 h 243229"/>
                  <a:gd name="connsiteX49" fmla="*/ 12780 w 210512"/>
                  <a:gd name="connsiteY49" fmla="*/ 142363 h 243229"/>
                  <a:gd name="connsiteX50" fmla="*/ 12780 w 210512"/>
                  <a:gd name="connsiteY50" fmla="*/ 133425 h 243229"/>
                  <a:gd name="connsiteX51" fmla="*/ 38979 w 210512"/>
                  <a:gd name="connsiteY51" fmla="*/ 133425 h 243229"/>
                  <a:gd name="connsiteX52" fmla="*/ 38979 w 210512"/>
                  <a:gd name="connsiteY52" fmla="*/ 142363 h 243229"/>
                  <a:gd name="connsiteX53" fmla="*/ 45369 w 210512"/>
                  <a:gd name="connsiteY53" fmla="*/ 148747 h 243229"/>
                  <a:gd name="connsiteX54" fmla="*/ 51758 w 210512"/>
                  <a:gd name="connsiteY54" fmla="*/ 142363 h 243229"/>
                  <a:gd name="connsiteX55" fmla="*/ 51758 w 210512"/>
                  <a:gd name="connsiteY55" fmla="*/ 133425 h 243229"/>
                  <a:gd name="connsiteX56" fmla="*/ 72206 w 210512"/>
                  <a:gd name="connsiteY56" fmla="*/ 133425 h 243229"/>
                  <a:gd name="connsiteX57" fmla="*/ 51758 w 210512"/>
                  <a:gd name="connsiteY57" fmla="*/ 230462 h 243229"/>
                  <a:gd name="connsiteX58" fmla="*/ 35784 w 210512"/>
                  <a:gd name="connsiteY58" fmla="*/ 230462 h 243229"/>
                  <a:gd name="connsiteX59" fmla="*/ 29394 w 210512"/>
                  <a:gd name="connsiteY59" fmla="*/ 236846 h 243229"/>
                  <a:gd name="connsiteX60" fmla="*/ 35784 w 210512"/>
                  <a:gd name="connsiteY60" fmla="*/ 243230 h 243229"/>
                  <a:gd name="connsiteX61" fmla="*/ 173167 w 210512"/>
                  <a:gd name="connsiteY61" fmla="*/ 243230 h 243229"/>
                  <a:gd name="connsiteX62" fmla="*/ 179557 w 210512"/>
                  <a:gd name="connsiteY62" fmla="*/ 236846 h 243229"/>
                  <a:gd name="connsiteX63" fmla="*/ 173167 w 210512"/>
                  <a:gd name="connsiteY63" fmla="*/ 230462 h 243229"/>
                  <a:gd name="connsiteX64" fmla="*/ 157831 w 210512"/>
                  <a:gd name="connsiteY64" fmla="*/ 230462 h 243229"/>
                  <a:gd name="connsiteX65" fmla="*/ 138023 w 210512"/>
                  <a:gd name="connsiteY65" fmla="*/ 135979 h 243229"/>
                  <a:gd name="connsiteX66" fmla="*/ 138023 w 210512"/>
                  <a:gd name="connsiteY66" fmla="*/ 134064 h 243229"/>
                  <a:gd name="connsiteX67" fmla="*/ 159748 w 210512"/>
                  <a:gd name="connsiteY67" fmla="*/ 134064 h 243229"/>
                  <a:gd name="connsiteX68" fmla="*/ 159748 w 210512"/>
                  <a:gd name="connsiteY68" fmla="*/ 143001 h 243229"/>
                  <a:gd name="connsiteX69" fmla="*/ 166138 w 210512"/>
                  <a:gd name="connsiteY69" fmla="*/ 149385 h 243229"/>
                  <a:gd name="connsiteX70" fmla="*/ 172528 w 210512"/>
                  <a:gd name="connsiteY70" fmla="*/ 143001 h 243229"/>
                  <a:gd name="connsiteX71" fmla="*/ 172528 w 210512"/>
                  <a:gd name="connsiteY71" fmla="*/ 134064 h 243229"/>
                  <a:gd name="connsiteX72" fmla="*/ 197449 w 210512"/>
                  <a:gd name="connsiteY72" fmla="*/ 134064 h 243229"/>
                  <a:gd name="connsiteX73" fmla="*/ 197449 w 210512"/>
                  <a:gd name="connsiteY73" fmla="*/ 143001 h 243229"/>
                  <a:gd name="connsiteX74" fmla="*/ 203839 w 210512"/>
                  <a:gd name="connsiteY74" fmla="*/ 149385 h 243229"/>
                  <a:gd name="connsiteX75" fmla="*/ 210229 w 210512"/>
                  <a:gd name="connsiteY75" fmla="*/ 143001 h 243229"/>
                  <a:gd name="connsiteX76" fmla="*/ 210229 w 210512"/>
                  <a:gd name="connsiteY76" fmla="*/ 127680 h 243229"/>
                  <a:gd name="connsiteX77" fmla="*/ 210229 w 210512"/>
                  <a:gd name="connsiteY77" fmla="*/ 126403 h 243229"/>
                  <a:gd name="connsiteX78" fmla="*/ 210229 w 210512"/>
                  <a:gd name="connsiteY78" fmla="*/ 125764 h 243229"/>
                  <a:gd name="connsiteX79" fmla="*/ 176362 w 210512"/>
                  <a:gd name="connsiteY79" fmla="*/ 121296 h 243229"/>
                  <a:gd name="connsiteX80" fmla="*/ 135467 w 210512"/>
                  <a:gd name="connsiteY80" fmla="*/ 121296 h 243229"/>
                  <a:gd name="connsiteX81" fmla="*/ 130994 w 210512"/>
                  <a:gd name="connsiteY81" fmla="*/ 98952 h 243229"/>
                  <a:gd name="connsiteX82" fmla="*/ 176362 w 210512"/>
                  <a:gd name="connsiteY82" fmla="*/ 121296 h 243229"/>
                  <a:gd name="connsiteX83" fmla="*/ 118214 w 210512"/>
                  <a:gd name="connsiteY83" fmla="*/ 121296 h 243229"/>
                  <a:gd name="connsiteX84" fmla="*/ 94571 w 210512"/>
                  <a:gd name="connsiteY84" fmla="*/ 121296 h 243229"/>
                  <a:gd name="connsiteX85" fmla="*/ 106712 w 210512"/>
                  <a:gd name="connsiteY85" fmla="*/ 109166 h 243229"/>
                  <a:gd name="connsiteX86" fmla="*/ 118214 w 210512"/>
                  <a:gd name="connsiteY86" fmla="*/ 121296 h 243229"/>
                  <a:gd name="connsiteX87" fmla="*/ 115019 w 210512"/>
                  <a:gd name="connsiteY87" fmla="*/ 100867 h 243229"/>
                  <a:gd name="connsiteX88" fmla="*/ 117575 w 210512"/>
                  <a:gd name="connsiteY88" fmla="*/ 98313 h 243229"/>
                  <a:gd name="connsiteX89" fmla="*/ 118853 w 210512"/>
                  <a:gd name="connsiteY89" fmla="*/ 105336 h 243229"/>
                  <a:gd name="connsiteX90" fmla="*/ 115019 w 210512"/>
                  <a:gd name="connsiteY90" fmla="*/ 100867 h 243229"/>
                  <a:gd name="connsiteX91" fmla="*/ 91376 w 210512"/>
                  <a:gd name="connsiteY91" fmla="*/ 106612 h 243229"/>
                  <a:gd name="connsiteX92" fmla="*/ 93293 w 210512"/>
                  <a:gd name="connsiteY92" fmla="*/ 97037 h 243229"/>
                  <a:gd name="connsiteX93" fmla="*/ 97127 w 210512"/>
                  <a:gd name="connsiteY93" fmla="*/ 100867 h 243229"/>
                  <a:gd name="connsiteX94" fmla="*/ 91376 w 210512"/>
                  <a:gd name="connsiteY94" fmla="*/ 106612 h 243229"/>
                  <a:gd name="connsiteX95" fmla="*/ 82430 w 210512"/>
                  <a:gd name="connsiteY95" fmla="*/ 148108 h 243229"/>
                  <a:gd name="connsiteX96" fmla="*/ 97127 w 210512"/>
                  <a:gd name="connsiteY96" fmla="*/ 162792 h 243229"/>
                  <a:gd name="connsiteX97" fmla="*/ 74762 w 210512"/>
                  <a:gd name="connsiteY97" fmla="*/ 185135 h 243229"/>
                  <a:gd name="connsiteX98" fmla="*/ 82430 w 210512"/>
                  <a:gd name="connsiteY98" fmla="*/ 148108 h 243229"/>
                  <a:gd name="connsiteX99" fmla="*/ 87542 w 210512"/>
                  <a:gd name="connsiteY99" fmla="*/ 134702 h 243229"/>
                  <a:gd name="connsiteX100" fmla="*/ 125243 w 210512"/>
                  <a:gd name="connsiteY100" fmla="*/ 134702 h 243229"/>
                  <a:gd name="connsiteX101" fmla="*/ 106073 w 210512"/>
                  <a:gd name="connsiteY101" fmla="*/ 153854 h 243229"/>
                  <a:gd name="connsiteX102" fmla="*/ 87542 w 210512"/>
                  <a:gd name="connsiteY102" fmla="*/ 134702 h 243229"/>
                  <a:gd name="connsiteX103" fmla="*/ 128438 w 210512"/>
                  <a:gd name="connsiteY103" fmla="*/ 149385 h 243229"/>
                  <a:gd name="connsiteX104" fmla="*/ 135467 w 210512"/>
                  <a:gd name="connsiteY104" fmla="*/ 183220 h 243229"/>
                  <a:gd name="connsiteX105" fmla="*/ 115019 w 210512"/>
                  <a:gd name="connsiteY105" fmla="*/ 162792 h 243229"/>
                  <a:gd name="connsiteX106" fmla="*/ 128438 w 210512"/>
                  <a:gd name="connsiteY106" fmla="*/ 149385 h 243229"/>
                  <a:gd name="connsiteX107" fmla="*/ 151441 w 210512"/>
                  <a:gd name="connsiteY107" fmla="*/ 64478 h 243229"/>
                  <a:gd name="connsiteX108" fmla="*/ 123965 w 210512"/>
                  <a:gd name="connsiteY108" fmla="*/ 64478 h 243229"/>
                  <a:gd name="connsiteX109" fmla="*/ 120770 w 210512"/>
                  <a:gd name="connsiteY109" fmla="*/ 49795 h 243229"/>
                  <a:gd name="connsiteX110" fmla="*/ 151441 w 210512"/>
                  <a:gd name="connsiteY110" fmla="*/ 64478 h 243229"/>
                  <a:gd name="connsiteX111" fmla="*/ 105434 w 210512"/>
                  <a:gd name="connsiteY111" fmla="*/ 38942 h 243229"/>
                  <a:gd name="connsiteX112" fmla="*/ 110546 w 210512"/>
                  <a:gd name="connsiteY112" fmla="*/ 64478 h 243229"/>
                  <a:gd name="connsiteX113" fmla="*/ 99683 w 210512"/>
                  <a:gd name="connsiteY113" fmla="*/ 64478 h 243229"/>
                  <a:gd name="connsiteX114" fmla="*/ 105434 w 210512"/>
                  <a:gd name="connsiteY114" fmla="*/ 38942 h 243229"/>
                  <a:gd name="connsiteX115" fmla="*/ 59426 w 210512"/>
                  <a:gd name="connsiteY115" fmla="*/ 64478 h 243229"/>
                  <a:gd name="connsiteX116" fmla="*/ 90098 w 210512"/>
                  <a:gd name="connsiteY116" fmla="*/ 49157 h 243229"/>
                  <a:gd name="connsiteX117" fmla="*/ 86903 w 210512"/>
                  <a:gd name="connsiteY117" fmla="*/ 64478 h 243229"/>
                  <a:gd name="connsiteX118" fmla="*/ 59426 w 210512"/>
                  <a:gd name="connsiteY118" fmla="*/ 64478 h 243229"/>
                  <a:gd name="connsiteX119" fmla="*/ 113102 w 210512"/>
                  <a:gd name="connsiteY119" fmla="*/ 77246 h 243229"/>
                  <a:gd name="connsiteX120" fmla="*/ 114380 w 210512"/>
                  <a:gd name="connsiteY120" fmla="*/ 82992 h 243229"/>
                  <a:gd name="connsiteX121" fmla="*/ 106073 w 210512"/>
                  <a:gd name="connsiteY121" fmla="*/ 91291 h 243229"/>
                  <a:gd name="connsiteX122" fmla="*/ 96488 w 210512"/>
                  <a:gd name="connsiteY122" fmla="*/ 81077 h 243229"/>
                  <a:gd name="connsiteX123" fmla="*/ 97766 w 210512"/>
                  <a:gd name="connsiteY123" fmla="*/ 76608 h 243229"/>
                  <a:gd name="connsiteX124" fmla="*/ 113102 w 210512"/>
                  <a:gd name="connsiteY124" fmla="*/ 77246 h 243229"/>
                  <a:gd name="connsiteX125" fmla="*/ 34506 w 210512"/>
                  <a:gd name="connsiteY125" fmla="*/ 121934 h 243229"/>
                  <a:gd name="connsiteX126" fmla="*/ 79874 w 210512"/>
                  <a:gd name="connsiteY126" fmla="*/ 99590 h 243229"/>
                  <a:gd name="connsiteX127" fmla="*/ 75401 w 210512"/>
                  <a:gd name="connsiteY127" fmla="*/ 121934 h 243229"/>
                  <a:gd name="connsiteX128" fmla="*/ 34506 w 210512"/>
                  <a:gd name="connsiteY128" fmla="*/ 121934 h 243229"/>
                  <a:gd name="connsiteX129" fmla="*/ 132911 w 210512"/>
                  <a:gd name="connsiteY129" fmla="*/ 231100 h 243229"/>
                  <a:gd name="connsiteX130" fmla="*/ 65177 w 210512"/>
                  <a:gd name="connsiteY130" fmla="*/ 231100 h 243229"/>
                  <a:gd name="connsiteX131" fmla="*/ 70289 w 210512"/>
                  <a:gd name="connsiteY131" fmla="*/ 208118 h 243229"/>
                  <a:gd name="connsiteX132" fmla="*/ 106712 w 210512"/>
                  <a:gd name="connsiteY132" fmla="*/ 171729 h 243229"/>
                  <a:gd name="connsiteX133" fmla="*/ 140579 w 210512"/>
                  <a:gd name="connsiteY133" fmla="*/ 206203 h 243229"/>
                  <a:gd name="connsiteX134" fmla="*/ 145691 w 210512"/>
                  <a:gd name="connsiteY134" fmla="*/ 231739 h 243229"/>
                  <a:gd name="connsiteX135" fmla="*/ 132911 w 210512"/>
                  <a:gd name="connsiteY135" fmla="*/ 231100 h 24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0512" h="243229">
                    <a:moveTo>
                      <a:pt x="210229" y="125764"/>
                    </a:moveTo>
                    <a:cubicBezTo>
                      <a:pt x="210229" y="125126"/>
                      <a:pt x="209590" y="125126"/>
                      <a:pt x="209590" y="124488"/>
                    </a:cubicBezTo>
                    <a:cubicBezTo>
                      <a:pt x="208951" y="123849"/>
                      <a:pt x="208312" y="123211"/>
                      <a:pt x="207673" y="122572"/>
                    </a:cubicBezTo>
                    <a:cubicBezTo>
                      <a:pt x="207673" y="122572"/>
                      <a:pt x="207034" y="121934"/>
                      <a:pt x="207034" y="121934"/>
                    </a:cubicBezTo>
                    <a:lnTo>
                      <a:pt x="127799" y="82992"/>
                    </a:lnTo>
                    <a:lnTo>
                      <a:pt x="126521" y="76608"/>
                    </a:lnTo>
                    <a:lnTo>
                      <a:pt x="172528" y="76608"/>
                    </a:lnTo>
                    <a:lnTo>
                      <a:pt x="172528" y="81715"/>
                    </a:lnTo>
                    <a:cubicBezTo>
                      <a:pt x="172528" y="85545"/>
                      <a:pt x="175084" y="88099"/>
                      <a:pt x="178918" y="88099"/>
                    </a:cubicBezTo>
                    <a:cubicBezTo>
                      <a:pt x="182752" y="88099"/>
                      <a:pt x="185308" y="85545"/>
                      <a:pt x="185308" y="81715"/>
                    </a:cubicBezTo>
                    <a:lnTo>
                      <a:pt x="185308" y="70224"/>
                    </a:lnTo>
                    <a:cubicBezTo>
                      <a:pt x="185308" y="69585"/>
                      <a:pt x="185308" y="69585"/>
                      <a:pt x="185308" y="68947"/>
                    </a:cubicBezTo>
                    <a:cubicBezTo>
                      <a:pt x="185308" y="68309"/>
                      <a:pt x="185308" y="68309"/>
                      <a:pt x="185308" y="67670"/>
                    </a:cubicBezTo>
                    <a:cubicBezTo>
                      <a:pt x="185308" y="67032"/>
                      <a:pt x="184669" y="67032"/>
                      <a:pt x="184669" y="66393"/>
                    </a:cubicBezTo>
                    <a:cubicBezTo>
                      <a:pt x="184669" y="66393"/>
                      <a:pt x="184030" y="65755"/>
                      <a:pt x="184030" y="65755"/>
                    </a:cubicBezTo>
                    <a:cubicBezTo>
                      <a:pt x="183391" y="65117"/>
                      <a:pt x="183391" y="65117"/>
                      <a:pt x="182752" y="64478"/>
                    </a:cubicBezTo>
                    <a:cubicBezTo>
                      <a:pt x="182752" y="64478"/>
                      <a:pt x="182752" y="64478"/>
                      <a:pt x="182113" y="63840"/>
                    </a:cubicBezTo>
                    <a:lnTo>
                      <a:pt x="182113" y="63840"/>
                    </a:lnTo>
                    <a:lnTo>
                      <a:pt x="182113" y="63840"/>
                    </a:lnTo>
                    <a:lnTo>
                      <a:pt x="118214" y="32558"/>
                    </a:lnTo>
                    <a:lnTo>
                      <a:pt x="113102" y="6384"/>
                    </a:lnTo>
                    <a:cubicBezTo>
                      <a:pt x="113102" y="2554"/>
                      <a:pt x="110546" y="0"/>
                      <a:pt x="106712" y="0"/>
                    </a:cubicBezTo>
                    <a:cubicBezTo>
                      <a:pt x="106073" y="0"/>
                      <a:pt x="105434" y="0"/>
                      <a:pt x="104795" y="0"/>
                    </a:cubicBezTo>
                    <a:cubicBezTo>
                      <a:pt x="102239" y="638"/>
                      <a:pt x="100322" y="2554"/>
                      <a:pt x="99683" y="5746"/>
                    </a:cubicBezTo>
                    <a:lnTo>
                      <a:pt x="93932" y="32558"/>
                    </a:lnTo>
                    <a:lnTo>
                      <a:pt x="29394" y="63840"/>
                    </a:lnTo>
                    <a:cubicBezTo>
                      <a:pt x="29394" y="63840"/>
                      <a:pt x="28755" y="64478"/>
                      <a:pt x="28755" y="64478"/>
                    </a:cubicBezTo>
                    <a:cubicBezTo>
                      <a:pt x="28116" y="64478"/>
                      <a:pt x="28116" y="65117"/>
                      <a:pt x="27477" y="65117"/>
                    </a:cubicBezTo>
                    <a:cubicBezTo>
                      <a:pt x="27477" y="65755"/>
                      <a:pt x="26838" y="65755"/>
                      <a:pt x="26838" y="66393"/>
                    </a:cubicBezTo>
                    <a:cubicBezTo>
                      <a:pt x="26838" y="66393"/>
                      <a:pt x="26199" y="67032"/>
                      <a:pt x="26199" y="67032"/>
                    </a:cubicBezTo>
                    <a:cubicBezTo>
                      <a:pt x="26199" y="67670"/>
                      <a:pt x="26199" y="68309"/>
                      <a:pt x="26199" y="68309"/>
                    </a:cubicBezTo>
                    <a:cubicBezTo>
                      <a:pt x="26199" y="68309"/>
                      <a:pt x="26199" y="68947"/>
                      <a:pt x="26199" y="68947"/>
                    </a:cubicBezTo>
                    <a:lnTo>
                      <a:pt x="26199" y="80438"/>
                    </a:lnTo>
                    <a:cubicBezTo>
                      <a:pt x="26199" y="84269"/>
                      <a:pt x="28755" y="86822"/>
                      <a:pt x="32589" y="86822"/>
                    </a:cubicBezTo>
                    <a:cubicBezTo>
                      <a:pt x="36423" y="86822"/>
                      <a:pt x="38979" y="84269"/>
                      <a:pt x="38979" y="80438"/>
                    </a:cubicBezTo>
                    <a:lnTo>
                      <a:pt x="38979" y="75331"/>
                    </a:lnTo>
                    <a:lnTo>
                      <a:pt x="83708" y="75331"/>
                    </a:lnTo>
                    <a:lnTo>
                      <a:pt x="82430" y="81715"/>
                    </a:lnTo>
                    <a:lnTo>
                      <a:pt x="3195" y="120657"/>
                    </a:lnTo>
                    <a:cubicBezTo>
                      <a:pt x="3195" y="120657"/>
                      <a:pt x="2556" y="121296"/>
                      <a:pt x="2556" y="121296"/>
                    </a:cubicBezTo>
                    <a:cubicBezTo>
                      <a:pt x="1917" y="121296"/>
                      <a:pt x="1917" y="121934"/>
                      <a:pt x="1278" y="121934"/>
                    </a:cubicBezTo>
                    <a:cubicBezTo>
                      <a:pt x="1278" y="122572"/>
                      <a:pt x="639" y="122572"/>
                      <a:pt x="639" y="123211"/>
                    </a:cubicBezTo>
                    <a:cubicBezTo>
                      <a:pt x="639" y="123211"/>
                      <a:pt x="0" y="123849"/>
                      <a:pt x="0" y="123849"/>
                    </a:cubicBezTo>
                    <a:cubicBezTo>
                      <a:pt x="0" y="124488"/>
                      <a:pt x="0" y="125126"/>
                      <a:pt x="0" y="125764"/>
                    </a:cubicBezTo>
                    <a:cubicBezTo>
                      <a:pt x="0" y="125764"/>
                      <a:pt x="0" y="126403"/>
                      <a:pt x="0" y="126403"/>
                    </a:cubicBezTo>
                    <a:lnTo>
                      <a:pt x="0" y="127041"/>
                    </a:lnTo>
                    <a:lnTo>
                      <a:pt x="0" y="127041"/>
                    </a:lnTo>
                    <a:lnTo>
                      <a:pt x="0" y="142363"/>
                    </a:lnTo>
                    <a:cubicBezTo>
                      <a:pt x="0" y="146193"/>
                      <a:pt x="2556" y="148747"/>
                      <a:pt x="6390" y="148747"/>
                    </a:cubicBezTo>
                    <a:cubicBezTo>
                      <a:pt x="10224" y="148747"/>
                      <a:pt x="12780" y="146193"/>
                      <a:pt x="12780" y="142363"/>
                    </a:cubicBezTo>
                    <a:lnTo>
                      <a:pt x="12780" y="133425"/>
                    </a:lnTo>
                    <a:lnTo>
                      <a:pt x="38979" y="133425"/>
                    </a:lnTo>
                    <a:lnTo>
                      <a:pt x="38979" y="142363"/>
                    </a:lnTo>
                    <a:cubicBezTo>
                      <a:pt x="38979" y="146193"/>
                      <a:pt x="41535" y="148747"/>
                      <a:pt x="45369" y="148747"/>
                    </a:cubicBezTo>
                    <a:cubicBezTo>
                      <a:pt x="49202" y="148747"/>
                      <a:pt x="51758" y="146193"/>
                      <a:pt x="51758" y="142363"/>
                    </a:cubicBezTo>
                    <a:lnTo>
                      <a:pt x="51758" y="133425"/>
                    </a:lnTo>
                    <a:lnTo>
                      <a:pt x="72206" y="133425"/>
                    </a:lnTo>
                    <a:lnTo>
                      <a:pt x="51758" y="230462"/>
                    </a:lnTo>
                    <a:lnTo>
                      <a:pt x="35784" y="230462"/>
                    </a:lnTo>
                    <a:cubicBezTo>
                      <a:pt x="31950" y="230462"/>
                      <a:pt x="29394" y="233015"/>
                      <a:pt x="29394" y="236846"/>
                    </a:cubicBezTo>
                    <a:cubicBezTo>
                      <a:pt x="29394" y="240676"/>
                      <a:pt x="31950" y="243230"/>
                      <a:pt x="35784" y="243230"/>
                    </a:cubicBezTo>
                    <a:lnTo>
                      <a:pt x="173167" y="243230"/>
                    </a:lnTo>
                    <a:cubicBezTo>
                      <a:pt x="177001" y="243230"/>
                      <a:pt x="179557" y="240676"/>
                      <a:pt x="179557" y="236846"/>
                    </a:cubicBezTo>
                    <a:cubicBezTo>
                      <a:pt x="179557" y="233015"/>
                      <a:pt x="177001" y="230462"/>
                      <a:pt x="173167" y="230462"/>
                    </a:cubicBezTo>
                    <a:lnTo>
                      <a:pt x="157831" y="230462"/>
                    </a:lnTo>
                    <a:lnTo>
                      <a:pt x="138023" y="135979"/>
                    </a:lnTo>
                    <a:cubicBezTo>
                      <a:pt x="138023" y="135340"/>
                      <a:pt x="138023" y="134702"/>
                      <a:pt x="138023" y="134064"/>
                    </a:cubicBezTo>
                    <a:lnTo>
                      <a:pt x="159748" y="134064"/>
                    </a:lnTo>
                    <a:lnTo>
                      <a:pt x="159748" y="143001"/>
                    </a:lnTo>
                    <a:cubicBezTo>
                      <a:pt x="159748" y="146832"/>
                      <a:pt x="162304" y="149385"/>
                      <a:pt x="166138" y="149385"/>
                    </a:cubicBezTo>
                    <a:cubicBezTo>
                      <a:pt x="169972" y="149385"/>
                      <a:pt x="172528" y="146832"/>
                      <a:pt x="172528" y="143001"/>
                    </a:cubicBezTo>
                    <a:lnTo>
                      <a:pt x="172528" y="134064"/>
                    </a:lnTo>
                    <a:lnTo>
                      <a:pt x="197449" y="134064"/>
                    </a:lnTo>
                    <a:lnTo>
                      <a:pt x="197449" y="143001"/>
                    </a:lnTo>
                    <a:cubicBezTo>
                      <a:pt x="197449" y="146832"/>
                      <a:pt x="200005" y="149385"/>
                      <a:pt x="203839" y="149385"/>
                    </a:cubicBezTo>
                    <a:cubicBezTo>
                      <a:pt x="207673" y="149385"/>
                      <a:pt x="210229" y="146832"/>
                      <a:pt x="210229" y="143001"/>
                    </a:cubicBezTo>
                    <a:lnTo>
                      <a:pt x="210229" y="127680"/>
                    </a:lnTo>
                    <a:cubicBezTo>
                      <a:pt x="210229" y="127041"/>
                      <a:pt x="210229" y="127041"/>
                      <a:pt x="210229" y="126403"/>
                    </a:cubicBezTo>
                    <a:cubicBezTo>
                      <a:pt x="210868" y="126403"/>
                      <a:pt x="210229" y="126403"/>
                      <a:pt x="210229" y="125764"/>
                    </a:cubicBezTo>
                    <a:close/>
                    <a:moveTo>
                      <a:pt x="176362" y="121296"/>
                    </a:moveTo>
                    <a:lnTo>
                      <a:pt x="135467" y="121296"/>
                    </a:lnTo>
                    <a:lnTo>
                      <a:pt x="130994" y="98952"/>
                    </a:lnTo>
                    <a:lnTo>
                      <a:pt x="176362" y="121296"/>
                    </a:lnTo>
                    <a:close/>
                    <a:moveTo>
                      <a:pt x="118214" y="121296"/>
                    </a:moveTo>
                    <a:lnTo>
                      <a:pt x="94571" y="121296"/>
                    </a:lnTo>
                    <a:lnTo>
                      <a:pt x="106712" y="109166"/>
                    </a:lnTo>
                    <a:lnTo>
                      <a:pt x="118214" y="121296"/>
                    </a:lnTo>
                    <a:close/>
                    <a:moveTo>
                      <a:pt x="115019" y="100867"/>
                    </a:moveTo>
                    <a:lnTo>
                      <a:pt x="117575" y="98313"/>
                    </a:lnTo>
                    <a:lnTo>
                      <a:pt x="118853" y="105336"/>
                    </a:lnTo>
                    <a:lnTo>
                      <a:pt x="115019" y="100867"/>
                    </a:lnTo>
                    <a:close/>
                    <a:moveTo>
                      <a:pt x="91376" y="106612"/>
                    </a:moveTo>
                    <a:lnTo>
                      <a:pt x="93293" y="97037"/>
                    </a:lnTo>
                    <a:lnTo>
                      <a:pt x="97127" y="100867"/>
                    </a:lnTo>
                    <a:lnTo>
                      <a:pt x="91376" y="106612"/>
                    </a:lnTo>
                    <a:close/>
                    <a:moveTo>
                      <a:pt x="82430" y="148108"/>
                    </a:moveTo>
                    <a:lnTo>
                      <a:pt x="97127" y="162792"/>
                    </a:lnTo>
                    <a:lnTo>
                      <a:pt x="74762" y="185135"/>
                    </a:lnTo>
                    <a:lnTo>
                      <a:pt x="82430" y="148108"/>
                    </a:lnTo>
                    <a:close/>
                    <a:moveTo>
                      <a:pt x="87542" y="134702"/>
                    </a:moveTo>
                    <a:lnTo>
                      <a:pt x="125243" y="134702"/>
                    </a:lnTo>
                    <a:lnTo>
                      <a:pt x="106073" y="153854"/>
                    </a:lnTo>
                    <a:lnTo>
                      <a:pt x="87542" y="134702"/>
                    </a:lnTo>
                    <a:close/>
                    <a:moveTo>
                      <a:pt x="128438" y="149385"/>
                    </a:moveTo>
                    <a:lnTo>
                      <a:pt x="135467" y="183220"/>
                    </a:lnTo>
                    <a:lnTo>
                      <a:pt x="115019" y="162792"/>
                    </a:lnTo>
                    <a:lnTo>
                      <a:pt x="128438" y="149385"/>
                    </a:lnTo>
                    <a:close/>
                    <a:moveTo>
                      <a:pt x="151441" y="64478"/>
                    </a:moveTo>
                    <a:lnTo>
                      <a:pt x="123965" y="64478"/>
                    </a:lnTo>
                    <a:lnTo>
                      <a:pt x="120770" y="49795"/>
                    </a:lnTo>
                    <a:lnTo>
                      <a:pt x="151441" y="64478"/>
                    </a:lnTo>
                    <a:close/>
                    <a:moveTo>
                      <a:pt x="105434" y="38942"/>
                    </a:moveTo>
                    <a:lnTo>
                      <a:pt x="110546" y="64478"/>
                    </a:lnTo>
                    <a:lnTo>
                      <a:pt x="99683" y="64478"/>
                    </a:lnTo>
                    <a:lnTo>
                      <a:pt x="105434" y="38942"/>
                    </a:lnTo>
                    <a:close/>
                    <a:moveTo>
                      <a:pt x="59426" y="64478"/>
                    </a:moveTo>
                    <a:lnTo>
                      <a:pt x="90098" y="49157"/>
                    </a:lnTo>
                    <a:lnTo>
                      <a:pt x="86903" y="64478"/>
                    </a:lnTo>
                    <a:lnTo>
                      <a:pt x="59426" y="64478"/>
                    </a:lnTo>
                    <a:close/>
                    <a:moveTo>
                      <a:pt x="113102" y="77246"/>
                    </a:moveTo>
                    <a:lnTo>
                      <a:pt x="114380" y="82992"/>
                    </a:lnTo>
                    <a:lnTo>
                      <a:pt x="106073" y="91291"/>
                    </a:lnTo>
                    <a:lnTo>
                      <a:pt x="96488" y="81077"/>
                    </a:lnTo>
                    <a:lnTo>
                      <a:pt x="97766" y="76608"/>
                    </a:lnTo>
                    <a:lnTo>
                      <a:pt x="113102" y="77246"/>
                    </a:lnTo>
                    <a:close/>
                    <a:moveTo>
                      <a:pt x="34506" y="121934"/>
                    </a:moveTo>
                    <a:lnTo>
                      <a:pt x="79874" y="99590"/>
                    </a:lnTo>
                    <a:lnTo>
                      <a:pt x="75401" y="121934"/>
                    </a:lnTo>
                    <a:lnTo>
                      <a:pt x="34506" y="121934"/>
                    </a:lnTo>
                    <a:close/>
                    <a:moveTo>
                      <a:pt x="132911" y="231100"/>
                    </a:moveTo>
                    <a:lnTo>
                      <a:pt x="65177" y="231100"/>
                    </a:lnTo>
                    <a:lnTo>
                      <a:pt x="70289" y="208118"/>
                    </a:lnTo>
                    <a:lnTo>
                      <a:pt x="106712" y="171729"/>
                    </a:lnTo>
                    <a:lnTo>
                      <a:pt x="140579" y="206203"/>
                    </a:lnTo>
                    <a:lnTo>
                      <a:pt x="145691" y="231739"/>
                    </a:lnTo>
                    <a:lnTo>
                      <a:pt x="132911" y="231100"/>
                    </a:lnTo>
                    <a:close/>
                  </a:path>
                </a:pathLst>
              </a:custGeom>
              <a:solidFill>
                <a:srgbClr val="D7EDEB"/>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grpSp>
          <p:nvGrpSpPr>
            <p:cNvPr id="18" name="Group 17">
              <a:extLst>
                <a:ext uri="{FF2B5EF4-FFF2-40B4-BE49-F238E27FC236}">
                  <a16:creationId xmlns:a16="http://schemas.microsoft.com/office/drawing/2014/main" id="{132BA8BA-7342-66FC-9AC5-898612D98FD2}"/>
                </a:ext>
              </a:extLst>
            </p:cNvPr>
            <p:cNvGrpSpPr/>
            <p:nvPr/>
          </p:nvGrpSpPr>
          <p:grpSpPr>
            <a:xfrm>
              <a:off x="3675876" y="2790702"/>
              <a:ext cx="1491998" cy="1514988"/>
              <a:chOff x="3675876" y="2790702"/>
              <a:chExt cx="1491998" cy="1514988"/>
            </a:xfrm>
          </p:grpSpPr>
          <p:sp>
            <p:nvSpPr>
              <p:cNvPr id="12" name="Oval 5">
                <a:extLst>
                  <a:ext uri="{FF2B5EF4-FFF2-40B4-BE49-F238E27FC236}">
                    <a16:creationId xmlns:a16="http://schemas.microsoft.com/office/drawing/2014/main" id="{58DC08BD-B7D6-F698-C762-FB3723B2D5B4}"/>
                  </a:ext>
                </a:extLst>
              </p:cNvPr>
              <p:cNvSpPr>
                <a:spLocks noChangeArrowheads="1"/>
              </p:cNvSpPr>
              <p:nvPr/>
            </p:nvSpPr>
            <p:spPr bwMode="auto">
              <a:xfrm>
                <a:off x="3675876" y="2790702"/>
                <a:ext cx="1491998" cy="1514988"/>
              </a:xfrm>
              <a:prstGeom prst="ellipse">
                <a:avLst/>
              </a:prstGeom>
              <a:solidFill>
                <a:srgbClr val="C0F9EB"/>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nvGrpSpPr>
              <p:cNvPr id="117" name="Graphic 4">
                <a:extLst>
                  <a:ext uri="{FF2B5EF4-FFF2-40B4-BE49-F238E27FC236}">
                    <a16:creationId xmlns:a16="http://schemas.microsoft.com/office/drawing/2014/main" id="{82C79ECB-6946-1D56-C853-ACDE72E8CCA9}"/>
                  </a:ext>
                </a:extLst>
              </p:cNvPr>
              <p:cNvGrpSpPr>
                <a:grpSpLocks noChangeAspect="1"/>
              </p:cNvGrpSpPr>
              <p:nvPr/>
            </p:nvGrpSpPr>
            <p:grpSpPr>
              <a:xfrm>
                <a:off x="4136448" y="3302397"/>
                <a:ext cx="570855" cy="491598"/>
                <a:chOff x="4722550" y="999894"/>
                <a:chExt cx="229810" cy="197903"/>
              </a:xfrm>
              <a:solidFill>
                <a:schemeClr val="bg1">
                  <a:alpha val="69109"/>
                </a:schemeClr>
              </a:solidFill>
            </p:grpSpPr>
            <p:sp>
              <p:nvSpPr>
                <p:cNvPr id="119" name="Graphic 4">
                  <a:extLst>
                    <a:ext uri="{FF2B5EF4-FFF2-40B4-BE49-F238E27FC236}">
                      <a16:creationId xmlns:a16="http://schemas.microsoft.com/office/drawing/2014/main" id="{A017DABD-D0A3-CF81-64DA-A707290042A7}"/>
                    </a:ext>
                  </a:extLst>
                </p:cNvPr>
                <p:cNvSpPr>
                  <a:spLocks/>
                </p:cNvSpPr>
                <p:nvPr/>
              </p:nvSpPr>
              <p:spPr>
                <a:xfrm>
                  <a:off x="4722550" y="999894"/>
                  <a:ext cx="229810" cy="197903"/>
                </a:xfrm>
                <a:custGeom>
                  <a:avLst/>
                  <a:gdLst>
                    <a:gd name="connsiteX0" fmla="*/ 215592 w 229810"/>
                    <a:gd name="connsiteY0" fmla="*/ 153216 h 197903"/>
                    <a:gd name="connsiteX1" fmla="*/ 202813 w 229810"/>
                    <a:gd name="connsiteY1" fmla="*/ 179390 h 197903"/>
                    <a:gd name="connsiteX2" fmla="*/ 113353 w 229810"/>
                    <a:gd name="connsiteY2" fmla="*/ 185135 h 197903"/>
                    <a:gd name="connsiteX3" fmla="*/ 23894 w 229810"/>
                    <a:gd name="connsiteY3" fmla="*/ 179390 h 197903"/>
                    <a:gd name="connsiteX4" fmla="*/ 11114 w 229810"/>
                    <a:gd name="connsiteY4" fmla="*/ 153216 h 197903"/>
                    <a:gd name="connsiteX5" fmla="*/ 11114 w 229810"/>
                    <a:gd name="connsiteY5" fmla="*/ 137256 h 197903"/>
                    <a:gd name="connsiteX6" fmla="*/ 21339 w 229810"/>
                    <a:gd name="connsiteY6" fmla="*/ 134064 h 197903"/>
                    <a:gd name="connsiteX7" fmla="*/ 21339 w 229810"/>
                    <a:gd name="connsiteY7" fmla="*/ 137894 h 197903"/>
                    <a:gd name="connsiteX8" fmla="*/ 22616 w 229810"/>
                    <a:gd name="connsiteY8" fmla="*/ 141724 h 197903"/>
                    <a:gd name="connsiteX9" fmla="*/ 77570 w 229810"/>
                    <a:gd name="connsiteY9" fmla="*/ 159600 h 197903"/>
                    <a:gd name="connsiteX10" fmla="*/ 78209 w 229810"/>
                    <a:gd name="connsiteY10" fmla="*/ 159600 h 197903"/>
                    <a:gd name="connsiteX11" fmla="*/ 78848 w 229810"/>
                    <a:gd name="connsiteY11" fmla="*/ 159600 h 197903"/>
                    <a:gd name="connsiteX12" fmla="*/ 142108 w 229810"/>
                    <a:gd name="connsiteY12" fmla="*/ 164707 h 197903"/>
                    <a:gd name="connsiteX13" fmla="*/ 147220 w 229810"/>
                    <a:gd name="connsiteY13" fmla="*/ 159600 h 197903"/>
                    <a:gd name="connsiteX14" fmla="*/ 147859 w 229810"/>
                    <a:gd name="connsiteY14" fmla="*/ 159600 h 197903"/>
                    <a:gd name="connsiteX15" fmla="*/ 148498 w 229810"/>
                    <a:gd name="connsiteY15" fmla="*/ 159600 h 197903"/>
                    <a:gd name="connsiteX16" fmla="*/ 203452 w 229810"/>
                    <a:gd name="connsiteY16" fmla="*/ 141724 h 197903"/>
                    <a:gd name="connsiteX17" fmla="*/ 204730 w 229810"/>
                    <a:gd name="connsiteY17" fmla="*/ 137894 h 197903"/>
                    <a:gd name="connsiteX18" fmla="*/ 204730 w 229810"/>
                    <a:gd name="connsiteY18" fmla="*/ 134064 h 197903"/>
                    <a:gd name="connsiteX19" fmla="*/ 214954 w 229810"/>
                    <a:gd name="connsiteY19" fmla="*/ 137256 h 197903"/>
                    <a:gd name="connsiteX20" fmla="*/ 215592 w 229810"/>
                    <a:gd name="connsiteY20" fmla="*/ 153216 h 197903"/>
                    <a:gd name="connsiteX21" fmla="*/ 81404 w 229810"/>
                    <a:gd name="connsiteY21" fmla="*/ 130233 h 197903"/>
                    <a:gd name="connsiteX22" fmla="*/ 113993 w 229810"/>
                    <a:gd name="connsiteY22" fmla="*/ 97675 h 197903"/>
                    <a:gd name="connsiteX23" fmla="*/ 146581 w 229810"/>
                    <a:gd name="connsiteY23" fmla="*/ 130233 h 197903"/>
                    <a:gd name="connsiteX24" fmla="*/ 113993 w 229810"/>
                    <a:gd name="connsiteY24" fmla="*/ 162792 h 197903"/>
                    <a:gd name="connsiteX25" fmla="*/ 113993 w 229810"/>
                    <a:gd name="connsiteY25" fmla="*/ 162792 h 197903"/>
                    <a:gd name="connsiteX26" fmla="*/ 81404 w 229810"/>
                    <a:gd name="connsiteY26" fmla="*/ 130233 h 197903"/>
                    <a:gd name="connsiteX27" fmla="*/ 34757 w 229810"/>
                    <a:gd name="connsiteY27" fmla="*/ 110443 h 197903"/>
                    <a:gd name="connsiteX28" fmla="*/ 52649 w 229810"/>
                    <a:gd name="connsiteY28" fmla="*/ 56179 h 197903"/>
                    <a:gd name="connsiteX29" fmla="*/ 52649 w 229810"/>
                    <a:gd name="connsiteY29" fmla="*/ 102782 h 197903"/>
                    <a:gd name="connsiteX30" fmla="*/ 59039 w 229810"/>
                    <a:gd name="connsiteY30" fmla="*/ 109166 h 197903"/>
                    <a:gd name="connsiteX31" fmla="*/ 65429 w 229810"/>
                    <a:gd name="connsiteY31" fmla="*/ 102782 h 197903"/>
                    <a:gd name="connsiteX32" fmla="*/ 65429 w 229810"/>
                    <a:gd name="connsiteY32" fmla="*/ 34473 h 197903"/>
                    <a:gd name="connsiteX33" fmla="*/ 70541 w 229810"/>
                    <a:gd name="connsiteY33" fmla="*/ 31920 h 197903"/>
                    <a:gd name="connsiteX34" fmla="*/ 91628 w 229810"/>
                    <a:gd name="connsiteY34" fmla="*/ 22982 h 197903"/>
                    <a:gd name="connsiteX35" fmla="*/ 91628 w 229810"/>
                    <a:gd name="connsiteY35" fmla="*/ 56817 h 197903"/>
                    <a:gd name="connsiteX36" fmla="*/ 86516 w 229810"/>
                    <a:gd name="connsiteY36" fmla="*/ 65117 h 197903"/>
                    <a:gd name="connsiteX37" fmla="*/ 88433 w 229810"/>
                    <a:gd name="connsiteY37" fmla="*/ 74054 h 197903"/>
                    <a:gd name="connsiteX38" fmla="*/ 97379 w 229810"/>
                    <a:gd name="connsiteY38" fmla="*/ 72139 h 197903"/>
                    <a:gd name="connsiteX39" fmla="*/ 97379 w 229810"/>
                    <a:gd name="connsiteY39" fmla="*/ 72139 h 197903"/>
                    <a:gd name="connsiteX40" fmla="*/ 103769 w 229810"/>
                    <a:gd name="connsiteY40" fmla="*/ 61925 h 197903"/>
                    <a:gd name="connsiteX41" fmla="*/ 105047 w 229810"/>
                    <a:gd name="connsiteY41" fmla="*/ 58733 h 197903"/>
                    <a:gd name="connsiteX42" fmla="*/ 105047 w 229810"/>
                    <a:gd name="connsiteY42" fmla="*/ 15322 h 197903"/>
                    <a:gd name="connsiteX43" fmla="*/ 105047 w 229810"/>
                    <a:gd name="connsiteY43" fmla="*/ 14683 h 197903"/>
                    <a:gd name="connsiteX44" fmla="*/ 105047 w 229810"/>
                    <a:gd name="connsiteY44" fmla="*/ 14045 h 197903"/>
                    <a:gd name="connsiteX45" fmla="*/ 105047 w 229810"/>
                    <a:gd name="connsiteY45" fmla="*/ 12768 h 197903"/>
                    <a:gd name="connsiteX46" fmla="*/ 122938 w 229810"/>
                    <a:gd name="connsiteY46" fmla="*/ 12768 h 197903"/>
                    <a:gd name="connsiteX47" fmla="*/ 122938 w 229810"/>
                    <a:gd name="connsiteY47" fmla="*/ 58094 h 197903"/>
                    <a:gd name="connsiteX48" fmla="*/ 124216 w 229810"/>
                    <a:gd name="connsiteY48" fmla="*/ 61286 h 197903"/>
                    <a:gd name="connsiteX49" fmla="*/ 130606 w 229810"/>
                    <a:gd name="connsiteY49" fmla="*/ 71501 h 197903"/>
                    <a:gd name="connsiteX50" fmla="*/ 139552 w 229810"/>
                    <a:gd name="connsiteY50" fmla="*/ 74054 h 197903"/>
                    <a:gd name="connsiteX51" fmla="*/ 142108 w 229810"/>
                    <a:gd name="connsiteY51" fmla="*/ 65117 h 197903"/>
                    <a:gd name="connsiteX52" fmla="*/ 141469 w 229810"/>
                    <a:gd name="connsiteY52" fmla="*/ 64478 h 197903"/>
                    <a:gd name="connsiteX53" fmla="*/ 136358 w 229810"/>
                    <a:gd name="connsiteY53" fmla="*/ 56179 h 197903"/>
                    <a:gd name="connsiteX54" fmla="*/ 136358 w 229810"/>
                    <a:gd name="connsiteY54" fmla="*/ 22344 h 197903"/>
                    <a:gd name="connsiteX55" fmla="*/ 157444 w 229810"/>
                    <a:gd name="connsiteY55" fmla="*/ 31281 h 197903"/>
                    <a:gd name="connsiteX56" fmla="*/ 162556 w 229810"/>
                    <a:gd name="connsiteY56" fmla="*/ 33835 h 197903"/>
                    <a:gd name="connsiteX57" fmla="*/ 162556 w 229810"/>
                    <a:gd name="connsiteY57" fmla="*/ 102144 h 197903"/>
                    <a:gd name="connsiteX58" fmla="*/ 168946 w 229810"/>
                    <a:gd name="connsiteY58" fmla="*/ 108528 h 197903"/>
                    <a:gd name="connsiteX59" fmla="*/ 175336 w 229810"/>
                    <a:gd name="connsiteY59" fmla="*/ 102144 h 197903"/>
                    <a:gd name="connsiteX60" fmla="*/ 175336 w 229810"/>
                    <a:gd name="connsiteY60" fmla="*/ 55541 h 197903"/>
                    <a:gd name="connsiteX61" fmla="*/ 193228 w 229810"/>
                    <a:gd name="connsiteY61" fmla="*/ 109804 h 197903"/>
                    <a:gd name="connsiteX62" fmla="*/ 193228 w 229810"/>
                    <a:gd name="connsiteY62" fmla="*/ 134702 h 197903"/>
                    <a:gd name="connsiteX63" fmla="*/ 156805 w 229810"/>
                    <a:gd name="connsiteY63" fmla="*/ 145555 h 197903"/>
                    <a:gd name="connsiteX64" fmla="*/ 130606 w 229810"/>
                    <a:gd name="connsiteY64" fmla="*/ 87461 h 197903"/>
                    <a:gd name="connsiteX65" fmla="*/ 72458 w 229810"/>
                    <a:gd name="connsiteY65" fmla="*/ 113635 h 197903"/>
                    <a:gd name="connsiteX66" fmla="*/ 69263 w 229810"/>
                    <a:gd name="connsiteY66" fmla="*/ 129595 h 197903"/>
                    <a:gd name="connsiteX67" fmla="*/ 72458 w 229810"/>
                    <a:gd name="connsiteY67" fmla="*/ 145555 h 197903"/>
                    <a:gd name="connsiteX68" fmla="*/ 36035 w 229810"/>
                    <a:gd name="connsiteY68" fmla="*/ 134702 h 197903"/>
                    <a:gd name="connsiteX69" fmla="*/ 34757 w 229810"/>
                    <a:gd name="connsiteY69" fmla="*/ 110443 h 197903"/>
                    <a:gd name="connsiteX70" fmla="*/ 223260 w 229810"/>
                    <a:gd name="connsiteY70" fmla="*/ 126403 h 197903"/>
                    <a:gd name="connsiteX71" fmla="*/ 205369 w 229810"/>
                    <a:gd name="connsiteY71" fmla="*/ 120657 h 197903"/>
                    <a:gd name="connsiteX72" fmla="*/ 205369 w 229810"/>
                    <a:gd name="connsiteY72" fmla="*/ 110443 h 197903"/>
                    <a:gd name="connsiteX73" fmla="*/ 174697 w 229810"/>
                    <a:gd name="connsiteY73" fmla="*/ 35750 h 197903"/>
                    <a:gd name="connsiteX74" fmla="*/ 174697 w 229810"/>
                    <a:gd name="connsiteY74" fmla="*/ 30643 h 197903"/>
                    <a:gd name="connsiteX75" fmla="*/ 171502 w 229810"/>
                    <a:gd name="connsiteY75" fmla="*/ 24897 h 197903"/>
                    <a:gd name="connsiteX76" fmla="*/ 163195 w 229810"/>
                    <a:gd name="connsiteY76" fmla="*/ 20429 h 197903"/>
                    <a:gd name="connsiteX77" fmla="*/ 136358 w 229810"/>
                    <a:gd name="connsiteY77" fmla="*/ 9576 h 197903"/>
                    <a:gd name="connsiteX78" fmla="*/ 136358 w 229810"/>
                    <a:gd name="connsiteY78" fmla="*/ 6384 h 197903"/>
                    <a:gd name="connsiteX79" fmla="*/ 129968 w 229810"/>
                    <a:gd name="connsiteY79" fmla="*/ 0 h 197903"/>
                    <a:gd name="connsiteX80" fmla="*/ 99296 w 229810"/>
                    <a:gd name="connsiteY80" fmla="*/ 0 h 197903"/>
                    <a:gd name="connsiteX81" fmla="*/ 92906 w 229810"/>
                    <a:gd name="connsiteY81" fmla="*/ 6384 h 197903"/>
                    <a:gd name="connsiteX82" fmla="*/ 92906 w 229810"/>
                    <a:gd name="connsiteY82" fmla="*/ 9576 h 197903"/>
                    <a:gd name="connsiteX83" fmla="*/ 66068 w 229810"/>
                    <a:gd name="connsiteY83" fmla="*/ 20429 h 197903"/>
                    <a:gd name="connsiteX84" fmla="*/ 57761 w 229810"/>
                    <a:gd name="connsiteY84" fmla="*/ 24897 h 197903"/>
                    <a:gd name="connsiteX85" fmla="*/ 54566 w 229810"/>
                    <a:gd name="connsiteY85" fmla="*/ 30643 h 197903"/>
                    <a:gd name="connsiteX86" fmla="*/ 54566 w 229810"/>
                    <a:gd name="connsiteY86" fmla="*/ 35750 h 197903"/>
                    <a:gd name="connsiteX87" fmla="*/ 23894 w 229810"/>
                    <a:gd name="connsiteY87" fmla="*/ 110443 h 197903"/>
                    <a:gd name="connsiteX88" fmla="*/ 23894 w 229810"/>
                    <a:gd name="connsiteY88" fmla="*/ 120657 h 197903"/>
                    <a:gd name="connsiteX89" fmla="*/ 6003 w 229810"/>
                    <a:gd name="connsiteY89" fmla="*/ 126403 h 197903"/>
                    <a:gd name="connsiteX90" fmla="*/ 1530 w 229810"/>
                    <a:gd name="connsiteY90" fmla="*/ 130872 h 197903"/>
                    <a:gd name="connsiteX91" fmla="*/ 891 w 229810"/>
                    <a:gd name="connsiteY91" fmla="*/ 155769 h 197903"/>
                    <a:gd name="connsiteX92" fmla="*/ 15588 w 229810"/>
                    <a:gd name="connsiteY92" fmla="*/ 187051 h 197903"/>
                    <a:gd name="connsiteX93" fmla="*/ 16226 w 229810"/>
                    <a:gd name="connsiteY93" fmla="*/ 188327 h 197903"/>
                    <a:gd name="connsiteX94" fmla="*/ 114632 w 229810"/>
                    <a:gd name="connsiteY94" fmla="*/ 197903 h 197903"/>
                    <a:gd name="connsiteX95" fmla="*/ 213037 w 229810"/>
                    <a:gd name="connsiteY95" fmla="*/ 188327 h 197903"/>
                    <a:gd name="connsiteX96" fmla="*/ 213676 w 229810"/>
                    <a:gd name="connsiteY96" fmla="*/ 187051 h 197903"/>
                    <a:gd name="connsiteX97" fmla="*/ 228372 w 229810"/>
                    <a:gd name="connsiteY97" fmla="*/ 155769 h 197903"/>
                    <a:gd name="connsiteX98" fmla="*/ 228372 w 229810"/>
                    <a:gd name="connsiteY98" fmla="*/ 130872 h 197903"/>
                    <a:gd name="connsiteX99" fmla="*/ 223260 w 229810"/>
                    <a:gd name="connsiteY99" fmla="*/ 126403 h 1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29810" h="197903">
                      <a:moveTo>
                        <a:pt x="215592" y="153216"/>
                      </a:moveTo>
                      <a:cubicBezTo>
                        <a:pt x="212398" y="162153"/>
                        <a:pt x="207924" y="171091"/>
                        <a:pt x="202813" y="179390"/>
                      </a:cubicBezTo>
                      <a:cubicBezTo>
                        <a:pt x="198979" y="180667"/>
                        <a:pt x="180448" y="185135"/>
                        <a:pt x="113353" y="185135"/>
                      </a:cubicBezTo>
                      <a:cubicBezTo>
                        <a:pt x="46259" y="185135"/>
                        <a:pt x="28367" y="180667"/>
                        <a:pt x="23894" y="179390"/>
                      </a:cubicBezTo>
                      <a:cubicBezTo>
                        <a:pt x="18782" y="171091"/>
                        <a:pt x="14309" y="162153"/>
                        <a:pt x="11114" y="153216"/>
                      </a:cubicBezTo>
                      <a:cubicBezTo>
                        <a:pt x="10476" y="148108"/>
                        <a:pt x="10476" y="142363"/>
                        <a:pt x="11114" y="137256"/>
                      </a:cubicBezTo>
                      <a:lnTo>
                        <a:pt x="21339" y="134064"/>
                      </a:lnTo>
                      <a:lnTo>
                        <a:pt x="21339" y="137894"/>
                      </a:lnTo>
                      <a:cubicBezTo>
                        <a:pt x="21339" y="139171"/>
                        <a:pt x="21977" y="140448"/>
                        <a:pt x="22616" y="141724"/>
                      </a:cubicBezTo>
                      <a:cubicBezTo>
                        <a:pt x="23894" y="144278"/>
                        <a:pt x="34119" y="155769"/>
                        <a:pt x="77570" y="159600"/>
                      </a:cubicBezTo>
                      <a:lnTo>
                        <a:pt x="78209" y="159600"/>
                      </a:lnTo>
                      <a:lnTo>
                        <a:pt x="78848" y="159600"/>
                      </a:lnTo>
                      <a:cubicBezTo>
                        <a:pt x="94823" y="178113"/>
                        <a:pt x="122938" y="180667"/>
                        <a:pt x="142108" y="164707"/>
                      </a:cubicBezTo>
                      <a:cubicBezTo>
                        <a:pt x="144025" y="163430"/>
                        <a:pt x="145303" y="161515"/>
                        <a:pt x="147220" y="159600"/>
                      </a:cubicBezTo>
                      <a:lnTo>
                        <a:pt x="147859" y="159600"/>
                      </a:lnTo>
                      <a:lnTo>
                        <a:pt x="148498" y="159600"/>
                      </a:lnTo>
                      <a:cubicBezTo>
                        <a:pt x="191950" y="155131"/>
                        <a:pt x="202174" y="143640"/>
                        <a:pt x="203452" y="141724"/>
                      </a:cubicBezTo>
                      <a:cubicBezTo>
                        <a:pt x="204091" y="140448"/>
                        <a:pt x="204730" y="139171"/>
                        <a:pt x="204730" y="137894"/>
                      </a:cubicBezTo>
                      <a:lnTo>
                        <a:pt x="204730" y="134064"/>
                      </a:lnTo>
                      <a:lnTo>
                        <a:pt x="214954" y="137256"/>
                      </a:lnTo>
                      <a:cubicBezTo>
                        <a:pt x="216232" y="143001"/>
                        <a:pt x="216232" y="148108"/>
                        <a:pt x="215592" y="153216"/>
                      </a:cubicBezTo>
                      <a:moveTo>
                        <a:pt x="81404" y="130233"/>
                      </a:moveTo>
                      <a:cubicBezTo>
                        <a:pt x="81404" y="112358"/>
                        <a:pt x="96101" y="97675"/>
                        <a:pt x="113993" y="97675"/>
                      </a:cubicBezTo>
                      <a:cubicBezTo>
                        <a:pt x="131884" y="97675"/>
                        <a:pt x="146581" y="112358"/>
                        <a:pt x="146581" y="130233"/>
                      </a:cubicBezTo>
                      <a:cubicBezTo>
                        <a:pt x="146581" y="148108"/>
                        <a:pt x="131884" y="162792"/>
                        <a:pt x="113993" y="162792"/>
                      </a:cubicBezTo>
                      <a:lnTo>
                        <a:pt x="113993" y="162792"/>
                      </a:lnTo>
                      <a:cubicBezTo>
                        <a:pt x="95462" y="162153"/>
                        <a:pt x="81404" y="148108"/>
                        <a:pt x="81404" y="130233"/>
                      </a:cubicBezTo>
                      <a:moveTo>
                        <a:pt x="34757" y="110443"/>
                      </a:moveTo>
                      <a:cubicBezTo>
                        <a:pt x="35396" y="90653"/>
                        <a:pt x="41786" y="72139"/>
                        <a:pt x="52649" y="56179"/>
                      </a:cubicBezTo>
                      <a:lnTo>
                        <a:pt x="52649" y="102782"/>
                      </a:lnTo>
                      <a:cubicBezTo>
                        <a:pt x="52649" y="106612"/>
                        <a:pt x="55205" y="109166"/>
                        <a:pt x="59039" y="109166"/>
                      </a:cubicBezTo>
                      <a:cubicBezTo>
                        <a:pt x="62873" y="109166"/>
                        <a:pt x="65429" y="106612"/>
                        <a:pt x="65429" y="102782"/>
                      </a:cubicBezTo>
                      <a:lnTo>
                        <a:pt x="65429" y="34473"/>
                      </a:lnTo>
                      <a:lnTo>
                        <a:pt x="70541" y="31920"/>
                      </a:lnTo>
                      <a:cubicBezTo>
                        <a:pt x="76931" y="28089"/>
                        <a:pt x="84599" y="24897"/>
                        <a:pt x="91628" y="22982"/>
                      </a:cubicBezTo>
                      <a:lnTo>
                        <a:pt x="91628" y="56817"/>
                      </a:lnTo>
                      <a:lnTo>
                        <a:pt x="86516" y="65117"/>
                      </a:lnTo>
                      <a:cubicBezTo>
                        <a:pt x="84599" y="68309"/>
                        <a:pt x="85877" y="72139"/>
                        <a:pt x="88433" y="74054"/>
                      </a:cubicBezTo>
                      <a:cubicBezTo>
                        <a:pt x="90989" y="75969"/>
                        <a:pt x="95462" y="74693"/>
                        <a:pt x="97379" y="72139"/>
                      </a:cubicBezTo>
                      <a:lnTo>
                        <a:pt x="97379" y="72139"/>
                      </a:lnTo>
                      <a:lnTo>
                        <a:pt x="103769" y="61925"/>
                      </a:lnTo>
                      <a:cubicBezTo>
                        <a:pt x="104408" y="60648"/>
                        <a:pt x="105047" y="60009"/>
                        <a:pt x="105047" y="58733"/>
                      </a:cubicBezTo>
                      <a:lnTo>
                        <a:pt x="105047" y="15322"/>
                      </a:lnTo>
                      <a:cubicBezTo>
                        <a:pt x="105047" y="15322"/>
                        <a:pt x="105047" y="14683"/>
                        <a:pt x="105047" y="14683"/>
                      </a:cubicBezTo>
                      <a:cubicBezTo>
                        <a:pt x="105047" y="14683"/>
                        <a:pt x="105047" y="14683"/>
                        <a:pt x="105047" y="14045"/>
                      </a:cubicBezTo>
                      <a:lnTo>
                        <a:pt x="105047" y="12768"/>
                      </a:lnTo>
                      <a:lnTo>
                        <a:pt x="122938" y="12768"/>
                      </a:lnTo>
                      <a:lnTo>
                        <a:pt x="122938" y="58094"/>
                      </a:lnTo>
                      <a:cubicBezTo>
                        <a:pt x="122938" y="59371"/>
                        <a:pt x="123578" y="60648"/>
                        <a:pt x="124216" y="61286"/>
                      </a:cubicBezTo>
                      <a:lnTo>
                        <a:pt x="130606" y="71501"/>
                      </a:lnTo>
                      <a:cubicBezTo>
                        <a:pt x="132523" y="74693"/>
                        <a:pt x="136358" y="75969"/>
                        <a:pt x="139552" y="74054"/>
                      </a:cubicBezTo>
                      <a:cubicBezTo>
                        <a:pt x="142747" y="72139"/>
                        <a:pt x="144025" y="68309"/>
                        <a:pt x="142108" y="65117"/>
                      </a:cubicBezTo>
                      <a:cubicBezTo>
                        <a:pt x="142108" y="65117"/>
                        <a:pt x="142108" y="64478"/>
                        <a:pt x="141469" y="64478"/>
                      </a:cubicBezTo>
                      <a:lnTo>
                        <a:pt x="136358" y="56179"/>
                      </a:lnTo>
                      <a:lnTo>
                        <a:pt x="136358" y="22344"/>
                      </a:lnTo>
                      <a:cubicBezTo>
                        <a:pt x="144025" y="24259"/>
                        <a:pt x="151054" y="27451"/>
                        <a:pt x="157444" y="31281"/>
                      </a:cubicBezTo>
                      <a:lnTo>
                        <a:pt x="162556" y="33835"/>
                      </a:lnTo>
                      <a:lnTo>
                        <a:pt x="162556" y="102144"/>
                      </a:lnTo>
                      <a:cubicBezTo>
                        <a:pt x="162556" y="105974"/>
                        <a:pt x="165112" y="108528"/>
                        <a:pt x="168946" y="108528"/>
                      </a:cubicBezTo>
                      <a:cubicBezTo>
                        <a:pt x="172780" y="108528"/>
                        <a:pt x="175336" y="105974"/>
                        <a:pt x="175336" y="102144"/>
                      </a:cubicBezTo>
                      <a:lnTo>
                        <a:pt x="175336" y="55541"/>
                      </a:lnTo>
                      <a:cubicBezTo>
                        <a:pt x="186838" y="71501"/>
                        <a:pt x="193228" y="90653"/>
                        <a:pt x="193228" y="109804"/>
                      </a:cubicBezTo>
                      <a:lnTo>
                        <a:pt x="193228" y="134702"/>
                      </a:lnTo>
                      <a:cubicBezTo>
                        <a:pt x="190033" y="137256"/>
                        <a:pt x="180448" y="142363"/>
                        <a:pt x="156805" y="145555"/>
                      </a:cubicBezTo>
                      <a:cubicBezTo>
                        <a:pt x="165751" y="122572"/>
                        <a:pt x="154249" y="96398"/>
                        <a:pt x="130606" y="87461"/>
                      </a:cubicBezTo>
                      <a:cubicBezTo>
                        <a:pt x="106964" y="78523"/>
                        <a:pt x="81404" y="90014"/>
                        <a:pt x="72458" y="113635"/>
                      </a:cubicBezTo>
                      <a:cubicBezTo>
                        <a:pt x="70541" y="118742"/>
                        <a:pt x="69263" y="124488"/>
                        <a:pt x="69263" y="129595"/>
                      </a:cubicBezTo>
                      <a:cubicBezTo>
                        <a:pt x="69263" y="135340"/>
                        <a:pt x="70541" y="140448"/>
                        <a:pt x="72458" y="145555"/>
                      </a:cubicBezTo>
                      <a:cubicBezTo>
                        <a:pt x="48176" y="142363"/>
                        <a:pt x="38591" y="136617"/>
                        <a:pt x="36035" y="134702"/>
                      </a:cubicBezTo>
                      <a:lnTo>
                        <a:pt x="34757" y="110443"/>
                      </a:lnTo>
                      <a:close/>
                      <a:moveTo>
                        <a:pt x="223260" y="126403"/>
                      </a:moveTo>
                      <a:lnTo>
                        <a:pt x="205369" y="120657"/>
                      </a:lnTo>
                      <a:lnTo>
                        <a:pt x="205369" y="110443"/>
                      </a:lnTo>
                      <a:cubicBezTo>
                        <a:pt x="204730" y="82353"/>
                        <a:pt x="193228" y="56179"/>
                        <a:pt x="174697" y="35750"/>
                      </a:cubicBezTo>
                      <a:lnTo>
                        <a:pt x="174697" y="30643"/>
                      </a:lnTo>
                      <a:cubicBezTo>
                        <a:pt x="174697" y="28089"/>
                        <a:pt x="173419" y="26174"/>
                        <a:pt x="171502" y="24897"/>
                      </a:cubicBezTo>
                      <a:lnTo>
                        <a:pt x="163195" y="20429"/>
                      </a:lnTo>
                      <a:cubicBezTo>
                        <a:pt x="154888" y="15322"/>
                        <a:pt x="145303" y="11491"/>
                        <a:pt x="136358" y="9576"/>
                      </a:cubicBezTo>
                      <a:lnTo>
                        <a:pt x="136358" y="6384"/>
                      </a:lnTo>
                      <a:cubicBezTo>
                        <a:pt x="136358" y="2554"/>
                        <a:pt x="133801" y="0"/>
                        <a:pt x="129968" y="0"/>
                      </a:cubicBezTo>
                      <a:lnTo>
                        <a:pt x="99296" y="0"/>
                      </a:lnTo>
                      <a:cubicBezTo>
                        <a:pt x="95462" y="0"/>
                        <a:pt x="92906" y="2554"/>
                        <a:pt x="92906" y="6384"/>
                      </a:cubicBezTo>
                      <a:lnTo>
                        <a:pt x="92906" y="9576"/>
                      </a:lnTo>
                      <a:cubicBezTo>
                        <a:pt x="83321" y="12130"/>
                        <a:pt x="74375" y="15322"/>
                        <a:pt x="66068" y="20429"/>
                      </a:cubicBezTo>
                      <a:lnTo>
                        <a:pt x="57761" y="24897"/>
                      </a:lnTo>
                      <a:cubicBezTo>
                        <a:pt x="55844" y="26174"/>
                        <a:pt x="54566" y="28089"/>
                        <a:pt x="54566" y="30643"/>
                      </a:cubicBezTo>
                      <a:lnTo>
                        <a:pt x="54566" y="35750"/>
                      </a:lnTo>
                      <a:cubicBezTo>
                        <a:pt x="35396" y="56179"/>
                        <a:pt x="24534" y="82992"/>
                        <a:pt x="23894" y="110443"/>
                      </a:cubicBezTo>
                      <a:lnTo>
                        <a:pt x="23894" y="120657"/>
                      </a:lnTo>
                      <a:lnTo>
                        <a:pt x="6003" y="126403"/>
                      </a:lnTo>
                      <a:cubicBezTo>
                        <a:pt x="4086" y="127041"/>
                        <a:pt x="2169" y="128956"/>
                        <a:pt x="1530" y="130872"/>
                      </a:cubicBezTo>
                      <a:cubicBezTo>
                        <a:pt x="-387" y="139171"/>
                        <a:pt x="-387" y="147470"/>
                        <a:pt x="891" y="155769"/>
                      </a:cubicBezTo>
                      <a:cubicBezTo>
                        <a:pt x="4725" y="166622"/>
                        <a:pt x="9836" y="177475"/>
                        <a:pt x="15588" y="187051"/>
                      </a:cubicBezTo>
                      <a:cubicBezTo>
                        <a:pt x="15588" y="187689"/>
                        <a:pt x="16226" y="187689"/>
                        <a:pt x="16226" y="188327"/>
                      </a:cubicBezTo>
                      <a:cubicBezTo>
                        <a:pt x="23894" y="196627"/>
                        <a:pt x="81404" y="197903"/>
                        <a:pt x="114632" y="197903"/>
                      </a:cubicBezTo>
                      <a:cubicBezTo>
                        <a:pt x="147859" y="197903"/>
                        <a:pt x="205369" y="196627"/>
                        <a:pt x="213037" y="188327"/>
                      </a:cubicBezTo>
                      <a:cubicBezTo>
                        <a:pt x="213676" y="187689"/>
                        <a:pt x="213676" y="187689"/>
                        <a:pt x="213676" y="187051"/>
                      </a:cubicBezTo>
                      <a:cubicBezTo>
                        <a:pt x="219427" y="176836"/>
                        <a:pt x="224539" y="166622"/>
                        <a:pt x="228372" y="155769"/>
                      </a:cubicBezTo>
                      <a:cubicBezTo>
                        <a:pt x="230289" y="147470"/>
                        <a:pt x="230289" y="139171"/>
                        <a:pt x="228372" y="130872"/>
                      </a:cubicBezTo>
                      <a:cubicBezTo>
                        <a:pt x="227094" y="128956"/>
                        <a:pt x="225817" y="127680"/>
                        <a:pt x="223260" y="126403"/>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20" name="Graphic 4">
                  <a:extLst>
                    <a:ext uri="{FF2B5EF4-FFF2-40B4-BE49-F238E27FC236}">
                      <a16:creationId xmlns:a16="http://schemas.microsoft.com/office/drawing/2014/main" id="{08CEBE2B-1C86-A543-AA7A-477AB64DFB38}"/>
                    </a:ext>
                  </a:extLst>
                </p:cNvPr>
                <p:cNvSpPr>
                  <a:spLocks/>
                </p:cNvSpPr>
                <p:nvPr/>
              </p:nvSpPr>
              <p:spPr>
                <a:xfrm>
                  <a:off x="4814178" y="1108421"/>
                  <a:ext cx="43451" cy="43411"/>
                </a:xfrm>
                <a:custGeom>
                  <a:avLst/>
                  <a:gdLst>
                    <a:gd name="connsiteX0" fmla="*/ 21726 w 43451"/>
                    <a:gd name="connsiteY0" fmla="*/ 12130 h 43411"/>
                    <a:gd name="connsiteX1" fmla="*/ 30672 w 43451"/>
                    <a:gd name="connsiteY1" fmla="*/ 21067 h 43411"/>
                    <a:gd name="connsiteX2" fmla="*/ 21726 w 43451"/>
                    <a:gd name="connsiteY2" fmla="*/ 30005 h 43411"/>
                    <a:gd name="connsiteX3" fmla="*/ 12780 w 43451"/>
                    <a:gd name="connsiteY3" fmla="*/ 21067 h 43411"/>
                    <a:gd name="connsiteX4" fmla="*/ 12780 w 43451"/>
                    <a:gd name="connsiteY4" fmla="*/ 21067 h 43411"/>
                    <a:gd name="connsiteX5" fmla="*/ 21726 w 43451"/>
                    <a:gd name="connsiteY5" fmla="*/ 12130 h 43411"/>
                    <a:gd name="connsiteX6" fmla="*/ 21726 w 43451"/>
                    <a:gd name="connsiteY6" fmla="*/ 43411 h 43411"/>
                    <a:gd name="connsiteX7" fmla="*/ 43451 w 43451"/>
                    <a:gd name="connsiteY7" fmla="*/ 21706 h 43411"/>
                    <a:gd name="connsiteX8" fmla="*/ 21726 w 43451"/>
                    <a:gd name="connsiteY8" fmla="*/ 0 h 43411"/>
                    <a:gd name="connsiteX9" fmla="*/ 0 w 43451"/>
                    <a:gd name="connsiteY9" fmla="*/ 21706 h 43411"/>
                    <a:gd name="connsiteX10" fmla="*/ 0 w 43451"/>
                    <a:gd name="connsiteY10" fmla="*/ 21706 h 43411"/>
                    <a:gd name="connsiteX11" fmla="*/ 21726 w 43451"/>
                    <a:gd name="connsiteY11" fmla="*/ 43411 h 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51" h="43411">
                      <a:moveTo>
                        <a:pt x="21726" y="12130"/>
                      </a:moveTo>
                      <a:cubicBezTo>
                        <a:pt x="26837" y="12130"/>
                        <a:pt x="30672" y="15960"/>
                        <a:pt x="30672" y="21067"/>
                      </a:cubicBezTo>
                      <a:cubicBezTo>
                        <a:pt x="30672" y="26174"/>
                        <a:pt x="26837" y="30005"/>
                        <a:pt x="21726" y="30005"/>
                      </a:cubicBezTo>
                      <a:cubicBezTo>
                        <a:pt x="16614" y="30005"/>
                        <a:pt x="12780" y="26174"/>
                        <a:pt x="12780" y="21067"/>
                      </a:cubicBezTo>
                      <a:lnTo>
                        <a:pt x="12780" y="21067"/>
                      </a:lnTo>
                      <a:cubicBezTo>
                        <a:pt x="12780" y="16598"/>
                        <a:pt x="17253" y="12130"/>
                        <a:pt x="21726" y="12130"/>
                      </a:cubicBezTo>
                      <a:moveTo>
                        <a:pt x="21726" y="43411"/>
                      </a:moveTo>
                      <a:cubicBezTo>
                        <a:pt x="33867" y="43411"/>
                        <a:pt x="43451" y="33835"/>
                        <a:pt x="43451" y="21706"/>
                      </a:cubicBezTo>
                      <a:cubicBezTo>
                        <a:pt x="43451" y="9576"/>
                        <a:pt x="33867" y="0"/>
                        <a:pt x="21726" y="0"/>
                      </a:cubicBezTo>
                      <a:cubicBezTo>
                        <a:pt x="9585" y="0"/>
                        <a:pt x="0" y="9576"/>
                        <a:pt x="0" y="21706"/>
                      </a:cubicBezTo>
                      <a:lnTo>
                        <a:pt x="0" y="21706"/>
                      </a:lnTo>
                      <a:cubicBezTo>
                        <a:pt x="0" y="33835"/>
                        <a:pt x="10224" y="43411"/>
                        <a:pt x="21726" y="43411"/>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grpSp>
        <p:sp>
          <p:nvSpPr>
            <p:cNvPr id="123" name="Graphic 4">
              <a:extLst>
                <a:ext uri="{FF2B5EF4-FFF2-40B4-BE49-F238E27FC236}">
                  <a16:creationId xmlns:a16="http://schemas.microsoft.com/office/drawing/2014/main" id="{4E223977-4BE7-9F81-C21C-DD6779C756D1}"/>
                </a:ext>
              </a:extLst>
            </p:cNvPr>
            <p:cNvSpPr/>
            <p:nvPr/>
          </p:nvSpPr>
          <p:spPr>
            <a:xfrm>
              <a:off x="4879788" y="4415865"/>
              <a:ext cx="461225" cy="459380"/>
            </a:xfrm>
            <a:custGeom>
              <a:avLst/>
              <a:gdLst>
                <a:gd name="connsiteX0" fmla="*/ 181869 w 210235"/>
                <a:gd name="connsiteY0" fmla="*/ 32558 h 209394"/>
                <a:gd name="connsiteX1" fmla="*/ 181869 w 210235"/>
                <a:gd name="connsiteY1" fmla="*/ 32558 h 209394"/>
                <a:gd name="connsiteX2" fmla="*/ 181230 w 210235"/>
                <a:gd name="connsiteY2" fmla="*/ 31282 h 209394"/>
                <a:gd name="connsiteX3" fmla="*/ 180590 w 210235"/>
                <a:gd name="connsiteY3" fmla="*/ 30005 h 209394"/>
                <a:gd name="connsiteX4" fmla="*/ 179951 w 210235"/>
                <a:gd name="connsiteY4" fmla="*/ 29366 h 209394"/>
                <a:gd name="connsiteX5" fmla="*/ 178674 w 210235"/>
                <a:gd name="connsiteY5" fmla="*/ 28728 h 209394"/>
                <a:gd name="connsiteX6" fmla="*/ 178035 w 210235"/>
                <a:gd name="connsiteY6" fmla="*/ 28728 h 209394"/>
                <a:gd name="connsiteX7" fmla="*/ 176117 w 210235"/>
                <a:gd name="connsiteY7" fmla="*/ 28090 h 209394"/>
                <a:gd name="connsiteX8" fmla="*/ 112218 w 210235"/>
                <a:gd name="connsiteY8" fmla="*/ 28090 h 209394"/>
                <a:gd name="connsiteX9" fmla="*/ 112218 w 210235"/>
                <a:gd name="connsiteY9" fmla="*/ 6384 h 209394"/>
                <a:gd name="connsiteX10" fmla="*/ 105828 w 210235"/>
                <a:gd name="connsiteY10" fmla="*/ 0 h 209394"/>
                <a:gd name="connsiteX11" fmla="*/ 99438 w 210235"/>
                <a:gd name="connsiteY11" fmla="*/ 6384 h 209394"/>
                <a:gd name="connsiteX12" fmla="*/ 99438 w 210235"/>
                <a:gd name="connsiteY12" fmla="*/ 28090 h 209394"/>
                <a:gd name="connsiteX13" fmla="*/ 41929 w 210235"/>
                <a:gd name="connsiteY13" fmla="*/ 28090 h 209394"/>
                <a:gd name="connsiteX14" fmla="*/ 41290 w 210235"/>
                <a:gd name="connsiteY14" fmla="*/ 28090 h 209394"/>
                <a:gd name="connsiteX15" fmla="*/ 39373 w 210235"/>
                <a:gd name="connsiteY15" fmla="*/ 28728 h 209394"/>
                <a:gd name="connsiteX16" fmla="*/ 38734 w 210235"/>
                <a:gd name="connsiteY16" fmla="*/ 29366 h 209394"/>
                <a:gd name="connsiteX17" fmla="*/ 37456 w 210235"/>
                <a:gd name="connsiteY17" fmla="*/ 30005 h 209394"/>
                <a:gd name="connsiteX18" fmla="*/ 36817 w 210235"/>
                <a:gd name="connsiteY18" fmla="*/ 30643 h 209394"/>
                <a:gd name="connsiteX19" fmla="*/ 36178 w 210235"/>
                <a:gd name="connsiteY19" fmla="*/ 31920 h 209394"/>
                <a:gd name="connsiteX20" fmla="*/ 35539 w 210235"/>
                <a:gd name="connsiteY20" fmla="*/ 32558 h 209394"/>
                <a:gd name="connsiteX21" fmla="*/ 35539 w 210235"/>
                <a:gd name="connsiteY21" fmla="*/ 33197 h 209394"/>
                <a:gd name="connsiteX22" fmla="*/ 394 w 210235"/>
                <a:gd name="connsiteY22" fmla="*/ 145555 h 209394"/>
                <a:gd name="connsiteX23" fmla="*/ 4867 w 210235"/>
                <a:gd name="connsiteY23" fmla="*/ 153216 h 209394"/>
                <a:gd name="connsiteX24" fmla="*/ 6784 w 210235"/>
                <a:gd name="connsiteY24" fmla="*/ 153216 h 209394"/>
                <a:gd name="connsiteX25" fmla="*/ 70045 w 210235"/>
                <a:gd name="connsiteY25" fmla="*/ 153216 h 209394"/>
                <a:gd name="connsiteX26" fmla="*/ 75156 w 210235"/>
                <a:gd name="connsiteY26" fmla="*/ 150662 h 209394"/>
                <a:gd name="connsiteX27" fmla="*/ 76435 w 210235"/>
                <a:gd name="connsiteY27" fmla="*/ 144916 h 209394"/>
                <a:gd name="connsiteX28" fmla="*/ 50236 w 210235"/>
                <a:gd name="connsiteY28" fmla="*/ 40219 h 209394"/>
                <a:gd name="connsiteX29" fmla="*/ 98799 w 210235"/>
                <a:gd name="connsiteY29" fmla="*/ 40219 h 209394"/>
                <a:gd name="connsiteX30" fmla="*/ 98799 w 210235"/>
                <a:gd name="connsiteY30" fmla="*/ 196627 h 209394"/>
                <a:gd name="connsiteX31" fmla="*/ 63016 w 210235"/>
                <a:gd name="connsiteY31" fmla="*/ 196627 h 209394"/>
                <a:gd name="connsiteX32" fmla="*/ 56626 w 210235"/>
                <a:gd name="connsiteY32" fmla="*/ 203011 h 209394"/>
                <a:gd name="connsiteX33" fmla="*/ 63016 w 210235"/>
                <a:gd name="connsiteY33" fmla="*/ 209395 h 209394"/>
                <a:gd name="connsiteX34" fmla="*/ 147363 w 210235"/>
                <a:gd name="connsiteY34" fmla="*/ 209395 h 209394"/>
                <a:gd name="connsiteX35" fmla="*/ 153753 w 210235"/>
                <a:gd name="connsiteY35" fmla="*/ 203011 h 209394"/>
                <a:gd name="connsiteX36" fmla="*/ 147363 w 210235"/>
                <a:gd name="connsiteY36" fmla="*/ 196627 h 209394"/>
                <a:gd name="connsiteX37" fmla="*/ 111579 w 210235"/>
                <a:gd name="connsiteY37" fmla="*/ 196627 h 209394"/>
                <a:gd name="connsiteX38" fmla="*/ 111579 w 210235"/>
                <a:gd name="connsiteY38" fmla="*/ 40219 h 209394"/>
                <a:gd name="connsiteX39" fmla="*/ 166533 w 210235"/>
                <a:gd name="connsiteY39" fmla="*/ 40219 h 209394"/>
                <a:gd name="connsiteX40" fmla="*/ 133944 w 210235"/>
                <a:gd name="connsiteY40" fmla="*/ 144278 h 209394"/>
                <a:gd name="connsiteX41" fmla="*/ 138417 w 210235"/>
                <a:gd name="connsiteY41" fmla="*/ 151939 h 209394"/>
                <a:gd name="connsiteX42" fmla="*/ 140334 w 210235"/>
                <a:gd name="connsiteY42" fmla="*/ 151939 h 209394"/>
                <a:gd name="connsiteX43" fmla="*/ 203595 w 210235"/>
                <a:gd name="connsiteY43" fmla="*/ 151939 h 209394"/>
                <a:gd name="connsiteX44" fmla="*/ 208706 w 210235"/>
                <a:gd name="connsiteY44" fmla="*/ 149385 h 209394"/>
                <a:gd name="connsiteX45" fmla="*/ 209984 w 210235"/>
                <a:gd name="connsiteY45" fmla="*/ 143640 h 209394"/>
                <a:gd name="connsiteX46" fmla="*/ 181869 w 210235"/>
                <a:gd name="connsiteY46" fmla="*/ 32558 h 209394"/>
                <a:gd name="connsiteX47" fmla="*/ 62376 w 210235"/>
                <a:gd name="connsiteY47" fmla="*/ 139809 h 209394"/>
                <a:gd name="connsiteX48" fmla="*/ 15730 w 210235"/>
                <a:gd name="connsiteY48" fmla="*/ 139809 h 209394"/>
                <a:gd name="connsiteX49" fmla="*/ 41290 w 210235"/>
                <a:gd name="connsiteY49" fmla="*/ 57456 h 209394"/>
                <a:gd name="connsiteX50" fmla="*/ 62376 w 210235"/>
                <a:gd name="connsiteY50" fmla="*/ 139809 h 209394"/>
                <a:gd name="connsiteX51" fmla="*/ 149280 w 210235"/>
                <a:gd name="connsiteY51" fmla="*/ 139809 h 209394"/>
                <a:gd name="connsiteX52" fmla="*/ 174840 w 210235"/>
                <a:gd name="connsiteY52" fmla="*/ 57456 h 209394"/>
                <a:gd name="connsiteX53" fmla="*/ 195287 w 210235"/>
                <a:gd name="connsiteY53" fmla="*/ 139809 h 209394"/>
                <a:gd name="connsiteX54" fmla="*/ 149280 w 210235"/>
                <a:gd name="connsiteY54" fmla="*/ 139809 h 20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235" h="209394">
                  <a:moveTo>
                    <a:pt x="181869" y="32558"/>
                  </a:moveTo>
                  <a:cubicBezTo>
                    <a:pt x="181869" y="32558"/>
                    <a:pt x="181869" y="31920"/>
                    <a:pt x="181869" y="32558"/>
                  </a:cubicBezTo>
                  <a:lnTo>
                    <a:pt x="181230" y="31282"/>
                  </a:lnTo>
                  <a:cubicBezTo>
                    <a:pt x="181230" y="30643"/>
                    <a:pt x="180590" y="30643"/>
                    <a:pt x="180590" y="30005"/>
                  </a:cubicBezTo>
                  <a:lnTo>
                    <a:pt x="179951" y="29366"/>
                  </a:lnTo>
                  <a:cubicBezTo>
                    <a:pt x="179312" y="28728"/>
                    <a:pt x="179312" y="28728"/>
                    <a:pt x="178674" y="28728"/>
                  </a:cubicBezTo>
                  <a:cubicBezTo>
                    <a:pt x="178674" y="28728"/>
                    <a:pt x="178035" y="28728"/>
                    <a:pt x="178035" y="28728"/>
                  </a:cubicBezTo>
                  <a:cubicBezTo>
                    <a:pt x="177395" y="28728"/>
                    <a:pt x="176756" y="28090"/>
                    <a:pt x="176117" y="28090"/>
                  </a:cubicBezTo>
                  <a:lnTo>
                    <a:pt x="112218" y="28090"/>
                  </a:lnTo>
                  <a:lnTo>
                    <a:pt x="112218" y="6384"/>
                  </a:lnTo>
                  <a:cubicBezTo>
                    <a:pt x="112218" y="2554"/>
                    <a:pt x="109662" y="0"/>
                    <a:pt x="105828" y="0"/>
                  </a:cubicBezTo>
                  <a:cubicBezTo>
                    <a:pt x="101994" y="0"/>
                    <a:pt x="99438" y="2554"/>
                    <a:pt x="99438" y="6384"/>
                  </a:cubicBezTo>
                  <a:lnTo>
                    <a:pt x="99438" y="28090"/>
                  </a:lnTo>
                  <a:lnTo>
                    <a:pt x="41929" y="28090"/>
                  </a:lnTo>
                  <a:lnTo>
                    <a:pt x="41290" y="28090"/>
                  </a:lnTo>
                  <a:cubicBezTo>
                    <a:pt x="40651" y="28090"/>
                    <a:pt x="40011" y="28090"/>
                    <a:pt x="39373" y="28728"/>
                  </a:cubicBezTo>
                  <a:lnTo>
                    <a:pt x="38734" y="29366"/>
                  </a:lnTo>
                  <a:lnTo>
                    <a:pt x="37456" y="30005"/>
                  </a:lnTo>
                  <a:lnTo>
                    <a:pt x="36817" y="30643"/>
                  </a:lnTo>
                  <a:lnTo>
                    <a:pt x="36178" y="31920"/>
                  </a:lnTo>
                  <a:lnTo>
                    <a:pt x="35539" y="32558"/>
                  </a:lnTo>
                  <a:cubicBezTo>
                    <a:pt x="35539" y="32558"/>
                    <a:pt x="35539" y="32558"/>
                    <a:pt x="35539" y="33197"/>
                  </a:cubicBezTo>
                  <a:lnTo>
                    <a:pt x="394" y="145555"/>
                  </a:lnTo>
                  <a:cubicBezTo>
                    <a:pt x="-883" y="148747"/>
                    <a:pt x="1033" y="152577"/>
                    <a:pt x="4867" y="153216"/>
                  </a:cubicBezTo>
                  <a:cubicBezTo>
                    <a:pt x="5506" y="153216"/>
                    <a:pt x="6145" y="153216"/>
                    <a:pt x="6784" y="153216"/>
                  </a:cubicBezTo>
                  <a:lnTo>
                    <a:pt x="70045" y="153216"/>
                  </a:lnTo>
                  <a:cubicBezTo>
                    <a:pt x="71961" y="153216"/>
                    <a:pt x="73878" y="152577"/>
                    <a:pt x="75156" y="150662"/>
                  </a:cubicBezTo>
                  <a:cubicBezTo>
                    <a:pt x="76435" y="149385"/>
                    <a:pt x="77073" y="146832"/>
                    <a:pt x="76435" y="144916"/>
                  </a:cubicBezTo>
                  <a:lnTo>
                    <a:pt x="50236" y="40219"/>
                  </a:lnTo>
                  <a:lnTo>
                    <a:pt x="98799" y="40219"/>
                  </a:lnTo>
                  <a:lnTo>
                    <a:pt x="98799" y="196627"/>
                  </a:lnTo>
                  <a:lnTo>
                    <a:pt x="63016" y="196627"/>
                  </a:lnTo>
                  <a:cubicBezTo>
                    <a:pt x="59181" y="196627"/>
                    <a:pt x="56626" y="199180"/>
                    <a:pt x="56626" y="203011"/>
                  </a:cubicBezTo>
                  <a:cubicBezTo>
                    <a:pt x="56626" y="206841"/>
                    <a:pt x="59181" y="209395"/>
                    <a:pt x="63016" y="209395"/>
                  </a:cubicBezTo>
                  <a:lnTo>
                    <a:pt x="147363" y="209395"/>
                  </a:lnTo>
                  <a:cubicBezTo>
                    <a:pt x="151197" y="209395"/>
                    <a:pt x="153753" y="206841"/>
                    <a:pt x="153753" y="203011"/>
                  </a:cubicBezTo>
                  <a:cubicBezTo>
                    <a:pt x="153753" y="199180"/>
                    <a:pt x="151197" y="196627"/>
                    <a:pt x="147363" y="196627"/>
                  </a:cubicBezTo>
                  <a:lnTo>
                    <a:pt x="111579" y="196627"/>
                  </a:lnTo>
                  <a:lnTo>
                    <a:pt x="111579" y="40219"/>
                  </a:lnTo>
                  <a:lnTo>
                    <a:pt x="166533" y="40219"/>
                  </a:lnTo>
                  <a:lnTo>
                    <a:pt x="133944" y="144278"/>
                  </a:lnTo>
                  <a:cubicBezTo>
                    <a:pt x="132666" y="147470"/>
                    <a:pt x="134583" y="151300"/>
                    <a:pt x="138417" y="151939"/>
                  </a:cubicBezTo>
                  <a:cubicBezTo>
                    <a:pt x="139056" y="151939"/>
                    <a:pt x="139695" y="151939"/>
                    <a:pt x="140334" y="151939"/>
                  </a:cubicBezTo>
                  <a:lnTo>
                    <a:pt x="203595" y="151939"/>
                  </a:lnTo>
                  <a:cubicBezTo>
                    <a:pt x="205511" y="151939"/>
                    <a:pt x="207428" y="151300"/>
                    <a:pt x="208706" y="149385"/>
                  </a:cubicBezTo>
                  <a:cubicBezTo>
                    <a:pt x="209984" y="148108"/>
                    <a:pt x="210623" y="145555"/>
                    <a:pt x="209984" y="143640"/>
                  </a:cubicBezTo>
                  <a:lnTo>
                    <a:pt x="181869" y="32558"/>
                  </a:lnTo>
                  <a:close/>
                  <a:moveTo>
                    <a:pt x="62376" y="139809"/>
                  </a:moveTo>
                  <a:lnTo>
                    <a:pt x="15730" y="139809"/>
                  </a:lnTo>
                  <a:lnTo>
                    <a:pt x="41290" y="57456"/>
                  </a:lnTo>
                  <a:lnTo>
                    <a:pt x="62376" y="139809"/>
                  </a:lnTo>
                  <a:close/>
                  <a:moveTo>
                    <a:pt x="149280" y="139809"/>
                  </a:moveTo>
                  <a:lnTo>
                    <a:pt x="174840" y="57456"/>
                  </a:lnTo>
                  <a:lnTo>
                    <a:pt x="195287" y="139809"/>
                  </a:lnTo>
                  <a:lnTo>
                    <a:pt x="149280" y="139809"/>
                  </a:lnTo>
                  <a:close/>
                </a:path>
              </a:pathLst>
            </a:custGeom>
            <a:solidFill>
              <a:schemeClr val="bg1">
                <a:alpha val="43000"/>
              </a:schemeClr>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nvGrpSpPr>
            <p:cNvPr id="8" name="Group 7">
              <a:extLst>
                <a:ext uri="{FF2B5EF4-FFF2-40B4-BE49-F238E27FC236}">
                  <a16:creationId xmlns:a16="http://schemas.microsoft.com/office/drawing/2014/main" id="{4037EFD2-7432-0349-EB2B-F5A018286082}"/>
                </a:ext>
              </a:extLst>
            </p:cNvPr>
            <p:cNvGrpSpPr/>
            <p:nvPr/>
          </p:nvGrpSpPr>
          <p:grpSpPr>
            <a:xfrm>
              <a:off x="5455734" y="1374868"/>
              <a:ext cx="1635291" cy="1660490"/>
              <a:chOff x="5335904" y="1561044"/>
              <a:chExt cx="1635291" cy="1660490"/>
            </a:xfrm>
          </p:grpSpPr>
          <p:sp>
            <p:nvSpPr>
              <p:cNvPr id="11" name="Oval 4">
                <a:extLst>
                  <a:ext uri="{FF2B5EF4-FFF2-40B4-BE49-F238E27FC236}">
                    <a16:creationId xmlns:a16="http://schemas.microsoft.com/office/drawing/2014/main" id="{CAD7423A-6D76-30C8-A15B-CEAB1CFAC888}"/>
                  </a:ext>
                </a:extLst>
              </p:cNvPr>
              <p:cNvSpPr>
                <a:spLocks noChangeArrowheads="1"/>
              </p:cNvSpPr>
              <p:nvPr/>
            </p:nvSpPr>
            <p:spPr bwMode="auto">
              <a:xfrm>
                <a:off x="5335904" y="1561044"/>
                <a:ext cx="1635291" cy="1660490"/>
              </a:xfrm>
              <a:prstGeom prst="ellipse">
                <a:avLst/>
              </a:prstGeom>
              <a:solidFill>
                <a:srgbClr val="BDE1DE"/>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nvGrpSpPr>
              <p:cNvPr id="124" name="Graphic 4">
                <a:extLst>
                  <a:ext uri="{FF2B5EF4-FFF2-40B4-BE49-F238E27FC236}">
                    <a16:creationId xmlns:a16="http://schemas.microsoft.com/office/drawing/2014/main" id="{43403C5F-4136-835C-5B87-3919580980D5}"/>
                  </a:ext>
                </a:extLst>
              </p:cNvPr>
              <p:cNvGrpSpPr>
                <a:grpSpLocks noChangeAspect="1"/>
              </p:cNvGrpSpPr>
              <p:nvPr/>
            </p:nvGrpSpPr>
            <p:grpSpPr>
              <a:xfrm>
                <a:off x="5830202" y="2002233"/>
                <a:ext cx="496661" cy="629713"/>
                <a:chOff x="558229" y="1468664"/>
                <a:chExt cx="181117" cy="229637"/>
              </a:xfrm>
              <a:solidFill>
                <a:srgbClr val="D7EDEB"/>
              </a:solidFill>
            </p:grpSpPr>
            <p:sp>
              <p:nvSpPr>
                <p:cNvPr id="126" name="Graphic 4">
                  <a:extLst>
                    <a:ext uri="{FF2B5EF4-FFF2-40B4-BE49-F238E27FC236}">
                      <a16:creationId xmlns:a16="http://schemas.microsoft.com/office/drawing/2014/main" id="{18CC83C7-1DF1-FB9E-E342-574C53EB5E9C}"/>
                    </a:ext>
                  </a:extLst>
                </p:cNvPr>
                <p:cNvSpPr/>
                <p:nvPr/>
              </p:nvSpPr>
              <p:spPr>
                <a:xfrm>
                  <a:off x="614072" y="1468664"/>
                  <a:ext cx="125274" cy="81555"/>
                </a:xfrm>
                <a:custGeom>
                  <a:avLst/>
                  <a:gdLst>
                    <a:gd name="connsiteX0" fmla="*/ 104156 w 125274"/>
                    <a:gd name="connsiteY0" fmla="*/ 31734 h 81555"/>
                    <a:gd name="connsiteX1" fmla="*/ 61982 w 125274"/>
                    <a:gd name="connsiteY1" fmla="*/ 452 h 81555"/>
                    <a:gd name="connsiteX2" fmla="*/ 33228 w 125274"/>
                    <a:gd name="connsiteY2" fmla="*/ 23435 h 81555"/>
                    <a:gd name="connsiteX3" fmla="*/ 29394 w 125274"/>
                    <a:gd name="connsiteY3" fmla="*/ 22796 h 81555"/>
                    <a:gd name="connsiteX4" fmla="*/ 0 w 125274"/>
                    <a:gd name="connsiteY4" fmla="*/ 52163 h 81555"/>
                    <a:gd name="connsiteX5" fmla="*/ 6390 w 125274"/>
                    <a:gd name="connsiteY5" fmla="*/ 58547 h 81555"/>
                    <a:gd name="connsiteX6" fmla="*/ 12780 w 125274"/>
                    <a:gd name="connsiteY6" fmla="*/ 52163 h 81555"/>
                    <a:gd name="connsiteX7" fmla="*/ 29394 w 125274"/>
                    <a:gd name="connsiteY7" fmla="*/ 35564 h 81555"/>
                    <a:gd name="connsiteX8" fmla="*/ 35145 w 125274"/>
                    <a:gd name="connsiteY8" fmla="*/ 36841 h 81555"/>
                    <a:gd name="connsiteX9" fmla="*/ 40257 w 125274"/>
                    <a:gd name="connsiteY9" fmla="*/ 36203 h 81555"/>
                    <a:gd name="connsiteX10" fmla="*/ 43452 w 125274"/>
                    <a:gd name="connsiteY10" fmla="*/ 31734 h 81555"/>
                    <a:gd name="connsiteX11" fmla="*/ 72206 w 125274"/>
                    <a:gd name="connsiteY11" fmla="*/ 12582 h 81555"/>
                    <a:gd name="connsiteX12" fmla="*/ 92015 w 125274"/>
                    <a:gd name="connsiteY12" fmla="*/ 36841 h 81555"/>
                    <a:gd name="connsiteX13" fmla="*/ 98405 w 125274"/>
                    <a:gd name="connsiteY13" fmla="*/ 43225 h 81555"/>
                    <a:gd name="connsiteX14" fmla="*/ 111185 w 125274"/>
                    <a:gd name="connsiteY14" fmla="*/ 55993 h 81555"/>
                    <a:gd name="connsiteX15" fmla="*/ 98405 w 125274"/>
                    <a:gd name="connsiteY15" fmla="*/ 68761 h 81555"/>
                    <a:gd name="connsiteX16" fmla="*/ 90737 w 125274"/>
                    <a:gd name="connsiteY16" fmla="*/ 68761 h 81555"/>
                    <a:gd name="connsiteX17" fmla="*/ 84347 w 125274"/>
                    <a:gd name="connsiteY17" fmla="*/ 75145 h 81555"/>
                    <a:gd name="connsiteX18" fmla="*/ 90737 w 125274"/>
                    <a:gd name="connsiteY18" fmla="*/ 81529 h 81555"/>
                    <a:gd name="connsiteX19" fmla="*/ 98405 w 125274"/>
                    <a:gd name="connsiteY19" fmla="*/ 81529 h 81555"/>
                    <a:gd name="connsiteX20" fmla="*/ 125243 w 125274"/>
                    <a:gd name="connsiteY20" fmla="*/ 57270 h 81555"/>
                    <a:gd name="connsiteX21" fmla="*/ 104156 w 125274"/>
                    <a:gd name="connsiteY21" fmla="*/ 31734 h 81555"/>
                    <a:gd name="connsiteX22" fmla="*/ 104156 w 125274"/>
                    <a:gd name="connsiteY22" fmla="*/ 31734 h 8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5274" h="81555">
                      <a:moveTo>
                        <a:pt x="104156" y="31734"/>
                      </a:moveTo>
                      <a:cubicBezTo>
                        <a:pt x="100961" y="11305"/>
                        <a:pt x="81791" y="-2740"/>
                        <a:pt x="61982" y="452"/>
                      </a:cubicBezTo>
                      <a:cubicBezTo>
                        <a:pt x="49203" y="2368"/>
                        <a:pt x="37701" y="11305"/>
                        <a:pt x="33228" y="23435"/>
                      </a:cubicBezTo>
                      <a:cubicBezTo>
                        <a:pt x="31950" y="23435"/>
                        <a:pt x="30672" y="23435"/>
                        <a:pt x="29394" y="22796"/>
                      </a:cubicBezTo>
                      <a:cubicBezTo>
                        <a:pt x="13419" y="22796"/>
                        <a:pt x="0" y="36203"/>
                        <a:pt x="0" y="52163"/>
                      </a:cubicBezTo>
                      <a:cubicBezTo>
                        <a:pt x="0" y="55993"/>
                        <a:pt x="2556" y="58547"/>
                        <a:pt x="6390" y="58547"/>
                      </a:cubicBezTo>
                      <a:cubicBezTo>
                        <a:pt x="10224" y="58547"/>
                        <a:pt x="12780" y="55993"/>
                        <a:pt x="12780" y="52163"/>
                      </a:cubicBezTo>
                      <a:cubicBezTo>
                        <a:pt x="12780" y="43225"/>
                        <a:pt x="20448" y="35564"/>
                        <a:pt x="29394" y="35564"/>
                      </a:cubicBezTo>
                      <a:cubicBezTo>
                        <a:pt x="31311" y="35564"/>
                        <a:pt x="33228" y="36203"/>
                        <a:pt x="35145" y="36841"/>
                      </a:cubicBezTo>
                      <a:cubicBezTo>
                        <a:pt x="37062" y="37479"/>
                        <a:pt x="38979" y="37479"/>
                        <a:pt x="40257" y="36203"/>
                      </a:cubicBezTo>
                      <a:cubicBezTo>
                        <a:pt x="42174" y="35564"/>
                        <a:pt x="42813" y="33649"/>
                        <a:pt x="43452" y="31734"/>
                      </a:cubicBezTo>
                      <a:cubicBezTo>
                        <a:pt x="46008" y="18328"/>
                        <a:pt x="58787" y="10028"/>
                        <a:pt x="72206" y="12582"/>
                      </a:cubicBezTo>
                      <a:cubicBezTo>
                        <a:pt x="83708" y="15136"/>
                        <a:pt x="92015" y="24712"/>
                        <a:pt x="92015" y="36841"/>
                      </a:cubicBezTo>
                      <a:cubicBezTo>
                        <a:pt x="92015" y="40671"/>
                        <a:pt x="94571" y="43225"/>
                        <a:pt x="98405" y="43225"/>
                      </a:cubicBezTo>
                      <a:cubicBezTo>
                        <a:pt x="105434" y="43225"/>
                        <a:pt x="111185" y="48971"/>
                        <a:pt x="111185" y="55993"/>
                      </a:cubicBezTo>
                      <a:cubicBezTo>
                        <a:pt x="111185" y="63015"/>
                        <a:pt x="105434" y="68761"/>
                        <a:pt x="98405" y="68761"/>
                      </a:cubicBezTo>
                      <a:lnTo>
                        <a:pt x="90737" y="68761"/>
                      </a:lnTo>
                      <a:cubicBezTo>
                        <a:pt x="86903" y="68761"/>
                        <a:pt x="84347" y="71315"/>
                        <a:pt x="84347" y="75145"/>
                      </a:cubicBezTo>
                      <a:cubicBezTo>
                        <a:pt x="84347" y="78975"/>
                        <a:pt x="86903" y="81529"/>
                        <a:pt x="90737" y="81529"/>
                      </a:cubicBezTo>
                      <a:lnTo>
                        <a:pt x="98405" y="81529"/>
                      </a:lnTo>
                      <a:cubicBezTo>
                        <a:pt x="112463" y="82167"/>
                        <a:pt x="124604" y="71315"/>
                        <a:pt x="125243" y="57270"/>
                      </a:cubicBezTo>
                      <a:cubicBezTo>
                        <a:pt x="125882" y="45140"/>
                        <a:pt x="116936" y="33649"/>
                        <a:pt x="104156" y="31734"/>
                      </a:cubicBezTo>
                      <a:lnTo>
                        <a:pt x="104156" y="3173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27" name="Graphic 4">
                  <a:extLst>
                    <a:ext uri="{FF2B5EF4-FFF2-40B4-BE49-F238E27FC236}">
                      <a16:creationId xmlns:a16="http://schemas.microsoft.com/office/drawing/2014/main" id="{9FB0A1DF-EB9E-B56A-D51D-4D5C93A44F6D}"/>
                    </a:ext>
                  </a:extLst>
                </p:cNvPr>
                <p:cNvSpPr/>
                <p:nvPr/>
              </p:nvSpPr>
              <p:spPr>
                <a:xfrm>
                  <a:off x="558229" y="1545724"/>
                  <a:ext cx="138273" cy="152577"/>
                </a:xfrm>
                <a:custGeom>
                  <a:avLst/>
                  <a:gdLst>
                    <a:gd name="connsiteX0" fmla="*/ 121659 w 138273"/>
                    <a:gd name="connsiteY0" fmla="*/ 14683 h 152577"/>
                    <a:gd name="connsiteX1" fmla="*/ 117187 w 138273"/>
                    <a:gd name="connsiteY1" fmla="*/ 8299 h 152577"/>
                    <a:gd name="connsiteX2" fmla="*/ 68623 w 138273"/>
                    <a:gd name="connsiteY2" fmla="*/ 0 h 152577"/>
                    <a:gd name="connsiteX3" fmla="*/ 20059 w 138273"/>
                    <a:gd name="connsiteY3" fmla="*/ 8299 h 152577"/>
                    <a:gd name="connsiteX4" fmla="*/ 15587 w 138273"/>
                    <a:gd name="connsiteY4" fmla="*/ 14683 h 152577"/>
                    <a:gd name="connsiteX5" fmla="*/ 15587 w 138273"/>
                    <a:gd name="connsiteY5" fmla="*/ 60648 h 152577"/>
                    <a:gd name="connsiteX6" fmla="*/ 251 w 138273"/>
                    <a:gd name="connsiteY6" fmla="*/ 144916 h 152577"/>
                    <a:gd name="connsiteX7" fmla="*/ 1529 w 138273"/>
                    <a:gd name="connsiteY7" fmla="*/ 150024 h 152577"/>
                    <a:gd name="connsiteX8" fmla="*/ 6641 w 138273"/>
                    <a:gd name="connsiteY8" fmla="*/ 152577 h 152577"/>
                    <a:gd name="connsiteX9" fmla="*/ 131883 w 138273"/>
                    <a:gd name="connsiteY9" fmla="*/ 152577 h 152577"/>
                    <a:gd name="connsiteX10" fmla="*/ 138273 w 138273"/>
                    <a:gd name="connsiteY10" fmla="*/ 146193 h 152577"/>
                    <a:gd name="connsiteX11" fmla="*/ 138273 w 138273"/>
                    <a:gd name="connsiteY11" fmla="*/ 144916 h 152577"/>
                    <a:gd name="connsiteX12" fmla="*/ 121659 w 138273"/>
                    <a:gd name="connsiteY12" fmla="*/ 60648 h 152577"/>
                    <a:gd name="connsiteX13" fmla="*/ 121659 w 138273"/>
                    <a:gd name="connsiteY13" fmla="*/ 14683 h 152577"/>
                    <a:gd name="connsiteX14" fmla="*/ 124215 w 138273"/>
                    <a:gd name="connsiteY14" fmla="*/ 139171 h 152577"/>
                    <a:gd name="connsiteX15" fmla="*/ 14948 w 138273"/>
                    <a:gd name="connsiteY15" fmla="*/ 139171 h 152577"/>
                    <a:gd name="connsiteX16" fmla="*/ 29005 w 138273"/>
                    <a:gd name="connsiteY16" fmla="*/ 61925 h 152577"/>
                    <a:gd name="connsiteX17" fmla="*/ 29005 w 138273"/>
                    <a:gd name="connsiteY17" fmla="*/ 60648 h 152577"/>
                    <a:gd name="connsiteX18" fmla="*/ 29005 w 138273"/>
                    <a:gd name="connsiteY18" fmla="*/ 19152 h 152577"/>
                    <a:gd name="connsiteX19" fmla="*/ 68623 w 138273"/>
                    <a:gd name="connsiteY19" fmla="*/ 13406 h 152577"/>
                    <a:gd name="connsiteX20" fmla="*/ 108241 w 138273"/>
                    <a:gd name="connsiteY20" fmla="*/ 19152 h 152577"/>
                    <a:gd name="connsiteX21" fmla="*/ 108241 w 138273"/>
                    <a:gd name="connsiteY21" fmla="*/ 60648 h 152577"/>
                    <a:gd name="connsiteX22" fmla="*/ 108241 w 138273"/>
                    <a:gd name="connsiteY22" fmla="*/ 61925 h 152577"/>
                    <a:gd name="connsiteX23" fmla="*/ 124215 w 138273"/>
                    <a:gd name="connsiteY23" fmla="*/ 139171 h 1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273" h="152577">
                      <a:moveTo>
                        <a:pt x="121659" y="14683"/>
                      </a:moveTo>
                      <a:cubicBezTo>
                        <a:pt x="121659" y="11491"/>
                        <a:pt x="119742" y="8938"/>
                        <a:pt x="117187" y="8299"/>
                      </a:cubicBezTo>
                      <a:cubicBezTo>
                        <a:pt x="101851" y="3192"/>
                        <a:pt x="85237" y="638"/>
                        <a:pt x="68623" y="0"/>
                      </a:cubicBezTo>
                      <a:cubicBezTo>
                        <a:pt x="52009" y="638"/>
                        <a:pt x="36034" y="3192"/>
                        <a:pt x="20059" y="8299"/>
                      </a:cubicBezTo>
                      <a:cubicBezTo>
                        <a:pt x="17503" y="8938"/>
                        <a:pt x="15587" y="11491"/>
                        <a:pt x="15587" y="14683"/>
                      </a:cubicBezTo>
                      <a:lnTo>
                        <a:pt x="15587" y="60648"/>
                      </a:lnTo>
                      <a:lnTo>
                        <a:pt x="251" y="144916"/>
                      </a:lnTo>
                      <a:cubicBezTo>
                        <a:pt x="-388" y="146832"/>
                        <a:pt x="251" y="148747"/>
                        <a:pt x="1529" y="150024"/>
                      </a:cubicBezTo>
                      <a:cubicBezTo>
                        <a:pt x="2807" y="151300"/>
                        <a:pt x="4724" y="152577"/>
                        <a:pt x="6641" y="152577"/>
                      </a:cubicBezTo>
                      <a:lnTo>
                        <a:pt x="131883" y="152577"/>
                      </a:lnTo>
                      <a:cubicBezTo>
                        <a:pt x="135717" y="152577"/>
                        <a:pt x="138273" y="150024"/>
                        <a:pt x="138273" y="146193"/>
                      </a:cubicBezTo>
                      <a:cubicBezTo>
                        <a:pt x="138273" y="145555"/>
                        <a:pt x="138273" y="145555"/>
                        <a:pt x="138273" y="144916"/>
                      </a:cubicBezTo>
                      <a:lnTo>
                        <a:pt x="121659" y="60648"/>
                      </a:lnTo>
                      <a:lnTo>
                        <a:pt x="121659" y="14683"/>
                      </a:lnTo>
                      <a:close/>
                      <a:moveTo>
                        <a:pt x="124215" y="139171"/>
                      </a:moveTo>
                      <a:lnTo>
                        <a:pt x="14948" y="139171"/>
                      </a:lnTo>
                      <a:lnTo>
                        <a:pt x="29005" y="61925"/>
                      </a:lnTo>
                      <a:cubicBezTo>
                        <a:pt x="29005" y="61286"/>
                        <a:pt x="29005" y="61286"/>
                        <a:pt x="29005" y="60648"/>
                      </a:cubicBezTo>
                      <a:lnTo>
                        <a:pt x="29005" y="19152"/>
                      </a:lnTo>
                      <a:cubicBezTo>
                        <a:pt x="41785" y="15322"/>
                        <a:pt x="55204" y="13406"/>
                        <a:pt x="68623" y="13406"/>
                      </a:cubicBezTo>
                      <a:cubicBezTo>
                        <a:pt x="82042" y="14045"/>
                        <a:pt x="95461" y="15960"/>
                        <a:pt x="108241" y="19152"/>
                      </a:cubicBezTo>
                      <a:lnTo>
                        <a:pt x="108241" y="60648"/>
                      </a:lnTo>
                      <a:cubicBezTo>
                        <a:pt x="108241" y="61286"/>
                        <a:pt x="108241" y="61286"/>
                        <a:pt x="108241" y="61925"/>
                      </a:cubicBezTo>
                      <a:lnTo>
                        <a:pt x="124215" y="139171"/>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grpSp>
            <p:nvGrpSpPr>
              <p:cNvPr id="129" name="Graphic 4">
                <a:extLst>
                  <a:ext uri="{FF2B5EF4-FFF2-40B4-BE49-F238E27FC236}">
                    <a16:creationId xmlns:a16="http://schemas.microsoft.com/office/drawing/2014/main" id="{6EB84294-1500-CC67-CFAB-F70C8ED6FF24}"/>
                  </a:ext>
                </a:extLst>
              </p:cNvPr>
              <p:cNvGrpSpPr>
                <a:grpSpLocks noChangeAspect="1"/>
              </p:cNvGrpSpPr>
              <p:nvPr/>
            </p:nvGrpSpPr>
            <p:grpSpPr>
              <a:xfrm>
                <a:off x="6211015" y="2238982"/>
                <a:ext cx="251211" cy="394907"/>
                <a:chOff x="3718523" y="988003"/>
                <a:chExt cx="140359" cy="220646"/>
              </a:xfrm>
              <a:solidFill>
                <a:schemeClr val="bg1">
                  <a:alpha val="51244"/>
                </a:schemeClr>
              </a:solidFill>
            </p:grpSpPr>
            <p:sp>
              <p:nvSpPr>
                <p:cNvPr id="131" name="Graphic 4">
                  <a:extLst>
                    <a:ext uri="{FF2B5EF4-FFF2-40B4-BE49-F238E27FC236}">
                      <a16:creationId xmlns:a16="http://schemas.microsoft.com/office/drawing/2014/main" id="{B2FD8A73-7AE2-9C20-67C4-DD91D6F90632}"/>
                    </a:ext>
                  </a:extLst>
                </p:cNvPr>
                <p:cNvSpPr/>
                <p:nvPr/>
              </p:nvSpPr>
              <p:spPr>
                <a:xfrm>
                  <a:off x="3718523" y="1049476"/>
                  <a:ext cx="140359" cy="159173"/>
                </a:xfrm>
                <a:custGeom>
                  <a:avLst/>
                  <a:gdLst>
                    <a:gd name="connsiteX0" fmla="*/ 122467 w 140359"/>
                    <a:gd name="connsiteY0" fmla="*/ 8512 h 159173"/>
                    <a:gd name="connsiteX1" fmla="*/ 120550 w 140359"/>
                    <a:gd name="connsiteY1" fmla="*/ 3405 h 159173"/>
                    <a:gd name="connsiteX2" fmla="*/ 26618 w 140359"/>
                    <a:gd name="connsiteY2" fmla="*/ 1490 h 159173"/>
                    <a:gd name="connsiteX3" fmla="*/ 20228 w 140359"/>
                    <a:gd name="connsiteY3" fmla="*/ 7874 h 159173"/>
                    <a:gd name="connsiteX4" fmla="*/ 420 w 140359"/>
                    <a:gd name="connsiteY4" fmla="*/ 150875 h 159173"/>
                    <a:gd name="connsiteX5" fmla="*/ 1058 w 140359"/>
                    <a:gd name="connsiteY5" fmla="*/ 156620 h 159173"/>
                    <a:gd name="connsiteX6" fmla="*/ 6171 w 140359"/>
                    <a:gd name="connsiteY6" fmla="*/ 159174 h 159173"/>
                    <a:gd name="connsiteX7" fmla="*/ 133969 w 140359"/>
                    <a:gd name="connsiteY7" fmla="*/ 159174 h 159173"/>
                    <a:gd name="connsiteX8" fmla="*/ 140359 w 140359"/>
                    <a:gd name="connsiteY8" fmla="*/ 152790 h 159173"/>
                    <a:gd name="connsiteX9" fmla="*/ 139720 w 140359"/>
                    <a:gd name="connsiteY9" fmla="*/ 150236 h 159173"/>
                    <a:gd name="connsiteX10" fmla="*/ 122467 w 140359"/>
                    <a:gd name="connsiteY10" fmla="*/ 8512 h 159173"/>
                    <a:gd name="connsiteX11" fmla="*/ 15756 w 140359"/>
                    <a:gd name="connsiteY11" fmla="*/ 147044 h 159173"/>
                    <a:gd name="connsiteX12" fmla="*/ 33647 w 140359"/>
                    <a:gd name="connsiteY12" fmla="*/ 13619 h 159173"/>
                    <a:gd name="connsiteX13" fmla="*/ 109687 w 140359"/>
                    <a:gd name="connsiteY13" fmla="*/ 12981 h 159173"/>
                    <a:gd name="connsiteX14" fmla="*/ 125662 w 140359"/>
                    <a:gd name="connsiteY14" fmla="*/ 147044 h 159173"/>
                    <a:gd name="connsiteX15" fmla="*/ 15756 w 140359"/>
                    <a:gd name="connsiteY15" fmla="*/ 147044 h 15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359" h="159173">
                      <a:moveTo>
                        <a:pt x="122467" y="8512"/>
                      </a:moveTo>
                      <a:cubicBezTo>
                        <a:pt x="122467" y="6597"/>
                        <a:pt x="121828" y="4682"/>
                        <a:pt x="120550" y="3405"/>
                      </a:cubicBezTo>
                      <a:cubicBezTo>
                        <a:pt x="117995" y="851"/>
                        <a:pt x="116077" y="-1702"/>
                        <a:pt x="26618" y="1490"/>
                      </a:cubicBezTo>
                      <a:cubicBezTo>
                        <a:pt x="22784" y="1490"/>
                        <a:pt x="20228" y="4043"/>
                        <a:pt x="20228" y="7874"/>
                      </a:cubicBezTo>
                      <a:cubicBezTo>
                        <a:pt x="22784" y="97888"/>
                        <a:pt x="1058" y="150875"/>
                        <a:pt x="420" y="150875"/>
                      </a:cubicBezTo>
                      <a:cubicBezTo>
                        <a:pt x="-219" y="152790"/>
                        <a:pt x="-219" y="155344"/>
                        <a:pt x="1058" y="156620"/>
                      </a:cubicBezTo>
                      <a:cubicBezTo>
                        <a:pt x="2337" y="158536"/>
                        <a:pt x="4253" y="159174"/>
                        <a:pt x="6171" y="159174"/>
                      </a:cubicBezTo>
                      <a:lnTo>
                        <a:pt x="133969" y="159174"/>
                      </a:lnTo>
                      <a:cubicBezTo>
                        <a:pt x="137803" y="159174"/>
                        <a:pt x="140359" y="155982"/>
                        <a:pt x="140359" y="152790"/>
                      </a:cubicBezTo>
                      <a:cubicBezTo>
                        <a:pt x="140359" y="152152"/>
                        <a:pt x="140359" y="150875"/>
                        <a:pt x="139720" y="150236"/>
                      </a:cubicBezTo>
                      <a:cubicBezTo>
                        <a:pt x="139720" y="150236"/>
                        <a:pt x="113522" y="93419"/>
                        <a:pt x="122467" y="8512"/>
                      </a:cubicBezTo>
                      <a:close/>
                      <a:moveTo>
                        <a:pt x="15756" y="147044"/>
                      </a:moveTo>
                      <a:cubicBezTo>
                        <a:pt x="22146" y="128531"/>
                        <a:pt x="34286" y="82566"/>
                        <a:pt x="33647" y="13619"/>
                      </a:cubicBezTo>
                      <a:cubicBezTo>
                        <a:pt x="64958" y="12342"/>
                        <a:pt x="97547" y="12342"/>
                        <a:pt x="109687" y="12981"/>
                      </a:cubicBezTo>
                      <a:cubicBezTo>
                        <a:pt x="105215" y="58307"/>
                        <a:pt x="110327" y="104272"/>
                        <a:pt x="125662" y="147044"/>
                      </a:cubicBezTo>
                      <a:lnTo>
                        <a:pt x="15756" y="14704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32" name="Graphic 4">
                  <a:extLst>
                    <a:ext uri="{FF2B5EF4-FFF2-40B4-BE49-F238E27FC236}">
                      <a16:creationId xmlns:a16="http://schemas.microsoft.com/office/drawing/2014/main" id="{74D92803-8AF9-0F80-C301-6EAC96245ADB}"/>
                    </a:ext>
                  </a:extLst>
                </p:cNvPr>
                <p:cNvSpPr/>
                <p:nvPr/>
              </p:nvSpPr>
              <p:spPr>
                <a:xfrm>
                  <a:off x="3751531" y="1093017"/>
                  <a:ext cx="76201" cy="74136"/>
                </a:xfrm>
                <a:custGeom>
                  <a:avLst/>
                  <a:gdLst>
                    <a:gd name="connsiteX0" fmla="*/ 69012 w 76201"/>
                    <a:gd name="connsiteY0" fmla="*/ 32641 h 74136"/>
                    <a:gd name="connsiteX1" fmla="*/ 48564 w 76201"/>
                    <a:gd name="connsiteY1" fmla="*/ 32641 h 74136"/>
                    <a:gd name="connsiteX2" fmla="*/ 47925 w 76201"/>
                    <a:gd name="connsiteY2" fmla="*/ 32641 h 74136"/>
                    <a:gd name="connsiteX3" fmla="*/ 48564 w 76201"/>
                    <a:gd name="connsiteY3" fmla="*/ 32002 h 74136"/>
                    <a:gd name="connsiteX4" fmla="*/ 59427 w 76201"/>
                    <a:gd name="connsiteY4" fmla="*/ 14127 h 74136"/>
                    <a:gd name="connsiteX5" fmla="*/ 60066 w 76201"/>
                    <a:gd name="connsiteY5" fmla="*/ 9020 h 74136"/>
                    <a:gd name="connsiteX6" fmla="*/ 56871 w 76201"/>
                    <a:gd name="connsiteY6" fmla="*/ 5190 h 74136"/>
                    <a:gd name="connsiteX7" fmla="*/ 19170 w 76201"/>
                    <a:gd name="connsiteY7" fmla="*/ 5828 h 74136"/>
                    <a:gd name="connsiteX8" fmla="*/ 17253 w 76201"/>
                    <a:gd name="connsiteY8" fmla="*/ 14127 h 74136"/>
                    <a:gd name="connsiteX9" fmla="*/ 26838 w 76201"/>
                    <a:gd name="connsiteY9" fmla="*/ 32002 h 74136"/>
                    <a:gd name="connsiteX10" fmla="*/ 27477 w 76201"/>
                    <a:gd name="connsiteY10" fmla="*/ 32641 h 74136"/>
                    <a:gd name="connsiteX11" fmla="*/ 27477 w 76201"/>
                    <a:gd name="connsiteY11" fmla="*/ 32641 h 74136"/>
                    <a:gd name="connsiteX12" fmla="*/ 6390 w 76201"/>
                    <a:gd name="connsiteY12" fmla="*/ 33279 h 74136"/>
                    <a:gd name="connsiteX13" fmla="*/ 0 w 76201"/>
                    <a:gd name="connsiteY13" fmla="*/ 39663 h 74136"/>
                    <a:gd name="connsiteX14" fmla="*/ 0 w 76201"/>
                    <a:gd name="connsiteY14" fmla="*/ 40301 h 74136"/>
                    <a:gd name="connsiteX15" fmla="*/ 19809 w 76201"/>
                    <a:gd name="connsiteY15" fmla="*/ 72221 h 74136"/>
                    <a:gd name="connsiteX16" fmla="*/ 22365 w 76201"/>
                    <a:gd name="connsiteY16" fmla="*/ 72860 h 74136"/>
                    <a:gd name="connsiteX17" fmla="*/ 28116 w 76201"/>
                    <a:gd name="connsiteY17" fmla="*/ 69668 h 74136"/>
                    <a:gd name="connsiteX18" fmla="*/ 38340 w 76201"/>
                    <a:gd name="connsiteY18" fmla="*/ 52431 h 74136"/>
                    <a:gd name="connsiteX19" fmla="*/ 38340 w 76201"/>
                    <a:gd name="connsiteY19" fmla="*/ 53069 h 74136"/>
                    <a:gd name="connsiteX20" fmla="*/ 49203 w 76201"/>
                    <a:gd name="connsiteY20" fmla="*/ 70945 h 74136"/>
                    <a:gd name="connsiteX21" fmla="*/ 53676 w 76201"/>
                    <a:gd name="connsiteY21" fmla="*/ 74137 h 74136"/>
                    <a:gd name="connsiteX22" fmla="*/ 54954 w 76201"/>
                    <a:gd name="connsiteY22" fmla="*/ 74137 h 74136"/>
                    <a:gd name="connsiteX23" fmla="*/ 58788 w 76201"/>
                    <a:gd name="connsiteY23" fmla="*/ 72860 h 74136"/>
                    <a:gd name="connsiteX24" fmla="*/ 76040 w 76201"/>
                    <a:gd name="connsiteY24" fmla="*/ 39663 h 74136"/>
                    <a:gd name="connsiteX25" fmla="*/ 69012 w 76201"/>
                    <a:gd name="connsiteY25" fmla="*/ 32641 h 74136"/>
                    <a:gd name="connsiteX26" fmla="*/ 19809 w 76201"/>
                    <a:gd name="connsiteY26" fmla="*/ 56900 h 74136"/>
                    <a:gd name="connsiteX27" fmla="*/ 12780 w 76201"/>
                    <a:gd name="connsiteY27" fmla="*/ 45409 h 74136"/>
                    <a:gd name="connsiteX28" fmla="*/ 21087 w 76201"/>
                    <a:gd name="connsiteY28" fmla="*/ 45409 h 74136"/>
                    <a:gd name="connsiteX29" fmla="*/ 24282 w 76201"/>
                    <a:gd name="connsiteY29" fmla="*/ 49877 h 74136"/>
                    <a:gd name="connsiteX30" fmla="*/ 19809 w 76201"/>
                    <a:gd name="connsiteY30" fmla="*/ 56900 h 74136"/>
                    <a:gd name="connsiteX31" fmla="*/ 44730 w 76201"/>
                    <a:gd name="connsiteY31" fmla="*/ 14127 h 74136"/>
                    <a:gd name="connsiteX32" fmla="*/ 40257 w 76201"/>
                    <a:gd name="connsiteY32" fmla="*/ 21149 h 74136"/>
                    <a:gd name="connsiteX33" fmla="*/ 35145 w 76201"/>
                    <a:gd name="connsiteY33" fmla="*/ 21149 h 74136"/>
                    <a:gd name="connsiteX34" fmla="*/ 31311 w 76201"/>
                    <a:gd name="connsiteY34" fmla="*/ 13489 h 74136"/>
                    <a:gd name="connsiteX35" fmla="*/ 44730 w 76201"/>
                    <a:gd name="connsiteY35" fmla="*/ 14127 h 74136"/>
                    <a:gd name="connsiteX36" fmla="*/ 41535 w 76201"/>
                    <a:gd name="connsiteY36" fmla="*/ 42217 h 74136"/>
                    <a:gd name="connsiteX37" fmla="*/ 37701 w 76201"/>
                    <a:gd name="connsiteY37" fmla="*/ 45409 h 74136"/>
                    <a:gd name="connsiteX38" fmla="*/ 35145 w 76201"/>
                    <a:gd name="connsiteY38" fmla="*/ 42855 h 74136"/>
                    <a:gd name="connsiteX39" fmla="*/ 32589 w 76201"/>
                    <a:gd name="connsiteY39" fmla="*/ 40301 h 74136"/>
                    <a:gd name="connsiteX40" fmla="*/ 31311 w 76201"/>
                    <a:gd name="connsiteY40" fmla="*/ 35194 h 74136"/>
                    <a:gd name="connsiteX41" fmla="*/ 34506 w 76201"/>
                    <a:gd name="connsiteY41" fmla="*/ 34556 h 74136"/>
                    <a:gd name="connsiteX42" fmla="*/ 37701 w 76201"/>
                    <a:gd name="connsiteY42" fmla="*/ 33279 h 74136"/>
                    <a:gd name="connsiteX43" fmla="*/ 42174 w 76201"/>
                    <a:gd name="connsiteY43" fmla="*/ 35194 h 74136"/>
                    <a:gd name="connsiteX44" fmla="*/ 42813 w 76201"/>
                    <a:gd name="connsiteY44" fmla="*/ 35194 h 74136"/>
                    <a:gd name="connsiteX45" fmla="*/ 41535 w 76201"/>
                    <a:gd name="connsiteY45" fmla="*/ 39025 h 74136"/>
                    <a:gd name="connsiteX46" fmla="*/ 41535 w 76201"/>
                    <a:gd name="connsiteY46" fmla="*/ 42217 h 74136"/>
                    <a:gd name="connsiteX47" fmla="*/ 41535 w 76201"/>
                    <a:gd name="connsiteY47" fmla="*/ 42217 h 74136"/>
                    <a:gd name="connsiteX48" fmla="*/ 56232 w 76201"/>
                    <a:gd name="connsiteY48" fmla="*/ 56900 h 74136"/>
                    <a:gd name="connsiteX49" fmla="*/ 51759 w 76201"/>
                    <a:gd name="connsiteY49" fmla="*/ 49877 h 74136"/>
                    <a:gd name="connsiteX50" fmla="*/ 53676 w 76201"/>
                    <a:gd name="connsiteY50" fmla="*/ 45409 h 74136"/>
                    <a:gd name="connsiteX51" fmla="*/ 61982 w 76201"/>
                    <a:gd name="connsiteY51" fmla="*/ 45409 h 74136"/>
                    <a:gd name="connsiteX52" fmla="*/ 56232 w 76201"/>
                    <a:gd name="connsiteY52" fmla="*/ 56900 h 7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1" h="74136">
                      <a:moveTo>
                        <a:pt x="69012" y="32641"/>
                      </a:moveTo>
                      <a:lnTo>
                        <a:pt x="48564" y="32641"/>
                      </a:lnTo>
                      <a:lnTo>
                        <a:pt x="47925" y="32641"/>
                      </a:lnTo>
                      <a:cubicBezTo>
                        <a:pt x="47925" y="32641"/>
                        <a:pt x="48564" y="32002"/>
                        <a:pt x="48564" y="32002"/>
                      </a:cubicBezTo>
                      <a:lnTo>
                        <a:pt x="59427" y="14127"/>
                      </a:lnTo>
                      <a:cubicBezTo>
                        <a:pt x="60066" y="12850"/>
                        <a:pt x="60704" y="10935"/>
                        <a:pt x="60066" y="9020"/>
                      </a:cubicBezTo>
                      <a:cubicBezTo>
                        <a:pt x="59427" y="7105"/>
                        <a:pt x="58149" y="5828"/>
                        <a:pt x="56871" y="5190"/>
                      </a:cubicBezTo>
                      <a:cubicBezTo>
                        <a:pt x="45369" y="-1833"/>
                        <a:pt x="30672" y="-1833"/>
                        <a:pt x="19170" y="5828"/>
                      </a:cubicBezTo>
                      <a:cubicBezTo>
                        <a:pt x="16614" y="7743"/>
                        <a:pt x="15336" y="11574"/>
                        <a:pt x="17253" y="14127"/>
                      </a:cubicBezTo>
                      <a:lnTo>
                        <a:pt x="26838" y="32002"/>
                      </a:lnTo>
                      <a:cubicBezTo>
                        <a:pt x="26838" y="32002"/>
                        <a:pt x="27477" y="32641"/>
                        <a:pt x="27477" y="32641"/>
                      </a:cubicBezTo>
                      <a:lnTo>
                        <a:pt x="27477" y="32641"/>
                      </a:lnTo>
                      <a:lnTo>
                        <a:pt x="6390" y="33279"/>
                      </a:lnTo>
                      <a:cubicBezTo>
                        <a:pt x="2556" y="33279"/>
                        <a:pt x="0" y="35833"/>
                        <a:pt x="0" y="39663"/>
                      </a:cubicBezTo>
                      <a:cubicBezTo>
                        <a:pt x="0" y="39663"/>
                        <a:pt x="0" y="40301"/>
                        <a:pt x="0" y="40301"/>
                      </a:cubicBezTo>
                      <a:cubicBezTo>
                        <a:pt x="0" y="53708"/>
                        <a:pt x="7668" y="66476"/>
                        <a:pt x="19809" y="72221"/>
                      </a:cubicBezTo>
                      <a:cubicBezTo>
                        <a:pt x="20448" y="72860"/>
                        <a:pt x="21726" y="72860"/>
                        <a:pt x="22365" y="72860"/>
                      </a:cubicBezTo>
                      <a:cubicBezTo>
                        <a:pt x="24921" y="72860"/>
                        <a:pt x="26838" y="71583"/>
                        <a:pt x="28116" y="69668"/>
                      </a:cubicBezTo>
                      <a:lnTo>
                        <a:pt x="38340" y="52431"/>
                      </a:lnTo>
                      <a:cubicBezTo>
                        <a:pt x="38340" y="52431"/>
                        <a:pt x="38340" y="53069"/>
                        <a:pt x="38340" y="53069"/>
                      </a:cubicBezTo>
                      <a:lnTo>
                        <a:pt x="49203" y="70945"/>
                      </a:lnTo>
                      <a:cubicBezTo>
                        <a:pt x="49842" y="72221"/>
                        <a:pt x="51759" y="73498"/>
                        <a:pt x="53676" y="74137"/>
                      </a:cubicBezTo>
                      <a:lnTo>
                        <a:pt x="54954" y="74137"/>
                      </a:lnTo>
                      <a:cubicBezTo>
                        <a:pt x="56232" y="74137"/>
                        <a:pt x="57509" y="73498"/>
                        <a:pt x="58788" y="72860"/>
                      </a:cubicBezTo>
                      <a:cubicBezTo>
                        <a:pt x="70929" y="65837"/>
                        <a:pt x="77318" y="53069"/>
                        <a:pt x="76040" y="39663"/>
                      </a:cubicBezTo>
                      <a:cubicBezTo>
                        <a:pt x="74762" y="35194"/>
                        <a:pt x="72207" y="32641"/>
                        <a:pt x="69012" y="32641"/>
                      </a:cubicBezTo>
                      <a:close/>
                      <a:moveTo>
                        <a:pt x="19809" y="56900"/>
                      </a:moveTo>
                      <a:cubicBezTo>
                        <a:pt x="15975" y="54346"/>
                        <a:pt x="14058" y="49877"/>
                        <a:pt x="12780" y="45409"/>
                      </a:cubicBezTo>
                      <a:lnTo>
                        <a:pt x="21087" y="45409"/>
                      </a:lnTo>
                      <a:cubicBezTo>
                        <a:pt x="21726" y="46685"/>
                        <a:pt x="23004" y="48601"/>
                        <a:pt x="24282" y="49877"/>
                      </a:cubicBezTo>
                      <a:lnTo>
                        <a:pt x="19809" y="56900"/>
                      </a:lnTo>
                      <a:close/>
                      <a:moveTo>
                        <a:pt x="44730" y="14127"/>
                      </a:moveTo>
                      <a:lnTo>
                        <a:pt x="40257" y="21149"/>
                      </a:lnTo>
                      <a:cubicBezTo>
                        <a:pt x="38340" y="21149"/>
                        <a:pt x="37062" y="21149"/>
                        <a:pt x="35145" y="21149"/>
                      </a:cubicBezTo>
                      <a:lnTo>
                        <a:pt x="31311" y="13489"/>
                      </a:lnTo>
                      <a:cubicBezTo>
                        <a:pt x="35784" y="12212"/>
                        <a:pt x="40257" y="12212"/>
                        <a:pt x="44730" y="14127"/>
                      </a:cubicBezTo>
                      <a:close/>
                      <a:moveTo>
                        <a:pt x="41535" y="42217"/>
                      </a:moveTo>
                      <a:cubicBezTo>
                        <a:pt x="40257" y="42855"/>
                        <a:pt x="38979" y="44132"/>
                        <a:pt x="37701" y="45409"/>
                      </a:cubicBezTo>
                      <a:cubicBezTo>
                        <a:pt x="37062" y="44132"/>
                        <a:pt x="36423" y="43493"/>
                        <a:pt x="35145" y="42855"/>
                      </a:cubicBezTo>
                      <a:cubicBezTo>
                        <a:pt x="33867" y="42217"/>
                        <a:pt x="33228" y="41578"/>
                        <a:pt x="32589" y="40301"/>
                      </a:cubicBezTo>
                      <a:cubicBezTo>
                        <a:pt x="33228" y="38386"/>
                        <a:pt x="32589" y="36471"/>
                        <a:pt x="31311" y="35194"/>
                      </a:cubicBezTo>
                      <a:cubicBezTo>
                        <a:pt x="32589" y="35194"/>
                        <a:pt x="33867" y="35194"/>
                        <a:pt x="34506" y="34556"/>
                      </a:cubicBezTo>
                      <a:cubicBezTo>
                        <a:pt x="35784" y="33917"/>
                        <a:pt x="36423" y="33917"/>
                        <a:pt x="37701" y="33279"/>
                      </a:cubicBezTo>
                      <a:cubicBezTo>
                        <a:pt x="38979" y="34556"/>
                        <a:pt x="40257" y="35194"/>
                        <a:pt x="42174" y="35194"/>
                      </a:cubicBezTo>
                      <a:lnTo>
                        <a:pt x="42813" y="35194"/>
                      </a:lnTo>
                      <a:cubicBezTo>
                        <a:pt x="42174" y="36471"/>
                        <a:pt x="41535" y="37748"/>
                        <a:pt x="41535" y="39025"/>
                      </a:cubicBezTo>
                      <a:cubicBezTo>
                        <a:pt x="42813" y="40301"/>
                        <a:pt x="42174" y="41578"/>
                        <a:pt x="41535" y="42217"/>
                      </a:cubicBezTo>
                      <a:lnTo>
                        <a:pt x="41535" y="42217"/>
                      </a:lnTo>
                      <a:close/>
                      <a:moveTo>
                        <a:pt x="56232" y="56900"/>
                      </a:moveTo>
                      <a:lnTo>
                        <a:pt x="51759" y="49877"/>
                      </a:lnTo>
                      <a:cubicBezTo>
                        <a:pt x="53037" y="48601"/>
                        <a:pt x="53676" y="46685"/>
                        <a:pt x="53676" y="45409"/>
                      </a:cubicBezTo>
                      <a:lnTo>
                        <a:pt x="61982" y="45409"/>
                      </a:lnTo>
                      <a:cubicBezTo>
                        <a:pt x="61982" y="49877"/>
                        <a:pt x="60066" y="54346"/>
                        <a:pt x="56232" y="5690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33" name="Graphic 4">
                  <a:extLst>
                    <a:ext uri="{FF2B5EF4-FFF2-40B4-BE49-F238E27FC236}">
                      <a16:creationId xmlns:a16="http://schemas.microsoft.com/office/drawing/2014/main" id="{6B0D6581-F0B2-263F-E879-C589D9A9435A}"/>
                    </a:ext>
                  </a:extLst>
                </p:cNvPr>
                <p:cNvSpPr/>
                <p:nvPr/>
              </p:nvSpPr>
              <p:spPr>
                <a:xfrm>
                  <a:off x="3763672" y="988003"/>
                  <a:ext cx="66216" cy="55940"/>
                </a:xfrm>
                <a:custGeom>
                  <a:avLst/>
                  <a:gdLst>
                    <a:gd name="connsiteX0" fmla="*/ 5112 w 66216"/>
                    <a:gd name="connsiteY0" fmla="*/ 55941 h 55940"/>
                    <a:gd name="connsiteX1" fmla="*/ 6390 w 66216"/>
                    <a:gd name="connsiteY1" fmla="*/ 55941 h 55940"/>
                    <a:gd name="connsiteX2" fmla="*/ 12780 w 66216"/>
                    <a:gd name="connsiteY2" fmla="*/ 50833 h 55940"/>
                    <a:gd name="connsiteX3" fmla="*/ 30033 w 66216"/>
                    <a:gd name="connsiteY3" fmla="*/ 34235 h 55940"/>
                    <a:gd name="connsiteX4" fmla="*/ 32589 w 66216"/>
                    <a:gd name="connsiteY4" fmla="*/ 33597 h 55940"/>
                    <a:gd name="connsiteX5" fmla="*/ 65816 w 66216"/>
                    <a:gd name="connsiteY5" fmla="*/ 8699 h 55940"/>
                    <a:gd name="connsiteX6" fmla="*/ 61982 w 66216"/>
                    <a:gd name="connsiteY6" fmla="*/ 400 h 55940"/>
                    <a:gd name="connsiteX7" fmla="*/ 53676 w 66216"/>
                    <a:gd name="connsiteY7" fmla="*/ 4230 h 55940"/>
                    <a:gd name="connsiteX8" fmla="*/ 28116 w 66216"/>
                    <a:gd name="connsiteY8" fmla="*/ 21467 h 55940"/>
                    <a:gd name="connsiteX9" fmla="*/ 25560 w 66216"/>
                    <a:gd name="connsiteY9" fmla="*/ 22106 h 55940"/>
                    <a:gd name="connsiteX10" fmla="*/ 0 w 66216"/>
                    <a:gd name="connsiteY10" fmla="*/ 47641 h 55940"/>
                    <a:gd name="connsiteX11" fmla="*/ 5112 w 66216"/>
                    <a:gd name="connsiteY11" fmla="*/ 55941 h 5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216" h="55940">
                      <a:moveTo>
                        <a:pt x="5112" y="55941"/>
                      </a:moveTo>
                      <a:cubicBezTo>
                        <a:pt x="5751" y="55941"/>
                        <a:pt x="5751" y="55941"/>
                        <a:pt x="6390" y="55941"/>
                      </a:cubicBezTo>
                      <a:cubicBezTo>
                        <a:pt x="9585" y="55941"/>
                        <a:pt x="12141" y="54025"/>
                        <a:pt x="12780" y="50833"/>
                      </a:cubicBezTo>
                      <a:cubicBezTo>
                        <a:pt x="15336" y="43173"/>
                        <a:pt x="22365" y="36789"/>
                        <a:pt x="30033" y="34235"/>
                      </a:cubicBezTo>
                      <a:lnTo>
                        <a:pt x="32589" y="33597"/>
                      </a:lnTo>
                      <a:cubicBezTo>
                        <a:pt x="50481" y="27213"/>
                        <a:pt x="60704" y="23382"/>
                        <a:pt x="65816" y="8699"/>
                      </a:cubicBezTo>
                      <a:cubicBezTo>
                        <a:pt x="67094" y="5507"/>
                        <a:pt x="65177" y="1677"/>
                        <a:pt x="61982" y="400"/>
                      </a:cubicBezTo>
                      <a:cubicBezTo>
                        <a:pt x="58788" y="-877"/>
                        <a:pt x="54953" y="1038"/>
                        <a:pt x="53676" y="4230"/>
                      </a:cubicBezTo>
                      <a:cubicBezTo>
                        <a:pt x="50481" y="12530"/>
                        <a:pt x="45368" y="14445"/>
                        <a:pt x="28116" y="21467"/>
                      </a:cubicBezTo>
                      <a:lnTo>
                        <a:pt x="25560" y="22106"/>
                      </a:lnTo>
                      <a:cubicBezTo>
                        <a:pt x="13419" y="25936"/>
                        <a:pt x="3834" y="35512"/>
                        <a:pt x="0" y="47641"/>
                      </a:cubicBezTo>
                      <a:cubicBezTo>
                        <a:pt x="0" y="51472"/>
                        <a:pt x="1917" y="54664"/>
                        <a:pt x="5112" y="5594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34" name="Graphic 4">
                  <a:extLst>
                    <a:ext uri="{FF2B5EF4-FFF2-40B4-BE49-F238E27FC236}">
                      <a16:creationId xmlns:a16="http://schemas.microsoft.com/office/drawing/2014/main" id="{34CDB377-5707-17A1-89C4-24384A8B15C8}"/>
                    </a:ext>
                  </a:extLst>
                </p:cNvPr>
                <p:cNvSpPr/>
                <p:nvPr/>
              </p:nvSpPr>
              <p:spPr>
                <a:xfrm>
                  <a:off x="3795867" y="1009031"/>
                  <a:ext cx="47480" cy="34274"/>
                </a:xfrm>
                <a:custGeom>
                  <a:avLst/>
                  <a:gdLst>
                    <a:gd name="connsiteX0" fmla="*/ 20203 w 47480"/>
                    <a:gd name="connsiteY0" fmla="*/ 12568 h 34274"/>
                    <a:gd name="connsiteX1" fmla="*/ 394 w 47480"/>
                    <a:gd name="connsiteY1" fmla="*/ 26613 h 34274"/>
                    <a:gd name="connsiteX2" fmla="*/ 4867 w 47480"/>
                    <a:gd name="connsiteY2" fmla="*/ 34274 h 34274"/>
                    <a:gd name="connsiteX3" fmla="*/ 6784 w 47480"/>
                    <a:gd name="connsiteY3" fmla="*/ 34274 h 34274"/>
                    <a:gd name="connsiteX4" fmla="*/ 13174 w 47480"/>
                    <a:gd name="connsiteY4" fmla="*/ 29805 h 34274"/>
                    <a:gd name="connsiteX5" fmla="*/ 21481 w 47480"/>
                    <a:gd name="connsiteY5" fmla="*/ 24698 h 34274"/>
                    <a:gd name="connsiteX6" fmla="*/ 46402 w 47480"/>
                    <a:gd name="connsiteY6" fmla="*/ 10015 h 34274"/>
                    <a:gd name="connsiteX7" fmla="*/ 44485 w 47480"/>
                    <a:gd name="connsiteY7" fmla="*/ 1077 h 34274"/>
                    <a:gd name="connsiteX8" fmla="*/ 35539 w 47480"/>
                    <a:gd name="connsiteY8" fmla="*/ 2992 h 34274"/>
                    <a:gd name="connsiteX9" fmla="*/ 20203 w 47480"/>
                    <a:gd name="connsiteY9" fmla="*/ 12568 h 3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80" h="34274">
                      <a:moveTo>
                        <a:pt x="20203" y="12568"/>
                      </a:moveTo>
                      <a:cubicBezTo>
                        <a:pt x="11257" y="12568"/>
                        <a:pt x="3589" y="18314"/>
                        <a:pt x="394" y="26613"/>
                      </a:cubicBezTo>
                      <a:cubicBezTo>
                        <a:pt x="-884" y="29805"/>
                        <a:pt x="1033" y="33636"/>
                        <a:pt x="4867" y="34274"/>
                      </a:cubicBezTo>
                      <a:cubicBezTo>
                        <a:pt x="5506" y="34274"/>
                        <a:pt x="6145" y="34274"/>
                        <a:pt x="6784" y="34274"/>
                      </a:cubicBezTo>
                      <a:cubicBezTo>
                        <a:pt x="9979" y="34274"/>
                        <a:pt x="12535" y="32359"/>
                        <a:pt x="13174" y="29805"/>
                      </a:cubicBezTo>
                      <a:cubicBezTo>
                        <a:pt x="14452" y="26613"/>
                        <a:pt x="17647" y="24698"/>
                        <a:pt x="21481" y="24698"/>
                      </a:cubicBezTo>
                      <a:cubicBezTo>
                        <a:pt x="31705" y="24060"/>
                        <a:pt x="40651" y="18314"/>
                        <a:pt x="46402" y="10015"/>
                      </a:cubicBezTo>
                      <a:cubicBezTo>
                        <a:pt x="48319" y="6823"/>
                        <a:pt x="47680" y="2992"/>
                        <a:pt x="44485" y="1077"/>
                      </a:cubicBezTo>
                      <a:cubicBezTo>
                        <a:pt x="41290" y="-838"/>
                        <a:pt x="37456" y="-200"/>
                        <a:pt x="35539" y="2992"/>
                      </a:cubicBezTo>
                      <a:cubicBezTo>
                        <a:pt x="32344" y="8738"/>
                        <a:pt x="26593" y="11930"/>
                        <a:pt x="20203" y="1256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grpSp>
        <p:grpSp>
          <p:nvGrpSpPr>
            <p:cNvPr id="107" name="Group 106">
              <a:extLst>
                <a:ext uri="{FF2B5EF4-FFF2-40B4-BE49-F238E27FC236}">
                  <a16:creationId xmlns:a16="http://schemas.microsoft.com/office/drawing/2014/main" id="{18129AC0-3441-9EB8-0BFB-5AFD0B09A387}"/>
                </a:ext>
              </a:extLst>
            </p:cNvPr>
            <p:cNvGrpSpPr/>
            <p:nvPr/>
          </p:nvGrpSpPr>
          <p:grpSpPr>
            <a:xfrm>
              <a:off x="4754025" y="2558410"/>
              <a:ext cx="1906946" cy="1936330"/>
              <a:chOff x="4754025" y="2558410"/>
              <a:chExt cx="1906946" cy="1936330"/>
            </a:xfrm>
          </p:grpSpPr>
          <p:sp>
            <p:nvSpPr>
              <p:cNvPr id="15" name="Oval 2">
                <a:extLst>
                  <a:ext uri="{FF2B5EF4-FFF2-40B4-BE49-F238E27FC236}">
                    <a16:creationId xmlns:a16="http://schemas.microsoft.com/office/drawing/2014/main" id="{1391F575-67DE-25E5-0751-3D0588772FB4}"/>
                  </a:ext>
                </a:extLst>
              </p:cNvPr>
              <p:cNvSpPr>
                <a:spLocks noChangeArrowheads="1"/>
              </p:cNvSpPr>
              <p:nvPr/>
            </p:nvSpPr>
            <p:spPr bwMode="auto">
              <a:xfrm>
                <a:off x="4754025" y="2558410"/>
                <a:ext cx="1906946" cy="1936330"/>
              </a:xfrm>
              <a:prstGeom prst="ellipse">
                <a:avLst/>
              </a:prstGeom>
              <a:solidFill>
                <a:schemeClr val="bg1"/>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EE6B403F-5CC0-D0DD-E166-476AEBC3579B}"/>
                  </a:ext>
                </a:extLst>
              </p:cNvPr>
              <p:cNvGrpSpPr>
                <a:grpSpLocks noChangeAspect="1"/>
              </p:cNvGrpSpPr>
              <p:nvPr/>
            </p:nvGrpSpPr>
            <p:grpSpPr>
              <a:xfrm>
                <a:off x="5134311" y="3414481"/>
                <a:ext cx="1195922" cy="224101"/>
                <a:chOff x="398463" y="404813"/>
                <a:chExt cx="1627187" cy="307976"/>
              </a:xfrm>
              <a:solidFill>
                <a:schemeClr val="tx1"/>
              </a:solidFill>
            </p:grpSpPr>
            <p:sp>
              <p:nvSpPr>
                <p:cNvPr id="29" name="Oval 5">
                  <a:extLst>
                    <a:ext uri="{FF2B5EF4-FFF2-40B4-BE49-F238E27FC236}">
                      <a16:creationId xmlns:a16="http://schemas.microsoft.com/office/drawing/2014/main" id="{E9426148-FC1C-1FCB-A281-E3889ABEFBFE}"/>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30" name="Freeform 6">
                  <a:extLst>
                    <a:ext uri="{FF2B5EF4-FFF2-40B4-BE49-F238E27FC236}">
                      <a16:creationId xmlns:a16="http://schemas.microsoft.com/office/drawing/2014/main" id="{2DDBA8BC-0284-1438-D2FD-80176D4C425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31" name="Rectangle 7">
                  <a:extLst>
                    <a:ext uri="{FF2B5EF4-FFF2-40B4-BE49-F238E27FC236}">
                      <a16:creationId xmlns:a16="http://schemas.microsoft.com/office/drawing/2014/main" id="{82ADEAED-B8CA-898D-6739-0E582AE11FF4}"/>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32" name="Freeform 8">
                  <a:extLst>
                    <a:ext uri="{FF2B5EF4-FFF2-40B4-BE49-F238E27FC236}">
                      <a16:creationId xmlns:a16="http://schemas.microsoft.com/office/drawing/2014/main" id="{07EE5804-15DF-0F47-1F2B-8EAD394014E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33" name="Rectangle 9">
                  <a:extLst>
                    <a:ext uri="{FF2B5EF4-FFF2-40B4-BE49-F238E27FC236}">
                      <a16:creationId xmlns:a16="http://schemas.microsoft.com/office/drawing/2014/main" id="{054DFC37-DDC5-FD5B-85A3-39A1F5BFFC2F}"/>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34" name="Rectangle 10">
                  <a:extLst>
                    <a:ext uri="{FF2B5EF4-FFF2-40B4-BE49-F238E27FC236}">
                      <a16:creationId xmlns:a16="http://schemas.microsoft.com/office/drawing/2014/main" id="{44690143-A310-FC87-7EE8-E499FEB61B39}"/>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35" name="Freeform 11">
                  <a:extLst>
                    <a:ext uri="{FF2B5EF4-FFF2-40B4-BE49-F238E27FC236}">
                      <a16:creationId xmlns:a16="http://schemas.microsoft.com/office/drawing/2014/main" id="{317033F3-4019-9469-A09E-E83294CF9970}"/>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36" name="Freeform 12">
                  <a:extLst>
                    <a:ext uri="{FF2B5EF4-FFF2-40B4-BE49-F238E27FC236}">
                      <a16:creationId xmlns:a16="http://schemas.microsoft.com/office/drawing/2014/main" id="{7157C7C8-1824-0CFE-7C13-521D754B1AEF}"/>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38" name="Freeform 13">
                  <a:extLst>
                    <a:ext uri="{FF2B5EF4-FFF2-40B4-BE49-F238E27FC236}">
                      <a16:creationId xmlns:a16="http://schemas.microsoft.com/office/drawing/2014/main" id="{DC957090-E64A-42AB-360B-D30B7F024C48}"/>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sp>
              <p:nvSpPr>
                <p:cNvPr id="39" name="Freeform 14">
                  <a:extLst>
                    <a:ext uri="{FF2B5EF4-FFF2-40B4-BE49-F238E27FC236}">
                      <a16:creationId xmlns:a16="http://schemas.microsoft.com/office/drawing/2014/main" id="{998A25CB-3C4C-3261-59CB-F19CAC75DB7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white"/>
                    </a:solidFill>
                    <a:effectLst/>
                    <a:uLnTx/>
                    <a:uFillTx/>
                    <a:latin typeface="+mj-lt"/>
                    <a:ea typeface="+mn-ea"/>
                    <a:cs typeface="+mn-cs"/>
                  </a:endParaRPr>
                </a:p>
              </p:txBody>
            </p:sp>
          </p:grpSp>
        </p:grpSp>
      </p:grpSp>
    </p:spTree>
    <p:extLst>
      <p:ext uri="{BB962C8B-B14F-4D97-AF65-F5344CB8AC3E}">
        <p14:creationId xmlns:p14="http://schemas.microsoft.com/office/powerpoint/2010/main" val="2257533217"/>
      </p:ext>
    </p:extLst>
  </p:cSld>
  <p:clrMapOvr>
    <a:masterClrMapping/>
  </p:clrMapOvr>
  <p:transition>
    <p:fade/>
  </p:transition>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F56F1D3-71B7-04E7-A40C-E6CAE2F0D9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6CE1BE5-EB3B-2ED2-18D9-BFCB7205DF7F}"/>
              </a:ext>
            </a:extLst>
          </p:cNvPr>
          <p:cNvSpPr/>
          <p:nvPr/>
        </p:nvSpPr>
        <p:spPr bwMode="gray">
          <a:xfrm>
            <a:off x="9232228" y="6260257"/>
            <a:ext cx="2203269" cy="4403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5" name="Text Placeholder 4">
            <a:extLst>
              <a:ext uri="{FF2B5EF4-FFF2-40B4-BE49-F238E27FC236}">
                <a16:creationId xmlns:a16="http://schemas.microsoft.com/office/drawing/2014/main" id="{75F089BA-7CAB-60B2-E7F0-C2E4484573BA}"/>
              </a:ext>
            </a:extLst>
          </p:cNvPr>
          <p:cNvSpPr>
            <a:spLocks noGrp="1"/>
          </p:cNvSpPr>
          <p:nvPr>
            <p:ph type="body" sz="quarter" idx="13"/>
          </p:nvPr>
        </p:nvSpPr>
        <p:spPr/>
        <p:txBody>
          <a:bodyPr/>
          <a:lstStyle/>
          <a:p>
            <a:r>
              <a:rPr kumimoji="0" lang="en-US" sz="1200" b="0" i="0" u="none" strike="noStrike" kern="1200" cap="none" spc="0" normalizeH="0" baseline="0" noProof="0">
                <a:ln>
                  <a:noFill/>
                </a:ln>
                <a:solidFill>
                  <a:srgbClr val="575757"/>
                </a:solidFill>
                <a:effectLst/>
                <a:uLnTx/>
                <a:uFillTx/>
                <a:latin typeface="Open Sans"/>
                <a:ea typeface="Open Sans" panose="020B0606030504020204" pitchFamily="34" charset="0"/>
                <a:cs typeface="Open Sans" panose="020B0606030504020204" pitchFamily="34" charset="0"/>
              </a:rPr>
              <a:t>An examination of potential buyers and eco-system strategic partners within the Nuclear industry</a:t>
            </a:r>
          </a:p>
          <a:p>
            <a:endParaRPr lang="en-US"/>
          </a:p>
        </p:txBody>
      </p:sp>
      <p:sp>
        <p:nvSpPr>
          <p:cNvPr id="3" name="Title 2">
            <a:extLst>
              <a:ext uri="{FF2B5EF4-FFF2-40B4-BE49-F238E27FC236}">
                <a16:creationId xmlns:a16="http://schemas.microsoft.com/office/drawing/2014/main" id="{E5609726-4265-57DC-2084-12A6F61E4C55}"/>
              </a:ext>
            </a:extLst>
          </p:cNvPr>
          <p:cNvSpPr>
            <a:spLocks noGrp="1"/>
          </p:cNvSpPr>
          <p:nvPr>
            <p:ph type="title"/>
          </p:nvPr>
        </p:nvSpPr>
        <p:spPr/>
        <p:txBody>
          <a:bodyPr/>
          <a:lstStyle/>
          <a:p>
            <a:r>
              <a:rPr lang="en-US" sz="2800"/>
              <a:t>Buyer &amp; Partner Analysis</a:t>
            </a:r>
          </a:p>
        </p:txBody>
      </p:sp>
      <p:sp>
        <p:nvSpPr>
          <p:cNvPr id="2" name="Rectangle 1">
            <a:extLst>
              <a:ext uri="{FF2B5EF4-FFF2-40B4-BE49-F238E27FC236}">
                <a16:creationId xmlns:a16="http://schemas.microsoft.com/office/drawing/2014/main" id="{10B0862C-F353-1A7F-FD4B-FC564B8A4110}"/>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aphicFrame>
        <p:nvGraphicFramePr>
          <p:cNvPr id="8" name="Table 10">
            <a:extLst>
              <a:ext uri="{FF2B5EF4-FFF2-40B4-BE49-F238E27FC236}">
                <a16:creationId xmlns:a16="http://schemas.microsoft.com/office/drawing/2014/main" id="{0CEBFF9C-7175-5B48-4110-E8753E21B8B0}"/>
              </a:ext>
            </a:extLst>
          </p:cNvPr>
          <p:cNvGraphicFramePr>
            <a:graphicFrameLocks noGrp="1"/>
          </p:cNvGraphicFramePr>
          <p:nvPr/>
        </p:nvGraphicFramePr>
        <p:xfrm>
          <a:off x="469900" y="1143411"/>
          <a:ext cx="11252199" cy="5480829"/>
        </p:xfrm>
        <a:graphic>
          <a:graphicData uri="http://schemas.openxmlformats.org/drawingml/2006/table">
            <a:tbl>
              <a:tblPr firstRow="1" bandRow="1">
                <a:tableStyleId>{BC89EF96-8CEA-46FF-86C4-4CE0E7609802}</a:tableStyleId>
              </a:tblPr>
              <a:tblGrid>
                <a:gridCol w="1940331">
                  <a:extLst>
                    <a:ext uri="{9D8B030D-6E8A-4147-A177-3AD203B41FA5}">
                      <a16:colId xmlns:a16="http://schemas.microsoft.com/office/drawing/2014/main" val="1752621330"/>
                    </a:ext>
                  </a:extLst>
                </a:gridCol>
                <a:gridCol w="3103956">
                  <a:extLst>
                    <a:ext uri="{9D8B030D-6E8A-4147-A177-3AD203B41FA5}">
                      <a16:colId xmlns:a16="http://schemas.microsoft.com/office/drawing/2014/main" val="8854168"/>
                    </a:ext>
                  </a:extLst>
                </a:gridCol>
                <a:gridCol w="3103956">
                  <a:extLst>
                    <a:ext uri="{9D8B030D-6E8A-4147-A177-3AD203B41FA5}">
                      <a16:colId xmlns:a16="http://schemas.microsoft.com/office/drawing/2014/main" val="495769830"/>
                    </a:ext>
                  </a:extLst>
                </a:gridCol>
                <a:gridCol w="3103956">
                  <a:extLst>
                    <a:ext uri="{9D8B030D-6E8A-4147-A177-3AD203B41FA5}">
                      <a16:colId xmlns:a16="http://schemas.microsoft.com/office/drawing/2014/main" val="464832748"/>
                    </a:ext>
                  </a:extLst>
                </a:gridCol>
              </a:tblGrid>
              <a:tr h="447223">
                <a:tc>
                  <a:txBody>
                    <a:bodyPr/>
                    <a:lstStyle/>
                    <a:p>
                      <a:endParaRPr lang="en-US" b="0" i="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Generation</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Nuclear Innovators (e.g. SMR Developers)</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Investors</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extLst>
                  <a:ext uri="{0D108BD9-81ED-4DB2-BD59-A6C34878D82A}">
                    <a16:rowId xmlns:a16="http://schemas.microsoft.com/office/drawing/2014/main" val="291526927"/>
                  </a:ext>
                </a:extLst>
              </a:tr>
              <a:tr h="5366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Description</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a:effectLst/>
                          <a:latin typeface="Open Sans" panose="020B0606030504020204" pitchFamily="34" charset="0"/>
                          <a:ea typeface="Open Sans" panose="020B0606030504020204" pitchFamily="34" charset="0"/>
                          <a:cs typeface="Open Sans" panose="020B0606030504020204" pitchFamily="34" charset="0"/>
                        </a:rPr>
                        <a:t>Operates power generation or distribution assets. Most of the utilities who operate Nuclear plants are in the un-regulated market.</a:t>
                      </a: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a:effectLst/>
                          <a:latin typeface="Open Sans" panose="020B0606030504020204" pitchFamily="34" charset="0"/>
                          <a:ea typeface="Open Sans" panose="020B0606030504020204" pitchFamily="34" charset="0"/>
                          <a:cs typeface="Open Sans" panose="020B0606030504020204" pitchFamily="34" charset="0"/>
                        </a:rPr>
                        <a:t>Developing state-of-the art nuclear technology (e.g., generation, cooling, fueling, maintenance, regulations, </a:t>
                      </a:r>
                      <a:r>
                        <a:rPr lang="en-US" sz="750" err="1">
                          <a:effectLst/>
                          <a:latin typeface="Open Sans" panose="020B0606030504020204" pitchFamily="34" charset="0"/>
                          <a:ea typeface="Open Sans" panose="020B0606030504020204" pitchFamily="34" charset="0"/>
                          <a:cs typeface="Open Sans" panose="020B0606030504020204" pitchFamily="34" charset="0"/>
                        </a:rPr>
                        <a:t>etc</a:t>
                      </a:r>
                      <a:r>
                        <a:rPr lang="en-US" sz="750">
                          <a:effectLst/>
                          <a:latin typeface="Open Sans" panose="020B0606030504020204" pitchFamily="34" charset="0"/>
                          <a:ea typeface="Open Sans" panose="020B0606030504020204" pitchFamily="34" charset="0"/>
                          <a:cs typeface="Open Sans" panose="020B0606030504020204" pitchFamily="34" charset="0"/>
                        </a:rPr>
                        <a:t>…), Developing Small Modular Reactor technology (e.g. SMR generation, SMR cooling, </a:t>
                      </a:r>
                      <a:r>
                        <a:rPr lang="en-US" sz="750" err="1">
                          <a:effectLst/>
                          <a:latin typeface="Open Sans" panose="020B0606030504020204" pitchFamily="34" charset="0"/>
                          <a:ea typeface="Open Sans" panose="020B0606030504020204" pitchFamily="34" charset="0"/>
                          <a:cs typeface="Open Sans" panose="020B0606030504020204" pitchFamily="34" charset="0"/>
                        </a:rPr>
                        <a:t>etc</a:t>
                      </a:r>
                      <a:r>
                        <a:rPr lang="en-US" sz="750">
                          <a:effectLst/>
                          <a:latin typeface="Open Sans" panose="020B0606030504020204" pitchFamily="34" charset="0"/>
                          <a:ea typeface="Open Sans" panose="020B0606030504020204" pitchFamily="34" charset="0"/>
                          <a:cs typeface="Open Sans" panose="020B0606030504020204" pitchFamily="34" charset="0"/>
                        </a:rPr>
                        <a:t>…)</a:t>
                      </a: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rtl="0"/>
                      <a:r>
                        <a:rPr lang="en-US" sz="750">
                          <a:effectLst/>
                          <a:latin typeface="Open Sans" panose="020B0606030504020204" pitchFamily="34" charset="0"/>
                          <a:ea typeface="Open Sans" panose="020B0606030504020204" pitchFamily="34" charset="0"/>
                          <a:cs typeface="Open Sans" panose="020B0606030504020204" pitchFamily="34" charset="0"/>
                        </a:rPr>
                        <a:t>Invests in nuclear power through acquisitions or power purchase agreements (e.g. PE Firms &amp; Tech Companies)</a:t>
                      </a:r>
                      <a:endParaRPr lang="en-US" sz="75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808877098"/>
                  </a:ext>
                </a:extLst>
              </a:tr>
              <a:tr h="22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Relationship Type</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Arial" panose="020B0604020202020204" pitchFamily="34" charset="0"/>
                        <a:buChar char="•"/>
                      </a:pPr>
                      <a:r>
                        <a:rPr lang="en-US" sz="750">
                          <a:latin typeface="Open Sans" panose="020B0606030504020204" pitchFamily="34" charset="0"/>
                          <a:ea typeface="Open Sans" panose="020B0606030504020204" pitchFamily="34" charset="0"/>
                          <a:cs typeface="Open Sans" panose="020B0606030504020204" pitchFamily="34" charset="0"/>
                        </a:rPr>
                        <a:t>Buyer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Buyer &amp; Ecosystem Partner</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b="0" i="0">
                          <a:latin typeface="Open Sans" panose="020B0606030504020204" pitchFamily="34" charset="0"/>
                          <a:ea typeface="Open Sans" panose="020B0606030504020204" pitchFamily="34" charset="0"/>
                          <a:cs typeface="Open Sans" panose="020B0606030504020204" pitchFamily="34" charset="0"/>
                        </a:rPr>
                        <a:t>Buyer &amp; Ecosystem Partner</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996449200"/>
                  </a:ext>
                </a:extLst>
              </a:tr>
              <a:tr h="6484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Considerations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Arial" panose="020B0604020202020204" pitchFamily="34" charset="0"/>
                        <a:buChar char="•"/>
                      </a:pPr>
                      <a:r>
                        <a:rPr lang="en-US" sz="750">
                          <a:effectLst/>
                          <a:latin typeface="Open Sans" panose="020B0606030504020204" pitchFamily="34" charset="0"/>
                          <a:ea typeface="Open Sans" panose="020B0606030504020204" pitchFamily="34" charset="0"/>
                          <a:cs typeface="Open Sans" panose="020B0606030504020204" pitchFamily="34" charset="0"/>
                        </a:rPr>
                        <a:t>Efficient and cost-effective production of electricity</a:t>
                      </a:r>
                    </a:p>
                    <a:p>
                      <a:pPr marL="171450" indent="-171450">
                        <a:buFont typeface="Arial" panose="020B0604020202020204" pitchFamily="34" charset="0"/>
                        <a:buChar char="•"/>
                      </a:pPr>
                      <a:r>
                        <a:rPr lang="en-US" sz="750">
                          <a:effectLst/>
                          <a:latin typeface="Open Sans" panose="020B0606030504020204" pitchFamily="34" charset="0"/>
                          <a:ea typeface="Open Sans" panose="020B0606030504020204" pitchFamily="34" charset="0"/>
                          <a:cs typeface="Open Sans" panose="020B0606030504020204" pitchFamily="34" charset="0"/>
                        </a:rPr>
                        <a:t>Potentially works in the space already</a:t>
                      </a:r>
                    </a:p>
                    <a:p>
                      <a:pPr marL="171450" indent="-171450">
                        <a:buFont typeface="Arial" panose="020B0604020202020204" pitchFamily="34" charset="0"/>
                        <a:buChar char="•"/>
                      </a:pPr>
                      <a:r>
                        <a:rPr lang="en-US" sz="750">
                          <a:effectLst/>
                          <a:latin typeface="Open Sans" panose="020B0606030504020204" pitchFamily="34" charset="0"/>
                          <a:ea typeface="Open Sans" panose="020B0606030504020204" pitchFamily="34" charset="0"/>
                          <a:cs typeface="Open Sans" panose="020B0606030504020204" pitchFamily="34" charset="0"/>
                        </a:rPr>
                        <a:t>Understand regulations and operations</a:t>
                      </a:r>
                    </a:p>
                    <a:p>
                      <a:pPr marL="171450" indent="-171450">
                        <a:buFont typeface="Arial" panose="020B0604020202020204" pitchFamily="34" charset="0"/>
                        <a:buChar char="•"/>
                      </a:pPr>
                      <a:r>
                        <a:rPr lang="en-US" sz="750">
                          <a:effectLst/>
                          <a:latin typeface="Open Sans" panose="020B0606030504020204" pitchFamily="34" charset="0"/>
                          <a:ea typeface="Open Sans" panose="020B0606030504020204" pitchFamily="34" charset="0"/>
                          <a:cs typeface="Open Sans" panose="020B0606030504020204" pitchFamily="34" charset="0"/>
                        </a:rPr>
                        <a:t>Has a workforce that understands the operation, although it is aging</a:t>
                      </a:r>
                    </a:p>
                    <a:p>
                      <a:pPr marL="171450" indent="-171450">
                        <a:buFont typeface="Arial" panose="020B0604020202020204" pitchFamily="34" charset="0"/>
                        <a:buChar char="•"/>
                      </a:pPr>
                      <a:r>
                        <a:rPr lang="en-US" sz="750">
                          <a:effectLst/>
                          <a:latin typeface="Open Sans" panose="020B0606030504020204" pitchFamily="34" charset="0"/>
                          <a:ea typeface="Open Sans" panose="020B0606030504020204" pitchFamily="34" charset="0"/>
                          <a:cs typeface="Open Sans" panose="020B0606030504020204" pitchFamily="34" charset="0"/>
                        </a:rPr>
                        <a:t>May be developing SMRs</a:t>
                      </a:r>
                      <a:endParaRPr lang="en-US" sz="75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These companies are actively seeking partnerships with markets or players with high power demands (e.g. cryptocurrency firms, Data centers)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rtl="0">
                        <a:buFont typeface="Arial" panose="020B0604020202020204" pitchFamily="34" charset="0"/>
                        <a:buChar char="•"/>
                      </a:pPr>
                      <a:r>
                        <a:rPr lang="en-US" sz="750">
                          <a:latin typeface="Open Sans" panose="020B0606030504020204" pitchFamily="34" charset="0"/>
                          <a:ea typeface="Open Sans" panose="020B0606030504020204" pitchFamily="34" charset="0"/>
                          <a:cs typeface="Open Sans" panose="020B0606030504020204" pitchFamily="34" charset="0"/>
                        </a:rPr>
                        <a:t>These companies or entities are typically looking to fix up and deploy assets for profitability and increased margin</a:t>
                      </a:r>
                    </a:p>
                    <a:p>
                      <a:pPr marL="171450" indent="-171450" rtl="0">
                        <a:buFont typeface="Arial" panose="020B0604020202020204" pitchFamily="34" charset="0"/>
                        <a:buChar char="•"/>
                      </a:pPr>
                      <a:r>
                        <a:rPr lang="en-US" sz="750">
                          <a:latin typeface="Open Sans" panose="020B0606030504020204" pitchFamily="34" charset="0"/>
                          <a:ea typeface="Open Sans" panose="020B0606030504020204" pitchFamily="34" charset="0"/>
                          <a:cs typeface="Open Sans" panose="020B0606030504020204" pitchFamily="34" charset="0"/>
                        </a:rPr>
                        <a:t>Nuclear Innovator players may be their clients (e.g. Microsoft + Constellation partnering to purchase an SMR)</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1321380262"/>
                  </a:ext>
                </a:extLst>
              </a:tr>
              <a:tr h="451701">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Maturity Level (High, Medium,) Low</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pPr marL="171450" indent="-171450" algn="l" defTabSz="1219170" rtl="0" eaLnBrk="1" latinLnBrk="0" hangingPunct="1">
                        <a:buFont typeface="Arial" panose="020B0604020202020204" pitchFamily="34" charset="0"/>
                        <a:buChar char="•"/>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Wide Range Low to High </a:t>
                      </a:r>
                    </a:p>
                    <a:p>
                      <a:pPr marL="171450" indent="-171450" algn="l" defTabSz="1219170" rtl="0" eaLnBrk="1" latinLnBrk="0" hangingPunct="1">
                        <a:buFont typeface="Arial" panose="020B0604020202020204" pitchFamily="34" charset="0"/>
                        <a:buChar char="•"/>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Medium to High (e.g. Constellation) </a:t>
                      </a:r>
                    </a:p>
                    <a:p>
                      <a:pPr marL="171450" indent="-171450" algn="l" defTabSz="1219170" rtl="0" eaLnBrk="1" latinLnBrk="0" hangingPunct="1">
                        <a:buFont typeface="Arial" panose="020B0604020202020204" pitchFamily="34" charset="0"/>
                        <a:buChar char="•"/>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Low to Medium (e.g. Utilities getting into the space)</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pPr marL="171450" indent="-171450" algn="l" defTabSz="1219170" rtl="0" eaLnBrk="1" latinLnBrk="0" hangingPunct="1">
                        <a:buFont typeface="Arial" panose="020B0604020202020204" pitchFamily="34" charset="0"/>
                        <a:buChar char="•"/>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Low</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Low - Medium</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507580076"/>
                  </a:ext>
                </a:extLst>
              </a:tr>
              <a:tr h="983891">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Key Issues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Expand the generation supply</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Procure their own fuel source</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Expand nuclear capabilities</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Aging and Specialized workforce</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Environmental, health and safety</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Security (IT/Physical)</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High capital and operating costs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Decrease time to market to reach profitability</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Maximize their capital (e.g. tax incentives, ways to partner to obtain financing) </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Supply chain and manufacturing</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Funding / Capital sourcing</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Experienced workforce</a:t>
                      </a:r>
                    </a:p>
                    <a:p>
                      <a:pPr marL="171450" indent="-171450">
                        <a:buFont typeface="Wingdings" pitchFamily="2" charset="2"/>
                        <a:buChar char="ü"/>
                      </a:pPr>
                      <a:r>
                        <a:rPr lang="en-US" sz="750" kern="1200">
                          <a:solidFill>
                            <a:schemeClr val="tx1"/>
                          </a:solidFill>
                          <a:effectLst/>
                          <a:latin typeface="+mn-lt"/>
                          <a:ea typeface="+mn-ea"/>
                          <a:cs typeface="+mn-cs"/>
                        </a:rPr>
                        <a:t>Standardized designs for licensing, permitting and safety </a:t>
                      </a:r>
                    </a:p>
                    <a:p>
                      <a:pPr marL="0" indent="0">
                        <a:buFont typeface="Wingdings" pitchFamily="2" charset="2"/>
                        <a:buNone/>
                      </a:pPr>
                      <a:endParaRPr lang="en-US" sz="750" b="0" i="0">
                        <a:highlight>
                          <a:srgbClr val="FFFF00"/>
                        </a:highlight>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Uncertainty of returns</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Finding a market or client to buy their product</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Opportunity identification</a:t>
                      </a:r>
                    </a:p>
                    <a:p>
                      <a:pPr marL="0" indent="0">
                        <a:buFont typeface="Wingdings" pitchFamily="2" charset="2"/>
                        <a:buNone/>
                      </a:pPr>
                      <a:endParaRPr lang="en-US" sz="750" b="0" i="0">
                        <a:highlight>
                          <a:srgbClr val="FFFF00"/>
                        </a:highlight>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646687449"/>
                  </a:ext>
                </a:extLst>
              </a:tr>
              <a:tr h="1207503">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Why Deloitte?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Industry Expertise and organizational maturity</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Digital Transformation &amp; Modernization</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Financial and Tax services </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End to end service and Journey client partner</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Alliance partnerships</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Results Realization PMO </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Capital allocation, Operational efficiency</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Modernizing operations, predictive maintenance/operations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Stakeholder engagement</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Workforce Transformation</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Industry Expertise and organizational maturity</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Broker relationships with an ecosystem of partners including Manufacturers and SMR operators</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Digital Services</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Financial and Tax advisory </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End to end service provider</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Journey client partner</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Results Realization PMO </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Stakeholder engagement</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Broker relationships between manufacturers and SMR Operators / creators</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Financial services (e.g. modeling)</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Tax Planning and Strategy</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Buy side due diligence</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Sell side due diligence</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Post-deal integration</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Operational improvement </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De-risking strategies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Stakeholder engagement</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779780800"/>
                  </a:ext>
                </a:extLst>
              </a:tr>
              <a:tr h="760280">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C-Level / Executive Buyers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Chief Executive Officer </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Chief Operations Officer</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Chief Finance Officer</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Chief Risk Officer ? Or Chief Information Office</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Supply Chain / Procurement Lead</a:t>
                      </a:r>
                    </a:p>
                    <a:p>
                      <a:pPr marL="171450" indent="-171450">
                        <a:buFont typeface="Wingdings" pitchFamily="2" charset="2"/>
                        <a:buChar char="ü"/>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Chief Executive Officer </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Chief Technology Officer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highlight>
                            <a:srgbClr val="FFFF00"/>
                          </a:highlight>
                          <a:latin typeface="Open Sans" panose="020B0606030504020204" pitchFamily="34" charset="0"/>
                          <a:ea typeface="Open Sans" panose="020B0606030504020204" pitchFamily="34" charset="0"/>
                          <a:cs typeface="Open Sans" panose="020B0606030504020204" pitchFamily="34" charset="0"/>
                        </a:rPr>
                        <a:t>List</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385371435"/>
                  </a:ext>
                </a:extLst>
              </a:tr>
            </a:tbl>
          </a:graphicData>
        </a:graphic>
      </p:graphicFrame>
      <p:sp>
        <p:nvSpPr>
          <p:cNvPr id="7" name="TextBox 6">
            <a:extLst>
              <a:ext uri="{FF2B5EF4-FFF2-40B4-BE49-F238E27FC236}">
                <a16:creationId xmlns:a16="http://schemas.microsoft.com/office/drawing/2014/main" id="{C6207E05-5DBC-F242-4334-7A84ECC0651D}"/>
              </a:ext>
            </a:extLst>
          </p:cNvPr>
          <p:cNvSpPr txBox="1"/>
          <p:nvPr/>
        </p:nvSpPr>
        <p:spPr>
          <a:xfrm>
            <a:off x="11056883" y="181071"/>
            <a:ext cx="98797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DRAFT</a:t>
            </a:r>
          </a:p>
        </p:txBody>
      </p:sp>
    </p:spTree>
    <p:extLst>
      <p:ext uri="{BB962C8B-B14F-4D97-AF65-F5344CB8AC3E}">
        <p14:creationId xmlns:p14="http://schemas.microsoft.com/office/powerpoint/2010/main" val="3103438620"/>
      </p:ext>
    </p:extLst>
  </p:cSld>
  <p:clrMapOvr>
    <a:masterClrMapping/>
  </p:clrMapOvr>
  <p:transition>
    <p:fade/>
  </p:transition>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0BF64A-BEB1-9D87-6D45-AD759792BA3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36EF99-455C-89FA-DC5D-83B1A582B270}"/>
              </a:ext>
            </a:extLst>
          </p:cNvPr>
          <p:cNvSpPr/>
          <p:nvPr/>
        </p:nvSpPr>
        <p:spPr bwMode="gray">
          <a:xfrm>
            <a:off x="9232228" y="6260257"/>
            <a:ext cx="2203269" cy="4403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5" name="Text Placeholder 4">
            <a:extLst>
              <a:ext uri="{FF2B5EF4-FFF2-40B4-BE49-F238E27FC236}">
                <a16:creationId xmlns:a16="http://schemas.microsoft.com/office/drawing/2014/main" id="{F46F443D-651D-CFBB-73BA-F880A47D8F46}"/>
              </a:ext>
            </a:extLst>
          </p:cNvPr>
          <p:cNvSpPr>
            <a:spLocks noGrp="1"/>
          </p:cNvSpPr>
          <p:nvPr>
            <p:ph type="body" sz="quarter" idx="13"/>
          </p:nvPr>
        </p:nvSpPr>
        <p:spPr/>
        <p:txBody>
          <a:bodyPr/>
          <a:lstStyle/>
          <a:p>
            <a:r>
              <a:rPr kumimoji="0" lang="en-US" sz="1200" b="0" i="0" u="none" strike="noStrike" kern="1200" cap="none" spc="0" normalizeH="0" baseline="0" noProof="0">
                <a:ln>
                  <a:noFill/>
                </a:ln>
                <a:solidFill>
                  <a:srgbClr val="575757"/>
                </a:solidFill>
                <a:effectLst/>
                <a:uLnTx/>
                <a:uFillTx/>
                <a:latin typeface="Open Sans"/>
                <a:ea typeface="Open Sans" panose="020B0606030504020204" pitchFamily="34" charset="0"/>
                <a:cs typeface="Open Sans" panose="020B0606030504020204" pitchFamily="34" charset="0"/>
              </a:rPr>
              <a:t>An examination of potential buyers and eco-system strategic partners within the Nuclear industry</a:t>
            </a:r>
          </a:p>
          <a:p>
            <a:endParaRPr lang="en-US"/>
          </a:p>
        </p:txBody>
      </p:sp>
      <p:sp>
        <p:nvSpPr>
          <p:cNvPr id="3" name="Title 2">
            <a:extLst>
              <a:ext uri="{FF2B5EF4-FFF2-40B4-BE49-F238E27FC236}">
                <a16:creationId xmlns:a16="http://schemas.microsoft.com/office/drawing/2014/main" id="{C504C2FD-92DB-8496-E899-E7D66345F2A1}"/>
              </a:ext>
            </a:extLst>
          </p:cNvPr>
          <p:cNvSpPr>
            <a:spLocks noGrp="1"/>
          </p:cNvSpPr>
          <p:nvPr>
            <p:ph type="title"/>
          </p:nvPr>
        </p:nvSpPr>
        <p:spPr/>
        <p:txBody>
          <a:bodyPr/>
          <a:lstStyle/>
          <a:p>
            <a:r>
              <a:rPr lang="en-US" sz="2800"/>
              <a:t>Buyer &amp; Partner Analysis</a:t>
            </a:r>
          </a:p>
        </p:txBody>
      </p:sp>
      <p:sp>
        <p:nvSpPr>
          <p:cNvPr id="2" name="Rectangle 1">
            <a:extLst>
              <a:ext uri="{FF2B5EF4-FFF2-40B4-BE49-F238E27FC236}">
                <a16:creationId xmlns:a16="http://schemas.microsoft.com/office/drawing/2014/main" id="{D68E0874-D12E-5AA2-4940-78F9976F1F6B}"/>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aphicFrame>
        <p:nvGraphicFramePr>
          <p:cNvPr id="8" name="Table 10">
            <a:extLst>
              <a:ext uri="{FF2B5EF4-FFF2-40B4-BE49-F238E27FC236}">
                <a16:creationId xmlns:a16="http://schemas.microsoft.com/office/drawing/2014/main" id="{8C34A10A-E8B4-56F0-904D-97CE818EFB61}"/>
              </a:ext>
            </a:extLst>
          </p:cNvPr>
          <p:cNvGraphicFramePr>
            <a:graphicFrameLocks noGrp="1"/>
          </p:cNvGraphicFramePr>
          <p:nvPr/>
        </p:nvGraphicFramePr>
        <p:xfrm>
          <a:off x="496438" y="1188455"/>
          <a:ext cx="11108821" cy="5305387"/>
        </p:xfrm>
        <a:graphic>
          <a:graphicData uri="http://schemas.openxmlformats.org/drawingml/2006/table">
            <a:tbl>
              <a:tblPr firstRow="1" bandRow="1">
                <a:tableStyleId>{BC89EF96-8CEA-46FF-86C4-4CE0E7609802}</a:tableStyleId>
              </a:tblPr>
              <a:tblGrid>
                <a:gridCol w="1915609">
                  <a:extLst>
                    <a:ext uri="{9D8B030D-6E8A-4147-A177-3AD203B41FA5}">
                      <a16:colId xmlns:a16="http://schemas.microsoft.com/office/drawing/2014/main" val="1752621330"/>
                    </a:ext>
                  </a:extLst>
                </a:gridCol>
                <a:gridCol w="3064404">
                  <a:extLst>
                    <a:ext uri="{9D8B030D-6E8A-4147-A177-3AD203B41FA5}">
                      <a16:colId xmlns:a16="http://schemas.microsoft.com/office/drawing/2014/main" val="2935442162"/>
                    </a:ext>
                  </a:extLst>
                </a:gridCol>
                <a:gridCol w="3064404">
                  <a:extLst>
                    <a:ext uri="{9D8B030D-6E8A-4147-A177-3AD203B41FA5}">
                      <a16:colId xmlns:a16="http://schemas.microsoft.com/office/drawing/2014/main" val="652044353"/>
                    </a:ext>
                  </a:extLst>
                </a:gridCol>
                <a:gridCol w="3064404">
                  <a:extLst>
                    <a:ext uri="{9D8B030D-6E8A-4147-A177-3AD203B41FA5}">
                      <a16:colId xmlns:a16="http://schemas.microsoft.com/office/drawing/2014/main" val="540034385"/>
                    </a:ext>
                  </a:extLst>
                </a:gridCol>
              </a:tblGrid>
              <a:tr h="435649">
                <a:tc>
                  <a:txBody>
                    <a:bodyPr/>
                    <a:lstStyle/>
                    <a:p>
                      <a:endParaRPr lang="en-US" b="0" i="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Customers</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Transmission</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Engineering &amp; Construction</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extLst>
                  <a:ext uri="{0D108BD9-81ED-4DB2-BD59-A6C34878D82A}">
                    <a16:rowId xmlns:a16="http://schemas.microsoft.com/office/drawing/2014/main" val="291526927"/>
                  </a:ext>
                </a:extLst>
              </a:tr>
              <a:tr h="740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Description</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a:effectLst/>
                        </a:rPr>
                        <a:t>Nuclear energy consumers can be categorized into commercial sectors (e.g., manufacturing plants, data centers), residential sectors (e.g., households, apartment complexes), and government sectors (e.g., military bases, DOD), each utilizing nuclear power for various operational, domestic, and institutional needs.</a:t>
                      </a: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b="0" i="0" u="none" strike="noStrike">
                          <a:solidFill>
                            <a:srgbClr val="000000"/>
                          </a:solidFill>
                          <a:effectLst/>
                          <a:latin typeface="Open Sans" panose="020B0606030504020204" pitchFamily="34" charset="0"/>
                        </a:rPr>
                        <a:t>Responsible for transporting electricity from generation facilities to distribution networks and large consumers.(e.g. Exelon)</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r>
                        <a:rPr lang="en-US" sz="750">
                          <a:effectLst/>
                          <a:latin typeface="Open Sans" panose="020B0606030504020204" pitchFamily="34" charset="0"/>
                          <a:ea typeface="Open Sans" panose="020B0606030504020204" pitchFamily="34" charset="0"/>
                          <a:cs typeface="Open Sans" panose="020B0606030504020204" pitchFamily="34" charset="0"/>
                        </a:rPr>
                        <a:t>Designing nuclear power components and managing end-to-end construction of nuclear assets</a:t>
                      </a: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808877098"/>
                  </a:ext>
                </a:extLst>
              </a:tr>
              <a:tr h="3049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Relationship Type</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Buyer &amp; Ecosystem Partner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Buyer &amp; Ecosystem Partner </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Buyer &amp; Ecosystem Partner</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1457433241"/>
                  </a:ext>
                </a:extLst>
              </a:tr>
              <a:tr h="6316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Considerations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b="0" i="0">
                          <a:latin typeface="Open Sans" panose="020B0606030504020204" pitchFamily="34" charset="0"/>
                          <a:ea typeface="Open Sans" panose="020B0606030504020204" pitchFamily="34" charset="0"/>
                          <a:cs typeface="Open Sans" panose="020B0606030504020204" pitchFamily="34" charset="0"/>
                        </a:rPr>
                        <a:t>Finding a robust and cost effective energy source to fuel their energy demands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b="0" i="0">
                          <a:latin typeface="Open Sans" panose="020B0606030504020204" pitchFamily="34" charset="0"/>
                          <a:ea typeface="Open Sans" panose="020B0606030504020204" pitchFamily="34" charset="0"/>
                          <a:cs typeface="Open Sans" panose="020B0606030504020204" pitchFamily="34" charset="0"/>
                        </a:rPr>
                        <a:t>On grid vs off grid</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b="0" i="0">
                          <a:latin typeface="Open Sans" panose="020B0606030504020204" pitchFamily="34" charset="0"/>
                          <a:ea typeface="Open Sans" panose="020B0606030504020204" pitchFamily="34" charset="0"/>
                          <a:cs typeface="Open Sans" panose="020B0606030504020204" pitchFamily="34" charset="0"/>
                        </a:rPr>
                        <a:t>Understanding generation mix and integration, capacity, demand patterns, weather resilience, environmental impacts and policy goals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b="0" i="0">
                          <a:latin typeface="Open Sans" panose="020B0606030504020204" pitchFamily="34" charset="0"/>
                          <a:ea typeface="Open Sans" panose="020B0606030504020204" pitchFamily="34" charset="0"/>
                          <a:cs typeface="Open Sans" panose="020B0606030504020204" pitchFamily="34" charset="0"/>
                        </a:rPr>
                        <a:t>Long-term planning to accommodate changing energy sources, demand patterns, and evolving technologies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1321380262"/>
                  </a:ext>
                </a:extLst>
              </a:tr>
              <a:tr h="319476">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Maturity Level (High, Medium,) Low</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Wide Range: Low to High </a:t>
                      </a:r>
                    </a:p>
                    <a:p>
                      <a:endParaRPr lang="en-US" sz="750" b="0" i="0" kern="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r>
                        <a:rPr lang="en-US" sz="750" b="0" i="0" kern="1200">
                          <a:solidFill>
                            <a:schemeClr val="tx1"/>
                          </a:solidFill>
                          <a:latin typeface="Open Sans" panose="020B0606030504020204" pitchFamily="34" charset="0"/>
                          <a:ea typeface="Open Sans" panose="020B0606030504020204" pitchFamily="34" charset="0"/>
                          <a:cs typeface="Open Sans" panose="020B0606030504020204" pitchFamily="34" charset="0"/>
                        </a:rPr>
                        <a:t>Medium to High</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pPr marL="0" indent="0" algn="l" defTabSz="1219170" rtl="0" eaLnBrk="1" latinLnBrk="0" hangingPunct="1">
                        <a:buFont typeface="Arial" panose="020B0604020202020204" pitchFamily="34" charset="0"/>
                        <a:buNone/>
                      </a:pPr>
                      <a:r>
                        <a:rPr lang="en-US" sz="75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Low - Medium</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507580076"/>
                  </a:ext>
                </a:extLst>
              </a:tr>
              <a:tr h="1066236">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Key Issues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Energy security and supply</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Energy Costs and Economic viability</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Sanctions Management </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Reliability and Outages </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Public Safety and Environmental Impact</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Regulatory compliance (FERC) &amp; interacting with multi state jurisdictions</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Growing energy demands</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Grid modernization</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Rate Case Filings</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Vegetation Management / environmental concerns (i.e. wildfires)</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Long term planning (Compliance for FERC 1920)</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Looking to expand their Nuclear capabilities and projects</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Planning and construction timelines</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Permitting and Licensing</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646687449"/>
                  </a:ext>
                </a:extLst>
              </a:tr>
              <a:tr h="849515">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Why Deloitte?</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Broker relationships between SMR Operators / creators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Financial services (e.g. modeling)</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Post-deal integration</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Operational improvement </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Energy Strategy &amp; Management</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Energy Procurement</a:t>
                      </a:r>
                    </a:p>
                    <a:p>
                      <a:pPr marL="171450" indent="-171450">
                        <a:buFont typeface="Wingdings" pitchFamily="2" charset="2"/>
                        <a:buChar char="ü"/>
                      </a:pPr>
                      <a:endParaRPr lang="en-US" sz="750" kern="1200">
                        <a:solidFill>
                          <a:schemeClr val="tx1"/>
                        </a:solidFill>
                        <a:effectLst/>
                        <a:latin typeface="+mn-lt"/>
                        <a:ea typeface="+mn-ea"/>
                        <a:cs typeface="+mn-cs"/>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Broker relationships for permitting</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AI &amp; Digital Services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Financial &amp; Tax advisory</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Smart Utility</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Regulatory Compliance</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Digital Transformation &amp; Modernization</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Financial advisory</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Specialized PMO</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Compliance strategy </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Security </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De-risking strategies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577328140"/>
                  </a:ext>
                </a:extLst>
              </a:tr>
              <a:tr h="794911">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C-Level / Executive Buyers </a:t>
                      </a:r>
                    </a:p>
                    <a:p>
                      <a:endParaRPr lang="en-US" sz="800" b="1"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Chief Operations Officer</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Chief Finance Officer</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City / Municipal Governments (PPA)</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DOD and DOE Officials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Chief Operations Officer</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Chief Finance Officer</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Chief Technology Officer </a:t>
                      </a:r>
                    </a:p>
                    <a:p>
                      <a:pPr marL="171450" indent="-171450">
                        <a:buFont typeface="Wingdings" pitchFamily="2" charset="2"/>
                        <a:buChar char="ü"/>
                      </a:pPr>
                      <a:r>
                        <a:rPr lang="en-US" sz="750" b="0" i="0">
                          <a:highlight>
                            <a:srgbClr val="FFFF00"/>
                          </a:highlight>
                          <a:latin typeface="Open Sans" panose="020B0606030504020204" pitchFamily="34" charset="0"/>
                          <a:ea typeface="Open Sans" panose="020B0606030504020204" pitchFamily="34" charset="0"/>
                          <a:cs typeface="Open Sans" panose="020B0606030504020204" pitchFamily="34" charset="0"/>
                        </a:rPr>
                        <a:t>City / Municipal Governments (PPA)??</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661050925"/>
                  </a:ext>
                </a:extLst>
              </a:tr>
            </a:tbl>
          </a:graphicData>
        </a:graphic>
      </p:graphicFrame>
      <p:sp>
        <p:nvSpPr>
          <p:cNvPr id="10" name="TextBox 9">
            <a:extLst>
              <a:ext uri="{FF2B5EF4-FFF2-40B4-BE49-F238E27FC236}">
                <a16:creationId xmlns:a16="http://schemas.microsoft.com/office/drawing/2014/main" id="{9FEDCF99-1A00-76F5-3FFC-6D2C6C137ED7}"/>
              </a:ext>
            </a:extLst>
          </p:cNvPr>
          <p:cNvSpPr txBox="1"/>
          <p:nvPr/>
        </p:nvSpPr>
        <p:spPr>
          <a:xfrm>
            <a:off x="11056883" y="181071"/>
            <a:ext cx="98797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DRAFT</a:t>
            </a:r>
          </a:p>
        </p:txBody>
      </p:sp>
    </p:spTree>
    <p:extLst>
      <p:ext uri="{BB962C8B-B14F-4D97-AF65-F5344CB8AC3E}">
        <p14:creationId xmlns:p14="http://schemas.microsoft.com/office/powerpoint/2010/main" val="370788877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33585E-5B42-1E97-41FD-F78DB6B345D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0CB08DA-3FCD-5B60-53C1-C9D886B67D21}"/>
              </a:ext>
            </a:extLst>
          </p:cNvPr>
          <p:cNvSpPr/>
          <p:nvPr/>
        </p:nvSpPr>
        <p:spPr bwMode="gray">
          <a:xfrm>
            <a:off x="9232228" y="6260257"/>
            <a:ext cx="2203269" cy="4403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5" name="Text Placeholder 4">
            <a:extLst>
              <a:ext uri="{FF2B5EF4-FFF2-40B4-BE49-F238E27FC236}">
                <a16:creationId xmlns:a16="http://schemas.microsoft.com/office/drawing/2014/main" id="{5559706C-54EA-4717-62AE-DF5C379CC663}"/>
              </a:ext>
            </a:extLst>
          </p:cNvPr>
          <p:cNvSpPr>
            <a:spLocks noGrp="1"/>
          </p:cNvSpPr>
          <p:nvPr>
            <p:ph type="body" sz="quarter" idx="13"/>
          </p:nvPr>
        </p:nvSpPr>
        <p:spPr/>
        <p:txBody>
          <a:bodyPr/>
          <a:lstStyle/>
          <a:p>
            <a:r>
              <a:rPr kumimoji="0" lang="en-US" sz="1200" b="0" i="0" u="none" strike="noStrike" kern="1200" cap="none" spc="0" normalizeH="0" baseline="0" noProof="0">
                <a:ln>
                  <a:noFill/>
                </a:ln>
                <a:solidFill>
                  <a:srgbClr val="575757"/>
                </a:solidFill>
                <a:effectLst/>
                <a:uLnTx/>
                <a:uFillTx/>
                <a:latin typeface="Open Sans"/>
                <a:ea typeface="Open Sans" panose="020B0606030504020204" pitchFamily="34" charset="0"/>
                <a:cs typeface="Open Sans" panose="020B0606030504020204" pitchFamily="34" charset="0"/>
              </a:rPr>
              <a:t>An examination of potential buyers and eco-system strategic partners within the Nuclear industry</a:t>
            </a:r>
          </a:p>
          <a:p>
            <a:endParaRPr lang="en-US"/>
          </a:p>
        </p:txBody>
      </p:sp>
      <p:sp>
        <p:nvSpPr>
          <p:cNvPr id="3" name="Title 2">
            <a:extLst>
              <a:ext uri="{FF2B5EF4-FFF2-40B4-BE49-F238E27FC236}">
                <a16:creationId xmlns:a16="http://schemas.microsoft.com/office/drawing/2014/main" id="{2E579732-BB7B-18B0-4F9C-6273FF4EE72A}"/>
              </a:ext>
            </a:extLst>
          </p:cNvPr>
          <p:cNvSpPr>
            <a:spLocks noGrp="1"/>
          </p:cNvSpPr>
          <p:nvPr>
            <p:ph type="title"/>
          </p:nvPr>
        </p:nvSpPr>
        <p:spPr/>
        <p:txBody>
          <a:bodyPr/>
          <a:lstStyle/>
          <a:p>
            <a:r>
              <a:rPr lang="en-US" sz="2800"/>
              <a:t>Buyer &amp; Partner Analysis</a:t>
            </a:r>
          </a:p>
        </p:txBody>
      </p:sp>
      <p:sp>
        <p:nvSpPr>
          <p:cNvPr id="2" name="Rectangle 1">
            <a:extLst>
              <a:ext uri="{FF2B5EF4-FFF2-40B4-BE49-F238E27FC236}">
                <a16:creationId xmlns:a16="http://schemas.microsoft.com/office/drawing/2014/main" id="{AE8B7452-53A3-4B39-6BA4-79DC416F0758}"/>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aphicFrame>
        <p:nvGraphicFramePr>
          <p:cNvPr id="8" name="Table 10">
            <a:extLst>
              <a:ext uri="{FF2B5EF4-FFF2-40B4-BE49-F238E27FC236}">
                <a16:creationId xmlns:a16="http://schemas.microsoft.com/office/drawing/2014/main" id="{36CAF3BE-0873-D10C-66C0-22C2E301E4C4}"/>
              </a:ext>
            </a:extLst>
          </p:cNvPr>
          <p:cNvGraphicFramePr>
            <a:graphicFrameLocks noGrp="1"/>
          </p:cNvGraphicFramePr>
          <p:nvPr/>
        </p:nvGraphicFramePr>
        <p:xfrm>
          <a:off x="469900" y="1225030"/>
          <a:ext cx="11252201" cy="5268833"/>
        </p:xfrm>
        <a:graphic>
          <a:graphicData uri="http://schemas.openxmlformats.org/drawingml/2006/table">
            <a:tbl>
              <a:tblPr firstRow="1" bandRow="1">
                <a:tableStyleId>{BC89EF96-8CEA-46FF-86C4-4CE0E7609802}</a:tableStyleId>
              </a:tblPr>
              <a:tblGrid>
                <a:gridCol w="1940333">
                  <a:extLst>
                    <a:ext uri="{9D8B030D-6E8A-4147-A177-3AD203B41FA5}">
                      <a16:colId xmlns:a16="http://schemas.microsoft.com/office/drawing/2014/main" val="1752621330"/>
                    </a:ext>
                  </a:extLst>
                </a:gridCol>
                <a:gridCol w="3103956">
                  <a:extLst>
                    <a:ext uri="{9D8B030D-6E8A-4147-A177-3AD203B41FA5}">
                      <a16:colId xmlns:a16="http://schemas.microsoft.com/office/drawing/2014/main" val="2572274552"/>
                    </a:ext>
                  </a:extLst>
                </a:gridCol>
                <a:gridCol w="3103956">
                  <a:extLst>
                    <a:ext uri="{9D8B030D-6E8A-4147-A177-3AD203B41FA5}">
                      <a16:colId xmlns:a16="http://schemas.microsoft.com/office/drawing/2014/main" val="1601121439"/>
                    </a:ext>
                  </a:extLst>
                </a:gridCol>
                <a:gridCol w="3103956">
                  <a:extLst>
                    <a:ext uri="{9D8B030D-6E8A-4147-A177-3AD203B41FA5}">
                      <a16:colId xmlns:a16="http://schemas.microsoft.com/office/drawing/2014/main" val="2935442162"/>
                    </a:ext>
                  </a:extLst>
                </a:gridCol>
              </a:tblGrid>
              <a:tr h="444158">
                <a:tc>
                  <a:txBody>
                    <a:bodyPr/>
                    <a:lstStyle/>
                    <a:p>
                      <a:endParaRPr lang="en-US" b="0" i="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Fuel Providers</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Manufacturers</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Operators</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extLst>
                  <a:ext uri="{0D108BD9-81ED-4DB2-BD59-A6C34878D82A}">
                    <a16:rowId xmlns:a16="http://schemas.microsoft.com/office/drawing/2014/main" val="291526927"/>
                  </a:ext>
                </a:extLst>
              </a:tr>
              <a:tr h="6342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Description</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rtl="0"/>
                      <a:r>
                        <a:rPr lang="en-US" sz="750">
                          <a:effectLst/>
                        </a:rPr>
                        <a:t>Sources, manufactures, and supplies nuclear fuel (e.g., uranium, fuel rods, etc…)</a:t>
                      </a:r>
                      <a:endParaRPr lang="en-US" sz="750"/>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r>
                        <a:rPr lang="en-US" sz="750">
                          <a:effectLst/>
                        </a:rPr>
                        <a:t>Manufactures nuclear power components for commercial use</a:t>
                      </a: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a:effectLst/>
                        </a:rPr>
                        <a:t>Manages the operations of existing nuclear assets (e.g., daily operations, maintenance, reporting, waste, etc…)</a:t>
                      </a: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808877098"/>
                  </a:ext>
                </a:extLst>
              </a:tr>
              <a:tr h="3683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Relationship Type</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b="0" i="0">
                          <a:latin typeface="Open Sans" panose="020B0606030504020204" pitchFamily="34" charset="0"/>
                          <a:ea typeface="Open Sans" panose="020B0606030504020204" pitchFamily="34" charset="0"/>
                          <a:cs typeface="Open Sans" panose="020B0606030504020204" pitchFamily="34" charset="0"/>
                        </a:rPr>
                        <a:t>Buyer &amp; Ecosystem Partner</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r>
                        <a:rPr lang="en-US" sz="750" b="0" i="0">
                          <a:latin typeface="Open Sans" panose="020B0606030504020204" pitchFamily="34" charset="0"/>
                          <a:ea typeface="Open Sans" panose="020B0606030504020204" pitchFamily="34" charset="0"/>
                          <a:cs typeface="Open Sans" panose="020B0606030504020204" pitchFamily="34" charset="0"/>
                        </a:rPr>
                        <a:t>Buyer &amp; Ecosystem Partner</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Buyer &amp; Ecosystem Partner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4050602804"/>
                  </a:ext>
                </a:extLst>
              </a:tr>
              <a:tr h="534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Considerations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rtl="0">
                        <a:buFont typeface="Arial" panose="020B0604020202020204" pitchFamily="34" charset="0"/>
                        <a:buChar char="•"/>
                      </a:pPr>
                      <a:r>
                        <a:rPr lang="en-US" sz="750"/>
                        <a:t>New sources of minerals like thorium or accident tolerance fuels</a:t>
                      </a:r>
                    </a:p>
                    <a:p>
                      <a:pPr marL="171450" indent="-171450" rtl="0">
                        <a:buFont typeface="Arial" panose="020B0604020202020204" pitchFamily="34" charset="0"/>
                        <a:buChar char="•"/>
                      </a:pPr>
                      <a:r>
                        <a:rPr lang="en-US" sz="750"/>
                        <a:t>Low supply of uranium due to sanctions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1321380262"/>
                  </a:ext>
                </a:extLst>
              </a:tr>
              <a:tr h="395326">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Maturity Level (High, Medium,) Low</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High</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r>
                        <a:rPr lang="en-US" sz="750" b="0" i="0">
                          <a:latin typeface="Open Sans" panose="020B0606030504020204" pitchFamily="34" charset="0"/>
                          <a:ea typeface="Open Sans" panose="020B0606030504020204" pitchFamily="34" charset="0"/>
                          <a:cs typeface="Open Sans" panose="020B0606030504020204" pitchFamily="34" charset="0"/>
                        </a:rPr>
                        <a:t>High</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r>
                        <a:rPr lang="en-US" sz="750" b="0" i="0" kern="1200">
                          <a:solidFill>
                            <a:schemeClr val="tx1"/>
                          </a:solidFill>
                          <a:latin typeface="Open Sans" panose="020B0606030504020204" pitchFamily="34" charset="0"/>
                          <a:ea typeface="Open Sans" panose="020B0606030504020204" pitchFamily="34" charset="0"/>
                          <a:cs typeface="Open Sans" panose="020B0606030504020204" pitchFamily="34" charset="0"/>
                        </a:rPr>
                        <a:t>High</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507580076"/>
                  </a:ext>
                </a:extLst>
              </a:tr>
              <a:tr h="878216">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Key </a:t>
                      </a:r>
                      <a:r>
                        <a:rPr lang="en-US" sz="800" b="1" i="0">
                          <a:highlight>
                            <a:srgbClr val="FFFF00"/>
                          </a:highlight>
                          <a:latin typeface="Open Sans" panose="020B0606030504020204" pitchFamily="34" charset="0"/>
                          <a:ea typeface="Open Sans" panose="020B0606030504020204" pitchFamily="34" charset="0"/>
                          <a:cs typeface="Open Sans" panose="020B0606030504020204" pitchFamily="34" charset="0"/>
                        </a:rPr>
                        <a:t>Issues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Supply chain risk</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Sanctions management </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highlight>
                            <a:srgbClr val="FFFF00"/>
                          </a:highlight>
                          <a:latin typeface="+mn-lt"/>
                          <a:ea typeface="+mn-ea"/>
                          <a:cs typeface="+mn-cs"/>
                        </a:rPr>
                        <a:t>Competition with other renewable sources?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Expand their client base</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Skills gap</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New Technology adoption to support new parts and equipment needed</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Demand planning and prediction</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Standardized designs for licensing, permitting and safety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Aging Talent and Workforce</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Disaster recovery and mitigation</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Compliance</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Expand their business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kern="1200">
                          <a:solidFill>
                            <a:schemeClr val="tx1"/>
                          </a:solidFill>
                          <a:effectLst/>
                          <a:latin typeface="+mn-lt"/>
                          <a:ea typeface="+mn-ea"/>
                          <a:cs typeface="+mn-cs"/>
                        </a:rPr>
                        <a:t>Technology adoption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646687449"/>
                  </a:ext>
                </a:extLst>
              </a:tr>
              <a:tr h="1000332">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Why Deloitte?</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Digital Transformation &amp; Modernization</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Forecasting demand of Materials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Broker relationships with customers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endParaRPr lang="en-US" sz="750" b="0" i="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ü"/>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Smart Manufacturing Practice (e.g. IP&amp;C)</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Forecasting demand of Parts</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Broker relationships with SMR developers to understand what parts they will need to operate</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Digitize their operations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Digital Transformation &amp; Modernization of Operations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Forecasting demand</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Broker relationships with customers</a:t>
                      </a:r>
                    </a:p>
                    <a:p>
                      <a:pPr marL="171450" indent="-171450">
                        <a:buFont typeface="Wingdings" pitchFamily="2" charset="2"/>
                        <a:buChar char="ü"/>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577328140"/>
                  </a:ext>
                </a:extLst>
              </a:tr>
              <a:tr h="1000332">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C-Level / Executive Buyers </a:t>
                      </a:r>
                    </a:p>
                    <a:p>
                      <a:endParaRPr lang="en-US" sz="800" b="1"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indent="0">
                        <a:buFont typeface="Wingdings" pitchFamily="2" charset="2"/>
                        <a:buNone/>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661050925"/>
                  </a:ext>
                </a:extLst>
              </a:tr>
            </a:tbl>
          </a:graphicData>
        </a:graphic>
      </p:graphicFrame>
      <p:sp>
        <p:nvSpPr>
          <p:cNvPr id="9" name="TextBox 8">
            <a:extLst>
              <a:ext uri="{FF2B5EF4-FFF2-40B4-BE49-F238E27FC236}">
                <a16:creationId xmlns:a16="http://schemas.microsoft.com/office/drawing/2014/main" id="{DCCAE2D0-D0BB-14F7-1A24-7B3661CE9460}"/>
              </a:ext>
            </a:extLst>
          </p:cNvPr>
          <p:cNvSpPr txBox="1"/>
          <p:nvPr/>
        </p:nvSpPr>
        <p:spPr>
          <a:xfrm>
            <a:off x="9594502" y="610161"/>
            <a:ext cx="259749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rPr>
              <a:t>*Need validation or more input</a:t>
            </a:r>
            <a:endParaRPr kumimoji="0" lang="en-US" sz="12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TextBox 9">
            <a:extLst>
              <a:ext uri="{FF2B5EF4-FFF2-40B4-BE49-F238E27FC236}">
                <a16:creationId xmlns:a16="http://schemas.microsoft.com/office/drawing/2014/main" id="{D109CB55-1247-C1E0-46F7-4E8BB2CF4EFB}"/>
              </a:ext>
            </a:extLst>
          </p:cNvPr>
          <p:cNvSpPr txBox="1"/>
          <p:nvPr/>
        </p:nvSpPr>
        <p:spPr>
          <a:xfrm>
            <a:off x="11056883" y="181071"/>
            <a:ext cx="98797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DRAFT</a:t>
            </a:r>
          </a:p>
        </p:txBody>
      </p:sp>
    </p:spTree>
    <p:extLst>
      <p:ext uri="{BB962C8B-B14F-4D97-AF65-F5344CB8AC3E}">
        <p14:creationId xmlns:p14="http://schemas.microsoft.com/office/powerpoint/2010/main" val="216052371"/>
      </p:ext>
    </p:extLst>
  </p:cSld>
  <p:clrMapOvr>
    <a:masterClrMapping/>
  </p:clrMapOvr>
  <p:transition>
    <p:fade/>
  </p:transition>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1F7D47-8FE6-4297-3039-7FCC5094C29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CDDFA48-81AF-2792-D360-633D55D9A469}"/>
              </a:ext>
            </a:extLst>
          </p:cNvPr>
          <p:cNvSpPr/>
          <p:nvPr/>
        </p:nvSpPr>
        <p:spPr bwMode="gray">
          <a:xfrm>
            <a:off x="9232228" y="6260257"/>
            <a:ext cx="2203269" cy="4403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5" name="Text Placeholder 4">
            <a:extLst>
              <a:ext uri="{FF2B5EF4-FFF2-40B4-BE49-F238E27FC236}">
                <a16:creationId xmlns:a16="http://schemas.microsoft.com/office/drawing/2014/main" id="{C8FC96F7-F11F-A330-2DC3-16316CB8A70D}"/>
              </a:ext>
            </a:extLst>
          </p:cNvPr>
          <p:cNvSpPr>
            <a:spLocks noGrp="1"/>
          </p:cNvSpPr>
          <p:nvPr>
            <p:ph type="body" sz="quarter" idx="13"/>
          </p:nvPr>
        </p:nvSpPr>
        <p:spPr/>
        <p:txBody>
          <a:bodyPr/>
          <a:lstStyle/>
          <a:p>
            <a:r>
              <a:rPr kumimoji="0" lang="en-US" sz="1200" b="0" i="0" u="none" strike="noStrike" kern="1200" cap="none" spc="0" normalizeH="0" baseline="0" noProof="0">
                <a:ln>
                  <a:noFill/>
                </a:ln>
                <a:solidFill>
                  <a:srgbClr val="575757"/>
                </a:solidFill>
                <a:effectLst/>
                <a:uLnTx/>
                <a:uFillTx/>
                <a:latin typeface="Open Sans"/>
                <a:ea typeface="Open Sans" panose="020B0606030504020204" pitchFamily="34" charset="0"/>
                <a:cs typeface="Open Sans" panose="020B0606030504020204" pitchFamily="34" charset="0"/>
              </a:rPr>
              <a:t>An examination of potential buyers and eco-system strategic partners within the Nuclear industry</a:t>
            </a:r>
          </a:p>
          <a:p>
            <a:endParaRPr lang="en-US"/>
          </a:p>
        </p:txBody>
      </p:sp>
      <p:sp>
        <p:nvSpPr>
          <p:cNvPr id="3" name="Title 2">
            <a:extLst>
              <a:ext uri="{FF2B5EF4-FFF2-40B4-BE49-F238E27FC236}">
                <a16:creationId xmlns:a16="http://schemas.microsoft.com/office/drawing/2014/main" id="{BF5A8A04-1EEA-F438-CB4F-3E5385BB8F0E}"/>
              </a:ext>
            </a:extLst>
          </p:cNvPr>
          <p:cNvSpPr>
            <a:spLocks noGrp="1"/>
          </p:cNvSpPr>
          <p:nvPr>
            <p:ph type="title"/>
          </p:nvPr>
        </p:nvSpPr>
        <p:spPr/>
        <p:txBody>
          <a:bodyPr/>
          <a:lstStyle/>
          <a:p>
            <a:r>
              <a:rPr lang="en-US" sz="2800"/>
              <a:t>Buyer &amp; Partner Analysis</a:t>
            </a:r>
          </a:p>
        </p:txBody>
      </p:sp>
      <p:sp>
        <p:nvSpPr>
          <p:cNvPr id="2" name="Rectangle 1">
            <a:extLst>
              <a:ext uri="{FF2B5EF4-FFF2-40B4-BE49-F238E27FC236}">
                <a16:creationId xmlns:a16="http://schemas.microsoft.com/office/drawing/2014/main" id="{B9CA4066-032C-8E48-BC5B-46EC6B564821}"/>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aphicFrame>
        <p:nvGraphicFramePr>
          <p:cNvPr id="8" name="Table 10">
            <a:extLst>
              <a:ext uri="{FF2B5EF4-FFF2-40B4-BE49-F238E27FC236}">
                <a16:creationId xmlns:a16="http://schemas.microsoft.com/office/drawing/2014/main" id="{0056A5DC-D3EF-68EC-A107-61C09C94FF68}"/>
              </a:ext>
            </a:extLst>
          </p:cNvPr>
          <p:cNvGraphicFramePr>
            <a:graphicFrameLocks noGrp="1"/>
          </p:cNvGraphicFramePr>
          <p:nvPr/>
        </p:nvGraphicFramePr>
        <p:xfrm>
          <a:off x="496438" y="1225030"/>
          <a:ext cx="11108821" cy="5244104"/>
        </p:xfrm>
        <a:graphic>
          <a:graphicData uri="http://schemas.openxmlformats.org/drawingml/2006/table">
            <a:tbl>
              <a:tblPr firstRow="1" bandRow="1">
                <a:tableStyleId>{BC89EF96-8CEA-46FF-86C4-4CE0E7609802}</a:tableStyleId>
              </a:tblPr>
              <a:tblGrid>
                <a:gridCol w="1915609">
                  <a:extLst>
                    <a:ext uri="{9D8B030D-6E8A-4147-A177-3AD203B41FA5}">
                      <a16:colId xmlns:a16="http://schemas.microsoft.com/office/drawing/2014/main" val="1752621330"/>
                    </a:ext>
                  </a:extLst>
                </a:gridCol>
                <a:gridCol w="3064404">
                  <a:extLst>
                    <a:ext uri="{9D8B030D-6E8A-4147-A177-3AD203B41FA5}">
                      <a16:colId xmlns:a16="http://schemas.microsoft.com/office/drawing/2014/main" val="2935442162"/>
                    </a:ext>
                  </a:extLst>
                </a:gridCol>
                <a:gridCol w="3064404">
                  <a:extLst>
                    <a:ext uri="{9D8B030D-6E8A-4147-A177-3AD203B41FA5}">
                      <a16:colId xmlns:a16="http://schemas.microsoft.com/office/drawing/2014/main" val="652044353"/>
                    </a:ext>
                  </a:extLst>
                </a:gridCol>
                <a:gridCol w="3064404">
                  <a:extLst>
                    <a:ext uri="{9D8B030D-6E8A-4147-A177-3AD203B41FA5}">
                      <a16:colId xmlns:a16="http://schemas.microsoft.com/office/drawing/2014/main" val="540034385"/>
                    </a:ext>
                  </a:extLst>
                </a:gridCol>
              </a:tblGrid>
              <a:tr h="450964">
                <a:tc>
                  <a:txBody>
                    <a:bodyPr/>
                    <a:lstStyle/>
                    <a:p>
                      <a:endParaRPr lang="en-US" b="0" i="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Professional Services </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Insurers</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tc>
                  <a:txBody>
                    <a:bodyPr/>
                    <a:lstStyle/>
                    <a:p>
                      <a:r>
                        <a:rPr lang="en-US" sz="1000" b="1" i="0">
                          <a:solidFill>
                            <a:schemeClr val="bg1"/>
                          </a:solidFill>
                          <a:latin typeface="Open Sans" panose="020B0606030504020204" pitchFamily="34" charset="0"/>
                          <a:ea typeface="Open Sans" panose="020B0606030504020204" pitchFamily="34" charset="0"/>
                          <a:cs typeface="Open Sans" panose="020B0606030504020204" pitchFamily="34" charset="0"/>
                        </a:rPr>
                        <a:t>Government</a:t>
                      </a:r>
                    </a:p>
                  </a:txBody>
                  <a:tcPr>
                    <a:lnL w="12700" cmpd="sng">
                      <a:noFill/>
                    </a:lnL>
                    <a:lnR w="12700" cmpd="sng">
                      <a:noFill/>
                    </a:lnR>
                    <a:lnT w="12700" cmpd="sng">
                      <a:noFill/>
                    </a:lnT>
                    <a:lnB w="635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14F59"/>
                    </a:solidFill>
                  </a:tcPr>
                </a:tc>
                <a:extLst>
                  <a:ext uri="{0D108BD9-81ED-4DB2-BD59-A6C34878D82A}">
                    <a16:rowId xmlns:a16="http://schemas.microsoft.com/office/drawing/2014/main" val="291526927"/>
                  </a:ext>
                </a:extLst>
              </a:tr>
              <a:tr h="8945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Description</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a:effectLst/>
                        </a:rPr>
                        <a:t>Professional services refer to specialized services provided by experts who possess a high degree of training and expertise in their respective fields. (e.g. improve operations, tax services, strategy, audit and assurance, risk advisory, talent development, financial advisory and technology services)</a:t>
                      </a: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Specialized insurance coverage and financial protection for the nuclear industry including Operational Risk, Liability coverage, construction and development, accidents and incident response. Nuclear insurance requires specialized underwriting expertise due to the unique and complex nature of nuclear risks.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The government's involvement in the nuclear industry is multifaceted, encompassing regulation, funding, research and development, policy-making, and international cooperation.</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808877098"/>
                  </a:ext>
                </a:extLst>
              </a:tr>
              <a:tr h="3464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Relationship Type</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Ecosystem Partner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Ecosystem Partner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750" b="0" i="0">
                          <a:latin typeface="Open Sans" panose="020B0606030504020204" pitchFamily="34" charset="0"/>
                          <a:ea typeface="Open Sans" panose="020B0606030504020204" pitchFamily="34" charset="0"/>
                          <a:cs typeface="Open Sans" panose="020B0606030504020204" pitchFamily="34" charset="0"/>
                        </a:rPr>
                        <a:t>Buyer</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1457433241"/>
                  </a:ext>
                </a:extLst>
              </a:tr>
              <a:tr h="5411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latin typeface="Open Sans" panose="020B0606030504020204" pitchFamily="34" charset="0"/>
                          <a:ea typeface="Open Sans" panose="020B0606030504020204" pitchFamily="34" charset="0"/>
                          <a:cs typeface="Open Sans" panose="020B0606030504020204" pitchFamily="34" charset="0"/>
                        </a:rPr>
                        <a:t>Considerations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b="0" i="0">
                          <a:latin typeface="Open Sans" panose="020B0606030504020204" pitchFamily="34" charset="0"/>
                          <a:ea typeface="Open Sans" panose="020B0606030504020204" pitchFamily="34" charset="0"/>
                          <a:cs typeface="Open Sans" panose="020B0606030504020204" pitchFamily="34" charset="0"/>
                        </a:rPr>
                        <a:t>Price-Anderson </a:t>
                      </a:r>
                      <a:r>
                        <a:rPr lang="en-US" sz="75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became law on Sept. 2, 1957, to cover liability claims of members of the public for personal injury and property damage caused by a commercial nuclear power plant accident.</a:t>
                      </a: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b="0" i="0">
                          <a:latin typeface="Open Sans" panose="020B0606030504020204" pitchFamily="34" charset="0"/>
                          <a:ea typeface="Open Sans" panose="020B0606030504020204" pitchFamily="34" charset="0"/>
                          <a:cs typeface="Open Sans" panose="020B0606030504020204" pitchFamily="34" charset="0"/>
                        </a:rPr>
                        <a:t>Department of Armed Forces are working on first micro reactor project in Alaska on Eleison Airforce Base</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b="0" i="0">
                          <a:latin typeface="Open Sans" panose="020B0606030504020204" pitchFamily="34" charset="0"/>
                          <a:ea typeface="Open Sans" panose="020B0606030504020204" pitchFamily="34" charset="0"/>
                          <a:cs typeface="Open Sans" panose="020B0606030504020204" pitchFamily="34" charset="0"/>
                        </a:rPr>
                        <a:t>Procurement for the pilot is currently on pause due to environmental and societal audits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1321380262"/>
                  </a:ext>
                </a:extLst>
              </a:tr>
              <a:tr h="361892">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Maturity Level (High, Medium,) Low</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r>
                        <a:rPr lang="en-US" sz="750" b="0" i="0" kern="1200">
                          <a:solidFill>
                            <a:schemeClr val="tx1"/>
                          </a:solidFill>
                          <a:latin typeface="Open Sans" panose="020B0606030504020204" pitchFamily="34" charset="0"/>
                          <a:ea typeface="Open Sans" panose="020B0606030504020204" pitchFamily="34" charset="0"/>
                          <a:cs typeface="Open Sans" panose="020B0606030504020204" pitchFamily="34" charset="0"/>
                        </a:rPr>
                        <a:t>Low - High</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r>
                        <a:rPr lang="en-US" sz="750" b="0" i="0" kern="1200">
                          <a:solidFill>
                            <a:schemeClr val="tx1"/>
                          </a:solidFill>
                          <a:latin typeface="Open Sans" panose="020B0606030504020204" pitchFamily="34" charset="0"/>
                          <a:ea typeface="Open Sans" panose="020B0606030504020204" pitchFamily="34" charset="0"/>
                          <a:cs typeface="Open Sans" panose="020B0606030504020204" pitchFamily="34" charset="0"/>
                        </a:rPr>
                        <a:t>Medium - High</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tc>
                  <a:txBody>
                    <a:bodyPr/>
                    <a:lstStyle/>
                    <a:p>
                      <a:r>
                        <a:rPr lang="en-US" sz="750" b="0" i="0" kern="1200">
                          <a:solidFill>
                            <a:schemeClr val="tx1"/>
                          </a:solidFill>
                          <a:latin typeface="Open Sans" panose="020B0606030504020204" pitchFamily="34" charset="0"/>
                          <a:ea typeface="Open Sans" panose="020B0606030504020204" pitchFamily="34" charset="0"/>
                          <a:cs typeface="Open Sans" panose="020B0606030504020204" pitchFamily="34" charset="0"/>
                        </a:rPr>
                        <a:t>Medium</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507580076"/>
                  </a:ext>
                </a:extLst>
              </a:tr>
              <a:tr h="803944">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Key Issues</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Climate change can disrupt operations and create risks</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Insurers must stay up to date on the latest technology to ensure they meet safety standards</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Regulatory changes and requirements are difficult to navigate</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Radioactive waste disposal</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Safe secure generation</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Nuclear waste management</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Environmental concerns &amp; sustainable practices</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International Cooperation and non-proliferation</a:t>
                      </a:r>
                    </a:p>
                    <a:p>
                      <a:pPr marL="171450" indent="-171450">
                        <a:buFont typeface="Arial" panose="020B0604020202020204" pitchFamily="34" charset="0"/>
                        <a:buChar char="•"/>
                      </a:pPr>
                      <a:r>
                        <a:rPr lang="en-US" sz="750" b="0" i="0">
                          <a:latin typeface="Open Sans" panose="020B0606030504020204" pitchFamily="34" charset="0"/>
                          <a:ea typeface="Open Sans" panose="020B0606030504020204" pitchFamily="34" charset="0"/>
                          <a:cs typeface="Open Sans" panose="020B0606030504020204" pitchFamily="34" charset="0"/>
                        </a:rPr>
                        <a:t>Public and societal perception</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646687449"/>
                  </a:ext>
                </a:extLst>
              </a:tr>
              <a:tr h="915732">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Why Deloitte?</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Potential acquisition opportunities to enhance Deloitte’s expertise </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Broker relationships with an ecosystem of partners including Manufacturers and SMR operators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Digital Services such as business intelligence or data transformation</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Climate Risk governance </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Regulatory compliance and risk management</a:t>
                      </a: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r>
                        <a:rPr lang="en-US" sz="750" b="0" i="0">
                          <a:latin typeface="Open Sans" panose="020B0606030504020204" pitchFamily="34" charset="0"/>
                          <a:ea typeface="Open Sans" panose="020B0606030504020204" pitchFamily="34" charset="0"/>
                          <a:cs typeface="Open Sans" panose="020B0606030504020204" pitchFamily="34" charset="0"/>
                        </a:rPr>
                        <a:t>Digital Transformation &amp; Modernization of Operations</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Security </a:t>
                      </a:r>
                    </a:p>
                    <a:p>
                      <a:pPr marL="171450" indent="-171450">
                        <a:buFont typeface="Wingdings" pitchFamily="2" charset="2"/>
                        <a:buChar char="ü"/>
                      </a:pPr>
                      <a:r>
                        <a:rPr lang="en-US" sz="750" b="0" i="0">
                          <a:latin typeface="Open Sans" panose="020B0606030504020204" pitchFamily="34" charset="0"/>
                          <a:ea typeface="Open Sans" panose="020B0606030504020204" pitchFamily="34" charset="0"/>
                          <a:cs typeface="Open Sans" panose="020B0606030504020204" pitchFamily="34" charset="0"/>
                        </a:rPr>
                        <a:t>De-risking strategies</a:t>
                      </a:r>
                    </a:p>
                    <a:p>
                      <a:pPr marL="171450" marR="0" lvl="0" indent="-171450" algn="l" defTabSz="1219170" rtl="0" eaLnBrk="1" fontAlgn="auto" latinLnBrk="0" hangingPunct="1">
                        <a:lnSpc>
                          <a:spcPct val="100000"/>
                        </a:lnSpc>
                        <a:spcBef>
                          <a:spcPts val="0"/>
                        </a:spcBef>
                        <a:spcAft>
                          <a:spcPts val="0"/>
                        </a:spcAft>
                        <a:buClrTx/>
                        <a:buSzTx/>
                        <a:buFont typeface="Wingdings" pitchFamily="2" charset="2"/>
                        <a:buChar char="ü"/>
                        <a:tabLst/>
                        <a:defRPr/>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577328140"/>
                  </a:ext>
                </a:extLst>
              </a:tr>
              <a:tr h="915732">
                <a:tc>
                  <a:txBody>
                    <a:bodyPr/>
                    <a:lstStyle/>
                    <a:p>
                      <a:r>
                        <a:rPr lang="en-US" sz="800" b="1" i="0">
                          <a:latin typeface="Open Sans" panose="020B0606030504020204" pitchFamily="34" charset="0"/>
                          <a:ea typeface="Open Sans" panose="020B0606030504020204" pitchFamily="34" charset="0"/>
                          <a:cs typeface="Open Sans" panose="020B0606030504020204" pitchFamily="34" charset="0"/>
                        </a:rPr>
                        <a:t>C-Level / Executive Buyers </a:t>
                      </a:r>
                    </a:p>
                    <a:p>
                      <a:endParaRPr lang="en-US" sz="800" b="1"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tc>
                  <a:txBody>
                    <a:bodyPr/>
                    <a:lstStyle/>
                    <a:p>
                      <a:pPr marL="171450" indent="-171450">
                        <a:buFont typeface="Wingdings" pitchFamily="2" charset="2"/>
                        <a:buChar char="ü"/>
                      </a:pPr>
                      <a:endParaRPr lang="en-US" sz="750" b="0" i="0">
                        <a:latin typeface="Open Sans" panose="020B0606030504020204" pitchFamily="34" charset="0"/>
                        <a:ea typeface="Open Sans" panose="020B0606030504020204" pitchFamily="34" charset="0"/>
                        <a:cs typeface="Open Sans" panose="020B0606030504020204" pitchFamily="34" charset="0"/>
                      </a:endParaRPr>
                    </a:p>
                  </a:txBody>
                  <a:tcPr>
                    <a:lnL w="6350" cap="flat" cmpd="sng" algn="ctr">
                      <a:solidFill>
                        <a:schemeClr val="accent3">
                          <a:lumMod val="60000"/>
                          <a:lumOff val="40000"/>
                        </a:schemeClr>
                      </a:solidFill>
                      <a:prstDash val="solid"/>
                      <a:round/>
                      <a:headEnd type="none" w="med" len="med"/>
                      <a:tailEnd type="none" w="med" len="med"/>
                    </a:lnL>
                    <a:lnR w="6350" cap="flat" cmpd="sng" algn="ctr">
                      <a:solidFill>
                        <a:schemeClr val="accent3">
                          <a:lumMod val="60000"/>
                          <a:lumOff val="40000"/>
                        </a:schemeClr>
                      </a:solidFill>
                      <a:prstDash val="solid"/>
                      <a:round/>
                      <a:headEnd type="none" w="med" len="med"/>
                      <a:tailEnd type="none" w="med" len="med"/>
                    </a:lnR>
                    <a:lnT w="6350" cap="flat" cmpd="sng" algn="ctr">
                      <a:solidFill>
                        <a:schemeClr val="accent3">
                          <a:lumMod val="60000"/>
                          <a:lumOff val="40000"/>
                        </a:schemeClr>
                      </a:solidFill>
                      <a:prstDash val="solid"/>
                      <a:round/>
                      <a:headEnd type="none" w="med" len="med"/>
                      <a:tailEnd type="none" w="med" len="med"/>
                    </a:lnT>
                    <a:lnB w="6350" cap="flat" cmpd="sng" algn="ctr">
                      <a:solidFill>
                        <a:schemeClr val="accent3">
                          <a:lumMod val="60000"/>
                          <a:lumOff val="40000"/>
                        </a:schemeClr>
                      </a:solidFill>
                      <a:prstDash val="solid"/>
                      <a:round/>
                      <a:headEnd type="none" w="med" len="med"/>
                      <a:tailEnd type="none" w="med" len="med"/>
                    </a:lnB>
                    <a:solidFill>
                      <a:srgbClr val="9DD4CF">
                        <a:alpha val="20000"/>
                      </a:srgbClr>
                    </a:solidFill>
                  </a:tcPr>
                </a:tc>
                <a:extLst>
                  <a:ext uri="{0D108BD9-81ED-4DB2-BD59-A6C34878D82A}">
                    <a16:rowId xmlns:a16="http://schemas.microsoft.com/office/drawing/2014/main" val="3661050925"/>
                  </a:ext>
                </a:extLst>
              </a:tr>
            </a:tbl>
          </a:graphicData>
        </a:graphic>
      </p:graphicFrame>
      <p:sp>
        <p:nvSpPr>
          <p:cNvPr id="10" name="TextBox 9">
            <a:extLst>
              <a:ext uri="{FF2B5EF4-FFF2-40B4-BE49-F238E27FC236}">
                <a16:creationId xmlns:a16="http://schemas.microsoft.com/office/drawing/2014/main" id="{35D23FF1-E95F-9CEE-78A7-6E0BE377B882}"/>
              </a:ext>
            </a:extLst>
          </p:cNvPr>
          <p:cNvSpPr txBox="1"/>
          <p:nvPr/>
        </p:nvSpPr>
        <p:spPr>
          <a:xfrm>
            <a:off x="11056883" y="181071"/>
            <a:ext cx="98797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DRAFT</a:t>
            </a:r>
          </a:p>
        </p:txBody>
      </p:sp>
    </p:spTree>
    <p:extLst>
      <p:ext uri="{BB962C8B-B14F-4D97-AF65-F5344CB8AC3E}">
        <p14:creationId xmlns:p14="http://schemas.microsoft.com/office/powerpoint/2010/main" val="30356926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EECACD8-17BD-DFC2-0A26-D51AB73731E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293DC-6EFB-1FE6-C213-929E373E9B12}"/>
              </a:ext>
            </a:extLst>
          </p:cNvPr>
          <p:cNvSpPr/>
          <p:nvPr/>
        </p:nvSpPr>
        <p:spPr bwMode="gray">
          <a:xfrm>
            <a:off x="9232228" y="6260257"/>
            <a:ext cx="2203269" cy="4403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8" name="Text Placeholder 7">
            <a:extLst>
              <a:ext uri="{FF2B5EF4-FFF2-40B4-BE49-F238E27FC236}">
                <a16:creationId xmlns:a16="http://schemas.microsoft.com/office/drawing/2014/main" id="{7B1F7226-0996-F622-9C5F-E550B075CA2C}"/>
              </a:ext>
            </a:extLst>
          </p:cNvPr>
          <p:cNvSpPr>
            <a:spLocks noGrp="1"/>
          </p:cNvSpPr>
          <p:nvPr>
            <p:ph type="body" sz="quarter" idx="13"/>
          </p:nvPr>
        </p:nvSpPr>
        <p:spPr/>
        <p:txBody>
          <a:bodyPr/>
          <a:lstStyle/>
          <a:p>
            <a:r>
              <a:rPr lang="en-US"/>
              <a:t>The following players are pioneering innovations and setting standards in Nuclear technology, safety and operations. The below analysis considers  </a:t>
            </a:r>
          </a:p>
        </p:txBody>
      </p:sp>
      <p:sp>
        <p:nvSpPr>
          <p:cNvPr id="3" name="Title 2">
            <a:extLst>
              <a:ext uri="{FF2B5EF4-FFF2-40B4-BE49-F238E27FC236}">
                <a16:creationId xmlns:a16="http://schemas.microsoft.com/office/drawing/2014/main" id="{5C8C2256-079C-7CC7-EE45-2911378446EB}"/>
              </a:ext>
            </a:extLst>
          </p:cNvPr>
          <p:cNvSpPr>
            <a:spLocks noGrp="1"/>
          </p:cNvSpPr>
          <p:nvPr>
            <p:ph type="title"/>
          </p:nvPr>
        </p:nvSpPr>
        <p:spPr/>
        <p:txBody>
          <a:bodyPr/>
          <a:lstStyle/>
          <a:p>
            <a:r>
              <a:rPr lang="en-US" sz="2800"/>
              <a:t>Competitors</a:t>
            </a:r>
          </a:p>
        </p:txBody>
      </p:sp>
      <p:graphicFrame>
        <p:nvGraphicFramePr>
          <p:cNvPr id="9" name="Table 8">
            <a:extLst>
              <a:ext uri="{FF2B5EF4-FFF2-40B4-BE49-F238E27FC236}">
                <a16:creationId xmlns:a16="http://schemas.microsoft.com/office/drawing/2014/main" id="{F0BCA928-E04C-25FC-1D14-6D56F237AACF}"/>
              </a:ext>
            </a:extLst>
          </p:cNvPr>
          <p:cNvGraphicFramePr>
            <a:graphicFrameLocks noGrp="1"/>
          </p:cNvGraphicFramePr>
          <p:nvPr/>
        </p:nvGraphicFramePr>
        <p:xfrm>
          <a:off x="477257" y="1338053"/>
          <a:ext cx="11212082" cy="2570676"/>
        </p:xfrm>
        <a:graphic>
          <a:graphicData uri="http://schemas.openxmlformats.org/drawingml/2006/table">
            <a:tbl>
              <a:tblPr firstRow="1" bandRow="1">
                <a:tableStyleId>{5C22544A-7EE6-4342-B048-85BDC9FD1C3A}</a:tableStyleId>
              </a:tblPr>
              <a:tblGrid>
                <a:gridCol w="1601726">
                  <a:extLst>
                    <a:ext uri="{9D8B030D-6E8A-4147-A177-3AD203B41FA5}">
                      <a16:colId xmlns:a16="http://schemas.microsoft.com/office/drawing/2014/main" val="1373206027"/>
                    </a:ext>
                  </a:extLst>
                </a:gridCol>
                <a:gridCol w="1601726">
                  <a:extLst>
                    <a:ext uri="{9D8B030D-6E8A-4147-A177-3AD203B41FA5}">
                      <a16:colId xmlns:a16="http://schemas.microsoft.com/office/drawing/2014/main" val="2611178702"/>
                    </a:ext>
                  </a:extLst>
                </a:gridCol>
                <a:gridCol w="1601726">
                  <a:extLst>
                    <a:ext uri="{9D8B030D-6E8A-4147-A177-3AD203B41FA5}">
                      <a16:colId xmlns:a16="http://schemas.microsoft.com/office/drawing/2014/main" val="3362510639"/>
                    </a:ext>
                  </a:extLst>
                </a:gridCol>
                <a:gridCol w="1601726">
                  <a:extLst>
                    <a:ext uri="{9D8B030D-6E8A-4147-A177-3AD203B41FA5}">
                      <a16:colId xmlns:a16="http://schemas.microsoft.com/office/drawing/2014/main" val="643339702"/>
                    </a:ext>
                  </a:extLst>
                </a:gridCol>
                <a:gridCol w="1601726">
                  <a:extLst>
                    <a:ext uri="{9D8B030D-6E8A-4147-A177-3AD203B41FA5}">
                      <a16:colId xmlns:a16="http://schemas.microsoft.com/office/drawing/2014/main" val="1260743833"/>
                    </a:ext>
                  </a:extLst>
                </a:gridCol>
                <a:gridCol w="1601726">
                  <a:extLst>
                    <a:ext uri="{9D8B030D-6E8A-4147-A177-3AD203B41FA5}">
                      <a16:colId xmlns:a16="http://schemas.microsoft.com/office/drawing/2014/main" val="1119759546"/>
                    </a:ext>
                  </a:extLst>
                </a:gridCol>
                <a:gridCol w="1601726">
                  <a:extLst>
                    <a:ext uri="{9D8B030D-6E8A-4147-A177-3AD203B41FA5}">
                      <a16:colId xmlns:a16="http://schemas.microsoft.com/office/drawing/2014/main" val="2577542556"/>
                    </a:ext>
                  </a:extLst>
                </a:gridCol>
              </a:tblGrid>
              <a:tr h="391356">
                <a:tc>
                  <a:txBody>
                    <a:bodyPr/>
                    <a:lstStyle/>
                    <a:p>
                      <a:pPr algn="l" fontAlgn="b"/>
                      <a:r>
                        <a:rPr lang="en-US" sz="10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PWC</a:t>
                      </a:r>
                      <a:endParaRPr lang="en-US" sz="10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T="0" marB="0" anchor="ctr">
                    <a:solidFill>
                      <a:srgbClr val="9DD4CF"/>
                    </a:solidFill>
                  </a:tcPr>
                </a:tc>
                <a:tc>
                  <a:txBody>
                    <a:bodyPr/>
                    <a:lstStyle/>
                    <a:p>
                      <a:pPr algn="l" fontAlgn="b"/>
                      <a:r>
                        <a:rPr lang="en-US" sz="10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McKinsey &amp; Co</a:t>
                      </a:r>
                      <a:endParaRPr lang="en-US" sz="10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T="0" marB="0" anchor="ctr">
                    <a:solidFill>
                      <a:srgbClr val="9DD4CF"/>
                    </a:solidFill>
                  </a:tcPr>
                </a:tc>
                <a:tc>
                  <a:txBody>
                    <a:bodyPr/>
                    <a:lstStyle/>
                    <a:p>
                      <a:pPr algn="l" fontAlgn="b"/>
                      <a:r>
                        <a:rPr lang="en-US" sz="10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Boston Consulting Group</a:t>
                      </a:r>
                      <a:endParaRPr lang="en-US" sz="10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T="0" marB="0" anchor="ctr">
                    <a:solidFill>
                      <a:srgbClr val="9DD4CF"/>
                    </a:solidFill>
                  </a:tcPr>
                </a:tc>
                <a:tc>
                  <a:txBody>
                    <a:bodyPr/>
                    <a:lstStyle/>
                    <a:p>
                      <a:pPr algn="l" fontAlgn="b"/>
                      <a:r>
                        <a:rPr lang="en-US" sz="10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Bain &amp; Company</a:t>
                      </a:r>
                      <a:endParaRPr lang="en-US" sz="10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T="0" marB="0" anchor="ctr">
                    <a:solidFill>
                      <a:srgbClr val="9DD4CF"/>
                    </a:solidFill>
                  </a:tcPr>
                </a:tc>
                <a:tc>
                  <a:txBody>
                    <a:bodyPr/>
                    <a:lstStyle/>
                    <a:p>
                      <a:pPr algn="l" fontAlgn="b"/>
                      <a:r>
                        <a:rPr lang="en-US" sz="10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FTI Consulting</a:t>
                      </a:r>
                      <a:endParaRPr lang="en-US" sz="10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T="0" marB="0" anchor="ctr">
                    <a:solidFill>
                      <a:srgbClr val="9DD4CF"/>
                    </a:solidFill>
                  </a:tcPr>
                </a:tc>
                <a:tc>
                  <a:txBody>
                    <a:bodyPr/>
                    <a:lstStyle/>
                    <a:p>
                      <a:pPr algn="l" fontAlgn="b"/>
                      <a:r>
                        <a:rPr lang="en-US" sz="10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Solestiss</a:t>
                      </a:r>
                    </a:p>
                  </a:txBody>
                  <a:tcPr marT="0" marB="0" anchor="ctr">
                    <a:solidFill>
                      <a:srgbClr val="9DD4CF"/>
                    </a:solidFill>
                  </a:tcPr>
                </a:tc>
                <a:tc>
                  <a:txBody>
                    <a:bodyPr/>
                    <a:lstStyle/>
                    <a:p>
                      <a:pPr marL="0" marR="0" lvl="0" indent="0" algn="l" defTabSz="1219170" rtl="0" eaLnBrk="1" fontAlgn="b" latinLnBrk="0" hangingPunct="1">
                        <a:lnSpc>
                          <a:spcPct val="100000"/>
                        </a:lnSpc>
                        <a:spcBef>
                          <a:spcPts val="0"/>
                        </a:spcBef>
                        <a:spcAft>
                          <a:spcPts val="0"/>
                        </a:spcAft>
                        <a:buClrTx/>
                        <a:buSzTx/>
                        <a:buFontTx/>
                        <a:buNone/>
                        <a:tabLst/>
                        <a:defRPr/>
                      </a:pPr>
                      <a:r>
                        <a:rPr lang="en-US" sz="1000" b="1">
                          <a:solidFill>
                            <a:schemeClr val="tx1"/>
                          </a:solidFill>
                        </a:rPr>
                        <a:t>West Monroe Partners</a:t>
                      </a:r>
                    </a:p>
                  </a:txBody>
                  <a:tcPr marT="0" marB="0" anchor="ctr">
                    <a:solidFill>
                      <a:srgbClr val="9DD4CF"/>
                    </a:solidFill>
                  </a:tcPr>
                </a:tc>
                <a:extLst>
                  <a:ext uri="{0D108BD9-81ED-4DB2-BD59-A6C34878D82A}">
                    <a16:rowId xmlns:a16="http://schemas.microsoft.com/office/drawing/2014/main" val="3011789710"/>
                  </a:ext>
                </a:extLst>
              </a:tr>
              <a:tr h="1956085">
                <a:tc>
                  <a:txBody>
                    <a:bodyPr/>
                    <a:lstStyle/>
                    <a:p>
                      <a:pPr marL="173736" lvl="0" indent="-171450">
                        <a:lnSpc>
                          <a:spcPct val="100000"/>
                        </a:lnSpc>
                        <a:spcAft>
                          <a:spcPts val="300"/>
                        </a:spcAft>
                        <a:buFont typeface="Arial" panose="020B0604020202020204" pitchFamily="34" charset="0"/>
                        <a:buChar char="•"/>
                      </a:pPr>
                      <a:r>
                        <a:rPr lang="en-US" sz="800"/>
                        <a:t>Strategy &amp; Financing</a:t>
                      </a:r>
                    </a:p>
                    <a:p>
                      <a:pPr marL="173736" lvl="0" indent="-171450">
                        <a:lnSpc>
                          <a:spcPct val="100000"/>
                        </a:lnSpc>
                        <a:spcAft>
                          <a:spcPts val="300"/>
                        </a:spcAft>
                        <a:buFont typeface="Arial" panose="020B0604020202020204" pitchFamily="34" charset="0"/>
                        <a:buChar char="•"/>
                      </a:pPr>
                      <a:r>
                        <a:rPr lang="en-US" sz="800"/>
                        <a:t>Contracting &amp; Delivery</a:t>
                      </a:r>
                    </a:p>
                    <a:p>
                      <a:pPr marL="173736" lvl="0" indent="-171450">
                        <a:lnSpc>
                          <a:spcPct val="100000"/>
                        </a:lnSpc>
                        <a:spcAft>
                          <a:spcPts val="300"/>
                        </a:spcAft>
                        <a:buFont typeface="Arial" panose="020B0604020202020204" pitchFamily="34" charset="0"/>
                        <a:buChar char="•"/>
                      </a:pPr>
                      <a:r>
                        <a:rPr lang="en-US" sz="800"/>
                        <a:t>Start-up Operations &amp; Maintenance</a:t>
                      </a:r>
                    </a:p>
                    <a:p>
                      <a:pPr marL="173736" lvl="0" indent="-171450">
                        <a:lnSpc>
                          <a:spcPct val="100000"/>
                        </a:lnSpc>
                        <a:spcAft>
                          <a:spcPts val="300"/>
                        </a:spcAft>
                        <a:buFont typeface="Arial" panose="020B0604020202020204" pitchFamily="34" charset="0"/>
                        <a:buChar char="•"/>
                      </a:pPr>
                      <a:r>
                        <a:rPr lang="en-US" sz="800"/>
                        <a:t>Decommissioning and Disposal</a:t>
                      </a:r>
                    </a:p>
                    <a:p>
                      <a:pPr marL="173736" lvl="0" indent="-171450">
                        <a:lnSpc>
                          <a:spcPct val="100000"/>
                        </a:lnSpc>
                        <a:spcAft>
                          <a:spcPts val="300"/>
                        </a:spcAft>
                        <a:buFont typeface="Arial" panose="020B0604020202020204" pitchFamily="34" charset="0"/>
                        <a:buChar char="•"/>
                      </a:pPr>
                      <a:r>
                        <a:rPr lang="en-US" sz="800"/>
                        <a:t>Supply Chain &amp; Material Sourcing</a:t>
                      </a:r>
                    </a:p>
                    <a:p>
                      <a:pPr marL="173736" lvl="0" indent="-171450">
                        <a:lnSpc>
                          <a:spcPct val="100000"/>
                        </a:lnSpc>
                        <a:spcAft>
                          <a:spcPts val="300"/>
                        </a:spcAft>
                        <a:buFont typeface="Arial" panose="020B0604020202020204" pitchFamily="34" charset="0"/>
                        <a:buChar char="•"/>
                      </a:pPr>
                      <a:r>
                        <a:rPr lang="en-US" sz="800"/>
                        <a:t>Engineering</a:t>
                      </a:r>
                    </a:p>
                    <a:p>
                      <a:pPr marL="173736" lvl="0" indent="-171450">
                        <a:lnSpc>
                          <a:spcPct val="100000"/>
                        </a:lnSpc>
                        <a:spcAft>
                          <a:spcPts val="300"/>
                        </a:spcAft>
                        <a:buFont typeface="Arial" panose="020B0604020202020204" pitchFamily="34" charset="0"/>
                        <a:buChar char="•"/>
                      </a:pPr>
                      <a:r>
                        <a:rPr lang="en-US" sz="800"/>
                        <a:t>Legal &amp; Regulatory</a:t>
                      </a:r>
                    </a:p>
                    <a:p>
                      <a:pPr marL="173736" lvl="0" indent="-171450">
                        <a:lnSpc>
                          <a:spcPct val="100000"/>
                        </a:lnSpc>
                        <a:spcAft>
                          <a:spcPts val="300"/>
                        </a:spcAft>
                        <a:buFont typeface="Arial" panose="020B0604020202020204" pitchFamily="34" charset="0"/>
                        <a:buChar char="•"/>
                      </a:pPr>
                      <a:r>
                        <a:rPr lang="en-US" sz="800"/>
                        <a:t>IT</a:t>
                      </a:r>
                    </a:p>
                    <a:p>
                      <a:pPr marL="173736" lvl="0" indent="-171450">
                        <a:lnSpc>
                          <a:spcPct val="100000"/>
                        </a:lnSpc>
                        <a:spcAft>
                          <a:spcPts val="300"/>
                        </a:spcAft>
                        <a:buFont typeface="Arial" panose="020B0604020202020204" pitchFamily="34" charset="0"/>
                        <a:buChar char="•"/>
                      </a:pPr>
                      <a:r>
                        <a:rPr lang="en-US" sz="800"/>
                        <a:t>Safety</a:t>
                      </a:r>
                    </a:p>
                    <a:p>
                      <a:pPr marL="173736" lvl="0" indent="-171450">
                        <a:lnSpc>
                          <a:spcPct val="100000"/>
                        </a:lnSpc>
                        <a:spcAft>
                          <a:spcPts val="300"/>
                        </a:spcAft>
                        <a:buFont typeface="Arial" panose="020B0604020202020204" pitchFamily="34" charset="0"/>
                        <a:buChar char="•"/>
                      </a:pPr>
                      <a:r>
                        <a:rPr lang="en-US" sz="800"/>
                        <a:t>Tax</a:t>
                      </a:r>
                    </a:p>
                    <a:p>
                      <a:pPr marL="173736" lvl="0" indent="-171450">
                        <a:lnSpc>
                          <a:spcPct val="100000"/>
                        </a:lnSpc>
                        <a:spcAft>
                          <a:spcPts val="300"/>
                        </a:spcAft>
                        <a:buFont typeface="Arial" panose="020B0604020202020204" pitchFamily="34" charset="0"/>
                        <a:buChar char="•"/>
                      </a:pPr>
                      <a:r>
                        <a:rPr lang="en-US" sz="800"/>
                        <a:t>Audit and Assurance</a:t>
                      </a:r>
                      <a:endParaRPr lang="en-US" sz="700"/>
                    </a:p>
                  </a:txBody>
                  <a:tcPr>
                    <a:noFill/>
                  </a:tcPr>
                </a:tc>
                <a:tc>
                  <a:txBody>
                    <a:bodyPr/>
                    <a:lstStyle/>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Strategy &amp; Planning</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Construction &amp; Refurbishment</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Operations</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Decommissioning</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Nuclear Fuel</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AI &amp; Advanced Analytics</a:t>
                      </a:r>
                    </a:p>
                    <a:p>
                      <a:pPr marL="171450" indent="-171450">
                        <a:buFont typeface="Arial" panose="020B0604020202020204" pitchFamily="34" charset="0"/>
                        <a:buChar char="•"/>
                      </a:pPr>
                      <a:endParaRPr lang="en-US" sz="800"/>
                    </a:p>
                  </a:txBody>
                  <a:tcPr>
                    <a:noFill/>
                  </a:tcPr>
                </a:tc>
                <a:tc>
                  <a:txBody>
                    <a:bodyPr/>
                    <a:lstStyle/>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Nuclear Asset Strategy</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PMO</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Capital Project Planning</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Supply Chain Operations</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Market Design &amp; Regulatory Reviews</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AI &amp; Data</a:t>
                      </a:r>
                    </a:p>
                    <a:p>
                      <a:endParaRPr lang="en-US" sz="800"/>
                    </a:p>
                  </a:txBody>
                  <a:tcPr>
                    <a:noFill/>
                  </a:tcPr>
                </a:tc>
                <a:tc>
                  <a:txBody>
                    <a:bodyPr/>
                    <a:lstStyle/>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Strategy &amp; Planning</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Operations</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Supply Chain &amp; Procurement</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M&amp;A</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Accelerated Performance Transformation</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Organizational Design &amp; Operating Model</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Capital Planning</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Grid Capital Planning </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800" kern="1200">
                        <a:solidFill>
                          <a:schemeClr val="dk1"/>
                        </a:solidFill>
                        <a:latin typeface="+mn-lt"/>
                        <a:ea typeface="+mn-ea"/>
                        <a:cs typeface="+mn-cs"/>
                      </a:endParaRPr>
                    </a:p>
                  </a:txBody>
                  <a:tcPr>
                    <a:noFill/>
                  </a:tcPr>
                </a:tc>
                <a:tc>
                  <a:txBody>
                    <a:bodyPr/>
                    <a:lstStyle/>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Strategic Planning</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Reactor construction Operations &amp; Decommissioning</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Financial &amp; Regulatory Analysis</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ESG &amp; Sustainability Cybersecurity</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Public &amp; Government Affairs</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Media Relations &amp; Crisis Communications</a:t>
                      </a:r>
                    </a:p>
                  </a:txBody>
                  <a:tcPr>
                    <a:noFill/>
                  </a:tcPr>
                </a:tc>
                <a:tc>
                  <a:txBody>
                    <a:bodyPr/>
                    <a:lstStyle/>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Market Assessment</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Technology Assessment</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Plant Buy / Sell</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Commercialization</a:t>
                      </a:r>
                    </a:p>
                  </a:txBody>
                  <a:tcPr>
                    <a:noFill/>
                  </a:tcPr>
                </a:tc>
                <a:tc>
                  <a:txBody>
                    <a:bodyPr/>
                    <a:lstStyle/>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End-to-End M&amp;A</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Cost Optimization</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Finance Operations</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Supply Chain Operations</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Regulatory Planning</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Workforce Management</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AI &amp; Advanced Analytics</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800" kern="1200" noProof="0">
                        <a:solidFill>
                          <a:schemeClr val="dk1"/>
                        </a:solidFill>
                        <a:latin typeface="+mn-lt"/>
                        <a:ea typeface="+mn-ea"/>
                        <a:cs typeface="+mn-cs"/>
                      </a:endParaRP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800" kern="1200">
                        <a:solidFill>
                          <a:schemeClr val="dk1"/>
                        </a:solidFill>
                        <a:latin typeface="+mn-lt"/>
                        <a:ea typeface="+mn-ea"/>
                        <a:cs typeface="+mn-cs"/>
                      </a:endParaRPr>
                    </a:p>
                  </a:txBody>
                  <a:tcPr>
                    <a:noFill/>
                  </a:tcPr>
                </a:tc>
                <a:extLst>
                  <a:ext uri="{0D108BD9-81ED-4DB2-BD59-A6C34878D82A}">
                    <a16:rowId xmlns:a16="http://schemas.microsoft.com/office/drawing/2014/main" val="1677685326"/>
                  </a:ext>
                </a:extLst>
              </a:tr>
            </a:tbl>
          </a:graphicData>
        </a:graphic>
      </p:graphicFrame>
      <p:sp>
        <p:nvSpPr>
          <p:cNvPr id="6" name="Text Placeholder 7">
            <a:extLst>
              <a:ext uri="{FF2B5EF4-FFF2-40B4-BE49-F238E27FC236}">
                <a16:creationId xmlns:a16="http://schemas.microsoft.com/office/drawing/2014/main" id="{ECBDF682-DAC1-AC9E-D1FE-9F9D937D7F78}"/>
              </a:ext>
            </a:extLst>
          </p:cNvPr>
          <p:cNvSpPr txBox="1">
            <a:spLocks/>
          </p:cNvSpPr>
          <p:nvPr/>
        </p:nvSpPr>
        <p:spPr>
          <a:xfrm>
            <a:off x="502658" y="1099770"/>
            <a:ext cx="11139010" cy="238283"/>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200" b="1" i="0" u="none" strike="noStrike" kern="1200" cap="none" spc="0" normalizeH="0" baseline="0" noProof="0">
                <a:ln>
                  <a:noFill/>
                </a:ln>
                <a:solidFill>
                  <a:srgbClr val="75787B"/>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Professional Service Firms</a:t>
            </a:r>
          </a:p>
        </p:txBody>
      </p:sp>
      <p:graphicFrame>
        <p:nvGraphicFramePr>
          <p:cNvPr id="14" name="Table 13">
            <a:extLst>
              <a:ext uri="{FF2B5EF4-FFF2-40B4-BE49-F238E27FC236}">
                <a16:creationId xmlns:a16="http://schemas.microsoft.com/office/drawing/2014/main" id="{D6178355-20CA-C1DE-B380-5AEC062E922B}"/>
              </a:ext>
            </a:extLst>
          </p:cNvPr>
          <p:cNvGraphicFramePr>
            <a:graphicFrameLocks noGrp="1"/>
          </p:cNvGraphicFramePr>
          <p:nvPr/>
        </p:nvGraphicFramePr>
        <p:xfrm>
          <a:off x="468790" y="4506793"/>
          <a:ext cx="5622420" cy="1864360"/>
        </p:xfrm>
        <a:graphic>
          <a:graphicData uri="http://schemas.openxmlformats.org/drawingml/2006/table">
            <a:tbl>
              <a:tblPr firstRow="1" bandRow="1">
                <a:tableStyleId>{5C22544A-7EE6-4342-B048-85BDC9FD1C3A}</a:tableStyleId>
              </a:tblPr>
              <a:tblGrid>
                <a:gridCol w="1874140">
                  <a:extLst>
                    <a:ext uri="{9D8B030D-6E8A-4147-A177-3AD203B41FA5}">
                      <a16:colId xmlns:a16="http://schemas.microsoft.com/office/drawing/2014/main" val="1373206027"/>
                    </a:ext>
                  </a:extLst>
                </a:gridCol>
                <a:gridCol w="1874140">
                  <a:extLst>
                    <a:ext uri="{9D8B030D-6E8A-4147-A177-3AD203B41FA5}">
                      <a16:colId xmlns:a16="http://schemas.microsoft.com/office/drawing/2014/main" val="2611178702"/>
                    </a:ext>
                  </a:extLst>
                </a:gridCol>
                <a:gridCol w="1874140">
                  <a:extLst>
                    <a:ext uri="{9D8B030D-6E8A-4147-A177-3AD203B41FA5}">
                      <a16:colId xmlns:a16="http://schemas.microsoft.com/office/drawing/2014/main" val="3362510639"/>
                    </a:ext>
                  </a:extLst>
                </a:gridCol>
              </a:tblGrid>
              <a:tr h="370840">
                <a:tc>
                  <a:txBody>
                    <a:bodyPr/>
                    <a:lstStyle/>
                    <a:p>
                      <a:pPr algn="l" fontAlgn="b"/>
                      <a:r>
                        <a:rPr lang="en-US" sz="10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Bechtel</a:t>
                      </a:r>
                    </a:p>
                  </a:txBody>
                  <a:tcPr marT="0" marB="0" anchor="ctr">
                    <a:solidFill>
                      <a:srgbClr val="9DD4CF"/>
                    </a:solidFill>
                  </a:tcPr>
                </a:tc>
                <a:tc>
                  <a:txBody>
                    <a:bodyPr/>
                    <a:lstStyle/>
                    <a:p>
                      <a:pPr algn="l" fontAlgn="b"/>
                      <a:r>
                        <a:rPr lang="en-US" sz="10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Black &amp; Veatch</a:t>
                      </a:r>
                    </a:p>
                  </a:txBody>
                  <a:tcPr marT="0" marB="0" anchor="ctr">
                    <a:solidFill>
                      <a:srgbClr val="9DD4CF"/>
                    </a:solidFill>
                  </a:tcPr>
                </a:tc>
                <a:tc>
                  <a:txBody>
                    <a:bodyPr/>
                    <a:lstStyle/>
                    <a:p>
                      <a:pPr algn="l" fontAlgn="b"/>
                      <a:r>
                        <a:rPr lang="en-US" sz="10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Jacobs</a:t>
                      </a:r>
                    </a:p>
                  </a:txBody>
                  <a:tcPr marT="0" marB="0" anchor="ctr">
                    <a:solidFill>
                      <a:srgbClr val="9DD4CF"/>
                    </a:solidFill>
                  </a:tcPr>
                </a:tc>
                <a:extLst>
                  <a:ext uri="{0D108BD9-81ED-4DB2-BD59-A6C34878D82A}">
                    <a16:rowId xmlns:a16="http://schemas.microsoft.com/office/drawing/2014/main" val="3011789710"/>
                  </a:ext>
                </a:extLst>
              </a:tr>
              <a:tr h="370840">
                <a:tc>
                  <a:txBody>
                    <a:bodyPr/>
                    <a:lstStyle/>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Large Scale Reactor Construction</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EPC Partners w/ SMR Developers</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noProof="0">
                          <a:solidFill>
                            <a:schemeClr val="dk1"/>
                          </a:solidFill>
                          <a:latin typeface="+mn-lt"/>
                          <a:ea typeface="+mn-ea"/>
                          <a:cs typeface="+mn-cs"/>
                        </a:rPr>
                        <a:t>Major Modifications of Existing Reactors</a:t>
                      </a:r>
                    </a:p>
                  </a:txBody>
                  <a:tcPr>
                    <a:noFill/>
                  </a:tcPr>
                </a:tc>
                <a:tc>
                  <a:txBody>
                    <a:bodyPr/>
                    <a:lstStyle/>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Reactor Optimization</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Safety</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Compliance</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Plant Modification</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Fuel Storage Solutions</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Procurement</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Transaction Advisory</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Regulation Advisory</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Cybersecurity</a:t>
                      </a:r>
                    </a:p>
                  </a:txBody>
                  <a:tcPr>
                    <a:noFill/>
                  </a:tcPr>
                </a:tc>
                <a:tc>
                  <a:txBody>
                    <a:bodyPr/>
                    <a:lstStyle/>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SMR Development</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Microreactor Development</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Project Management</a:t>
                      </a:r>
                    </a:p>
                    <a:p>
                      <a:pPr marL="173736" marR="0" lvl="0" indent="-171450" algn="l" defTabSz="121917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kern="1200">
                          <a:solidFill>
                            <a:schemeClr val="dk1"/>
                          </a:solidFill>
                          <a:latin typeface="+mn-lt"/>
                          <a:ea typeface="+mn-ea"/>
                          <a:cs typeface="+mn-cs"/>
                        </a:rPr>
                        <a:t>Decommissioning</a:t>
                      </a:r>
                    </a:p>
                  </a:txBody>
                  <a:tcPr>
                    <a:noFill/>
                  </a:tcPr>
                </a:tc>
                <a:extLst>
                  <a:ext uri="{0D108BD9-81ED-4DB2-BD59-A6C34878D82A}">
                    <a16:rowId xmlns:a16="http://schemas.microsoft.com/office/drawing/2014/main" val="1677685326"/>
                  </a:ext>
                </a:extLst>
              </a:tr>
            </a:tbl>
          </a:graphicData>
        </a:graphic>
      </p:graphicFrame>
      <p:sp>
        <p:nvSpPr>
          <p:cNvPr id="15" name="Text Placeholder 7">
            <a:extLst>
              <a:ext uri="{FF2B5EF4-FFF2-40B4-BE49-F238E27FC236}">
                <a16:creationId xmlns:a16="http://schemas.microsoft.com/office/drawing/2014/main" id="{496CF96A-F43D-8D49-BFB6-AD3C5CD24685}"/>
              </a:ext>
            </a:extLst>
          </p:cNvPr>
          <p:cNvSpPr txBox="1">
            <a:spLocks/>
          </p:cNvSpPr>
          <p:nvPr/>
        </p:nvSpPr>
        <p:spPr>
          <a:xfrm>
            <a:off x="494191" y="4268510"/>
            <a:ext cx="11139010" cy="238283"/>
          </a:xfrm>
          <a:prstGeom prst="rect">
            <a:avLst/>
          </a:prstGeom>
        </p:spPr>
        <p:txBody>
          <a:bodyPr vert="horz" lIns="0" tIns="0" rIns="0" bIns="0" rtlCol="0">
            <a:noAutofit/>
          </a:bodyPr>
          <a:lstStyle>
            <a:lvl1pPr marL="0" indent="0" algn="l" defTabSz="914400" rtl="0" eaLnBrk="1" latinLnBrk="0" hangingPunct="1">
              <a:spcBef>
                <a:spcPts val="200"/>
              </a:spcBef>
              <a:spcAft>
                <a:spcPts val="1333"/>
              </a:spcAft>
              <a:buSzPct val="100000"/>
              <a:buFontTx/>
              <a:buNone/>
              <a:defRPr lang="en-US" sz="1200" b="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1333"/>
              </a:spcAft>
              <a:buClrTx/>
              <a:buSzPct val="100000"/>
              <a:buFontTx/>
              <a:buNone/>
              <a:tabLst/>
              <a:defRPr/>
            </a:pPr>
            <a:r>
              <a:rPr kumimoji="0" lang="en-US" sz="1200" b="1" i="0" u="none" strike="noStrike" kern="1200" cap="none" spc="0" normalizeH="0" baseline="0" noProof="0">
                <a:ln>
                  <a:noFill/>
                </a:ln>
                <a:solidFill>
                  <a:srgbClr val="75787B"/>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E&amp;C Firms</a:t>
            </a:r>
          </a:p>
        </p:txBody>
      </p:sp>
      <p:sp>
        <p:nvSpPr>
          <p:cNvPr id="5" name="Rectangle 4">
            <a:extLst>
              <a:ext uri="{FF2B5EF4-FFF2-40B4-BE49-F238E27FC236}">
                <a16:creationId xmlns:a16="http://schemas.microsoft.com/office/drawing/2014/main" id="{555AF653-0B55-4DE1-03CC-AE370F631A3C}"/>
              </a:ext>
            </a:extLst>
          </p:cNvPr>
          <p:cNvSpPr/>
          <p:nvPr/>
        </p:nvSpPr>
        <p:spPr bwMode="gray">
          <a:xfrm>
            <a:off x="12192000" y="22403"/>
            <a:ext cx="2829967" cy="6625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prstClr val="white"/>
                </a:solidFill>
                <a:effectLst/>
                <a:uLnTx/>
                <a:uFillTx/>
                <a:latin typeface="Open Sans"/>
                <a:ea typeface="+mn-ea"/>
                <a:cs typeface="+mn-cs"/>
              </a:rPr>
              <a:t>Add info on what they are doing with AI</a:t>
            </a:r>
          </a:p>
        </p:txBody>
      </p:sp>
    </p:spTree>
    <p:extLst>
      <p:ext uri="{BB962C8B-B14F-4D97-AF65-F5344CB8AC3E}">
        <p14:creationId xmlns:p14="http://schemas.microsoft.com/office/powerpoint/2010/main" val="3709459153"/>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D404F35-21F0-B4E9-C8C7-77AC5E2DABBD}"/>
              </a:ext>
            </a:extLst>
          </p:cNvPr>
          <p:cNvSpPr>
            <a:spLocks noGrp="1" noRot="1" noMove="1" noResize="1" noEditPoints="1" noAdjustHandles="1" noChangeArrowheads="1" noChangeShapeType="1"/>
          </p:cNvSpPr>
          <p:nvPr/>
        </p:nvSpPr>
        <p:spPr bwMode="gray">
          <a:xfrm>
            <a:off x="507251" y="4371702"/>
            <a:ext cx="10901795" cy="2140305"/>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80" name="Rectangle 79">
            <a:extLst>
              <a:ext uri="{FF2B5EF4-FFF2-40B4-BE49-F238E27FC236}">
                <a16:creationId xmlns:a16="http://schemas.microsoft.com/office/drawing/2014/main" id="{3052FD1B-C728-2A48-3F38-BC54AF3BD256}"/>
              </a:ext>
            </a:extLst>
          </p:cNvPr>
          <p:cNvSpPr/>
          <p:nvPr/>
        </p:nvSpPr>
        <p:spPr bwMode="gray">
          <a:xfrm>
            <a:off x="497625" y="827801"/>
            <a:ext cx="10901795" cy="1977533"/>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2" name="Title 1">
            <a:extLst>
              <a:ext uri="{FF2B5EF4-FFF2-40B4-BE49-F238E27FC236}">
                <a16:creationId xmlns:a16="http://schemas.microsoft.com/office/drawing/2014/main" id="{37741C37-F50A-1A1F-A6D7-DA72E87E66C1}"/>
              </a:ext>
            </a:extLst>
          </p:cNvPr>
          <p:cNvSpPr>
            <a:spLocks noGrp="1"/>
          </p:cNvSpPr>
          <p:nvPr>
            <p:ph type="title"/>
          </p:nvPr>
        </p:nvSpPr>
        <p:spPr/>
        <p:txBody>
          <a:bodyPr/>
          <a:lstStyle/>
          <a:p>
            <a:r>
              <a:rPr lang="en-US" sz="2800" b="1"/>
              <a:t>How Nuclear Energy is Made</a:t>
            </a:r>
          </a:p>
        </p:txBody>
      </p:sp>
      <p:sp>
        <p:nvSpPr>
          <p:cNvPr id="32" name="TextBox 31">
            <a:extLst>
              <a:ext uri="{FF2B5EF4-FFF2-40B4-BE49-F238E27FC236}">
                <a16:creationId xmlns:a16="http://schemas.microsoft.com/office/drawing/2014/main" id="{B3744D53-567C-C48D-C640-3744B70EC14A}"/>
              </a:ext>
            </a:extLst>
          </p:cNvPr>
          <p:cNvSpPr txBox="1"/>
          <p:nvPr/>
        </p:nvSpPr>
        <p:spPr>
          <a:xfrm>
            <a:off x="4009984" y="1917428"/>
            <a:ext cx="1665604" cy="734047"/>
          </a:xfrm>
          <a:prstGeom prst="rect">
            <a:avLst/>
          </a:prstGeom>
          <a:noFill/>
        </p:spPr>
        <p:txBody>
          <a:bodyPr wrap="square">
            <a:spAutoFit/>
          </a:bodyPr>
          <a:lstStyle/>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1100" b="1" i="0" u="none" strike="noStrike" kern="1200" cap="none" spc="0" normalizeH="0" baseline="0" noProof="0">
                <a:ln>
                  <a:noFill/>
                </a:ln>
                <a:solidFill>
                  <a:srgbClr val="5DA69B"/>
                </a:solidFill>
                <a:effectLst/>
                <a:uLnTx/>
                <a:uFillTx/>
                <a:latin typeface="Open Sans" panose="020B0606030504020204" pitchFamily="34" charset="0"/>
                <a:ea typeface="Open Sans" panose="020B0606030504020204" pitchFamily="34" charset="0"/>
                <a:cs typeface="Open Sans" panose="020B0606030504020204" pitchFamily="34" charset="0"/>
              </a:rPr>
              <a:t>Conversion</a:t>
            </a:r>
          </a:p>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Yellowcake is converted into </a:t>
            </a:r>
            <a:r>
              <a:rPr kumimoji="0" lang="en-US" sz="8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uranium hexafluoride</a:t>
            </a: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(UF</a:t>
            </a:r>
            <a:r>
              <a:rPr kumimoji="0" lang="en-US" sz="800" b="0" i="0" u="none" strike="noStrike" kern="1200" cap="none" spc="0" normalizeH="0" baseline="-2500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6</a:t>
            </a: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gas)</a:t>
            </a:r>
          </a:p>
        </p:txBody>
      </p:sp>
      <p:sp>
        <p:nvSpPr>
          <p:cNvPr id="11" name="TextBox 10">
            <a:extLst>
              <a:ext uri="{FF2B5EF4-FFF2-40B4-BE49-F238E27FC236}">
                <a16:creationId xmlns:a16="http://schemas.microsoft.com/office/drawing/2014/main" id="{3E8A841E-3F48-D933-8ADB-92FFFE7FFB76}"/>
              </a:ext>
            </a:extLst>
          </p:cNvPr>
          <p:cNvSpPr txBox="1"/>
          <p:nvPr/>
        </p:nvSpPr>
        <p:spPr>
          <a:xfrm>
            <a:off x="1125474" y="1927367"/>
            <a:ext cx="1838215" cy="1273141"/>
          </a:xfrm>
          <a:prstGeom prst="rect">
            <a:avLst/>
          </a:prstGeom>
          <a:noFill/>
        </p:spPr>
        <p:txBody>
          <a:bodyPr wrap="square" lIns="0" tIns="0" rIns="0" bIns="0" rtlCol="0">
            <a:noAutofit/>
          </a:bodyPr>
          <a:lstStyle/>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1100" b="1" i="0" u="none" strike="noStrike" kern="1200" cap="none" spc="0" normalizeH="0" baseline="0" noProof="0">
                <a:ln>
                  <a:noFill/>
                </a:ln>
                <a:solidFill>
                  <a:srgbClr val="5DA69B"/>
                </a:solidFill>
                <a:effectLst/>
                <a:uLnTx/>
                <a:uFillTx/>
                <a:latin typeface="Open Sans"/>
                <a:ea typeface="+mn-ea"/>
                <a:cs typeface="+mn-cs"/>
              </a:rPr>
              <a:t>Mining &amp; Milling</a:t>
            </a:r>
          </a:p>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800" b="0" i="0" u="none" strike="noStrike" kern="1200" cap="none" spc="0" normalizeH="0" baseline="0" noProof="0">
                <a:ln>
                  <a:noFill/>
                </a:ln>
                <a:solidFill>
                  <a:srgbClr val="000000"/>
                </a:solidFill>
                <a:effectLst/>
                <a:uLnTx/>
                <a:uFillTx/>
                <a:latin typeface="Open Sans"/>
                <a:ea typeface="+mn-ea"/>
                <a:cs typeface="+mn-cs"/>
              </a:rPr>
              <a:t>Commercial ore is mined and milled into a concentrate called </a:t>
            </a:r>
            <a:r>
              <a:rPr kumimoji="0" lang="en-US" sz="800" b="1" i="0" u="none" strike="noStrike" kern="1200" cap="none" spc="0" normalizeH="0" baseline="0" noProof="0">
                <a:ln>
                  <a:noFill/>
                </a:ln>
                <a:solidFill>
                  <a:srgbClr val="000000"/>
                </a:solidFill>
                <a:effectLst/>
                <a:uLnTx/>
                <a:uFillTx/>
                <a:latin typeface="Open Sans"/>
                <a:ea typeface="+mn-ea"/>
                <a:cs typeface="+mn-cs"/>
              </a:rPr>
              <a:t>yellowcake powder U</a:t>
            </a:r>
            <a:r>
              <a:rPr kumimoji="0" lang="en-US" sz="800" b="1" i="0" u="none" strike="noStrike" kern="1200" cap="none" spc="0" normalizeH="0" baseline="-25000" noProof="0">
                <a:ln>
                  <a:noFill/>
                </a:ln>
                <a:solidFill>
                  <a:srgbClr val="000000"/>
                </a:solidFill>
                <a:effectLst/>
                <a:uLnTx/>
                <a:uFillTx/>
                <a:latin typeface="Open Sans"/>
                <a:ea typeface="+mn-ea"/>
                <a:cs typeface="+mn-cs"/>
              </a:rPr>
              <a:t>3</a:t>
            </a:r>
            <a:r>
              <a:rPr kumimoji="0" lang="en-US" sz="800" b="1" i="0" u="none" strike="noStrike" kern="1200" cap="none" spc="0" normalizeH="0" baseline="0" noProof="0">
                <a:ln>
                  <a:noFill/>
                </a:ln>
                <a:solidFill>
                  <a:srgbClr val="000000"/>
                </a:solidFill>
                <a:effectLst/>
                <a:uLnTx/>
                <a:uFillTx/>
                <a:latin typeface="Open Sans"/>
                <a:ea typeface="+mn-ea"/>
                <a:cs typeface="+mn-cs"/>
              </a:rPr>
              <a:t>O</a:t>
            </a:r>
            <a:r>
              <a:rPr kumimoji="0" lang="en-US" sz="800" b="1" i="0" u="none" strike="noStrike" kern="1200" cap="none" spc="0" normalizeH="0" baseline="-25000" noProof="0">
                <a:ln>
                  <a:noFill/>
                </a:ln>
                <a:solidFill>
                  <a:srgbClr val="000000"/>
                </a:solidFill>
                <a:effectLst/>
                <a:uLnTx/>
                <a:uFillTx/>
                <a:latin typeface="Open Sans"/>
                <a:ea typeface="+mn-ea"/>
                <a:cs typeface="+mn-cs"/>
              </a:rPr>
              <a:t>8</a:t>
            </a:r>
          </a:p>
        </p:txBody>
      </p:sp>
      <p:sp>
        <p:nvSpPr>
          <p:cNvPr id="86" name="TextBox 85">
            <a:extLst>
              <a:ext uri="{FF2B5EF4-FFF2-40B4-BE49-F238E27FC236}">
                <a16:creationId xmlns:a16="http://schemas.microsoft.com/office/drawing/2014/main" id="{C3138CD7-006A-311A-81CE-E08EEE34DA89}"/>
              </a:ext>
            </a:extLst>
          </p:cNvPr>
          <p:cNvSpPr txBox="1"/>
          <p:nvPr/>
        </p:nvSpPr>
        <p:spPr>
          <a:xfrm>
            <a:off x="4524106" y="968818"/>
            <a:ext cx="2848832" cy="269198"/>
          </a:xfrm>
          <a:prstGeom prst="rect">
            <a:avLst/>
          </a:prstGeom>
          <a:noFill/>
        </p:spPr>
        <p:txBody>
          <a:bodyPr wrap="square" lIns="0" tIns="0" rIns="0" bIns="0" rtlCol="0">
            <a:noAutofit/>
          </a:bodyPr>
          <a:lstStyle/>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1400" b="1" i="0" u="none" strike="noStrike" kern="1200" cap="none" spc="300" normalizeH="0" baseline="0" noProof="0">
                <a:ln>
                  <a:noFill/>
                </a:ln>
                <a:solidFill>
                  <a:srgbClr val="5DA69B"/>
                </a:solidFill>
                <a:effectLst/>
                <a:uLnTx/>
                <a:uFillTx/>
                <a:latin typeface="Open Sans"/>
                <a:ea typeface="+mn-ea"/>
                <a:cs typeface="+mn-cs"/>
              </a:rPr>
              <a:t>HOW IS FUEL MADE?</a:t>
            </a:r>
          </a:p>
        </p:txBody>
      </p:sp>
      <p:sp>
        <p:nvSpPr>
          <p:cNvPr id="87" name="TextBox 86">
            <a:extLst>
              <a:ext uri="{FF2B5EF4-FFF2-40B4-BE49-F238E27FC236}">
                <a16:creationId xmlns:a16="http://schemas.microsoft.com/office/drawing/2014/main" id="{A3C4F881-4AE2-ECA4-8520-C409E19A9CCE}"/>
              </a:ext>
            </a:extLst>
          </p:cNvPr>
          <p:cNvSpPr txBox="1"/>
          <p:nvPr/>
        </p:nvSpPr>
        <p:spPr>
          <a:xfrm>
            <a:off x="3481527" y="4540181"/>
            <a:ext cx="4933990" cy="342000"/>
          </a:xfrm>
          <a:prstGeom prst="rect">
            <a:avLst/>
          </a:prstGeom>
          <a:noFill/>
        </p:spPr>
        <p:txBody>
          <a:bodyPr wrap="square" lIns="0" tIns="0" rIns="0" bIns="0" rtlCol="0">
            <a:noAutofit/>
          </a:bodyPr>
          <a:lstStyle/>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1400" b="1" i="0" u="none" strike="noStrike" kern="1200" cap="none" spc="300" normalizeH="0" baseline="0" noProof="0">
                <a:ln>
                  <a:noFill/>
                </a:ln>
                <a:solidFill>
                  <a:srgbClr val="5DA69B"/>
                </a:solidFill>
                <a:effectLst/>
                <a:uLnTx/>
                <a:uFillTx/>
                <a:latin typeface="Open Sans"/>
                <a:ea typeface="+mn-ea"/>
                <a:cs typeface="+mn-cs"/>
              </a:rPr>
              <a:t>HOW IS ENERGY CREATED?</a:t>
            </a:r>
          </a:p>
        </p:txBody>
      </p:sp>
      <p:sp>
        <p:nvSpPr>
          <p:cNvPr id="3" name="TextBox 2">
            <a:extLst>
              <a:ext uri="{FF2B5EF4-FFF2-40B4-BE49-F238E27FC236}">
                <a16:creationId xmlns:a16="http://schemas.microsoft.com/office/drawing/2014/main" id="{5313A3D9-FA41-E92B-DC87-8B5116B9C56D}"/>
              </a:ext>
            </a:extLst>
          </p:cNvPr>
          <p:cNvSpPr txBox="1"/>
          <p:nvPr/>
        </p:nvSpPr>
        <p:spPr>
          <a:xfrm>
            <a:off x="6516413" y="1917428"/>
            <a:ext cx="1892524" cy="734047"/>
          </a:xfrm>
          <a:prstGeom prst="rect">
            <a:avLst/>
          </a:prstGeom>
          <a:noFill/>
        </p:spPr>
        <p:txBody>
          <a:bodyPr wrap="square">
            <a:spAutoFit/>
          </a:bodyPr>
          <a:lstStyle/>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1100" b="1" i="0" u="none" strike="noStrike" kern="1200" cap="none" spc="0" normalizeH="0" baseline="0" noProof="0">
                <a:ln>
                  <a:noFill/>
                </a:ln>
                <a:solidFill>
                  <a:srgbClr val="5DA69B"/>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Uranium isotopes are separated in a series of centrifuges to produced </a:t>
            </a:r>
            <a:r>
              <a:rPr kumimoji="0" lang="en-US" sz="8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enriched UF</a:t>
            </a:r>
            <a:r>
              <a:rPr kumimoji="0" lang="en-US" sz="800" b="1" i="0" u="none" strike="noStrike" kern="1200" cap="none" spc="0" normalizeH="0" baseline="-2500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4</a:t>
            </a:r>
            <a:r>
              <a:rPr kumimoji="0" lang="en-US" sz="8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gas</a:t>
            </a:r>
          </a:p>
        </p:txBody>
      </p:sp>
      <p:sp>
        <p:nvSpPr>
          <p:cNvPr id="5" name="TextBox 4">
            <a:extLst>
              <a:ext uri="{FF2B5EF4-FFF2-40B4-BE49-F238E27FC236}">
                <a16:creationId xmlns:a16="http://schemas.microsoft.com/office/drawing/2014/main" id="{E488E199-C971-618C-965F-8D706655DF30}"/>
              </a:ext>
            </a:extLst>
          </p:cNvPr>
          <p:cNvSpPr txBox="1"/>
          <p:nvPr/>
        </p:nvSpPr>
        <p:spPr>
          <a:xfrm>
            <a:off x="9115116" y="1917428"/>
            <a:ext cx="2025336" cy="734047"/>
          </a:xfrm>
          <a:prstGeom prst="rect">
            <a:avLst/>
          </a:prstGeom>
          <a:noFill/>
        </p:spPr>
        <p:txBody>
          <a:bodyPr wrap="square">
            <a:spAutoFit/>
          </a:bodyPr>
          <a:lstStyle/>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1100" b="1" i="0" u="none" strike="noStrike" kern="1200" cap="none" spc="0" normalizeH="0" baseline="0" noProof="0">
                <a:ln>
                  <a:noFill/>
                </a:ln>
                <a:solidFill>
                  <a:srgbClr val="5DA69B"/>
                </a:solidFill>
                <a:effectLst/>
                <a:uLnTx/>
                <a:uFillTx/>
                <a:latin typeface="Open Sans" panose="020B0606030504020204" pitchFamily="34" charset="0"/>
                <a:ea typeface="Open Sans" panose="020B0606030504020204" pitchFamily="34" charset="0"/>
                <a:cs typeface="Open Sans" panose="020B0606030504020204" pitchFamily="34" charset="0"/>
              </a:rPr>
              <a:t>Fuel Fabrication</a:t>
            </a:r>
          </a:p>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UF</a:t>
            </a:r>
            <a:r>
              <a:rPr kumimoji="0" lang="en-US" sz="800" b="0" i="0" u="none" strike="noStrike" kern="1200" cap="none" spc="0" normalizeH="0" baseline="-2500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6 </a:t>
            </a: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gas is chemically processed to form </a:t>
            </a:r>
            <a:r>
              <a:rPr kumimoji="0" lang="en-US" sz="8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uranium dioxide </a:t>
            </a: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(UO</a:t>
            </a:r>
            <a:r>
              <a:rPr kumimoji="0" lang="en-US" sz="800" b="0" i="0" u="none" strike="noStrike" kern="1200" cap="none" spc="0" normalizeH="0" baseline="-2500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a:t>
            </a: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powder, then compressed into fuel pellets</a:t>
            </a:r>
          </a:p>
        </p:txBody>
      </p:sp>
      <p:cxnSp>
        <p:nvCxnSpPr>
          <p:cNvPr id="10" name="Straight Arrow Connector 9">
            <a:extLst>
              <a:ext uri="{FF2B5EF4-FFF2-40B4-BE49-F238E27FC236}">
                <a16:creationId xmlns:a16="http://schemas.microsoft.com/office/drawing/2014/main" id="{80FA988C-ACD2-2E0F-68D9-6B43EEEF423E}"/>
              </a:ext>
            </a:extLst>
          </p:cNvPr>
          <p:cNvCxnSpPr>
            <a:cxnSpLocks/>
          </p:cNvCxnSpPr>
          <p:nvPr/>
        </p:nvCxnSpPr>
        <p:spPr>
          <a:xfrm>
            <a:off x="3205213" y="2162924"/>
            <a:ext cx="53812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4FA207-D2CC-D6F1-F9ED-12382F97AA08}"/>
              </a:ext>
            </a:extLst>
          </p:cNvPr>
          <p:cNvSpPr txBox="1"/>
          <p:nvPr/>
        </p:nvSpPr>
        <p:spPr>
          <a:xfrm>
            <a:off x="4613733" y="3686755"/>
            <a:ext cx="2482107" cy="603563"/>
          </a:xfrm>
          <a:prstGeom prst="rect">
            <a:avLst/>
          </a:prstGeom>
          <a:noFill/>
        </p:spPr>
        <p:txBody>
          <a:bodyPr wrap="square">
            <a:spAutoFit/>
          </a:bodyPr>
          <a:lstStyle/>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1100" b="1" i="0" u="none" strike="noStrike" kern="1200" cap="none" spc="0" normalizeH="0" baseline="0" noProof="0">
                <a:ln>
                  <a:noFill/>
                </a:ln>
                <a:solidFill>
                  <a:srgbClr val="014F59"/>
                </a:solidFill>
                <a:effectLst/>
                <a:uLnTx/>
                <a:uFillTx/>
                <a:latin typeface="Open Sans" panose="020B0606030504020204" pitchFamily="34" charset="0"/>
                <a:ea typeface="Open Sans" panose="020B0606030504020204" pitchFamily="34" charset="0"/>
                <a:cs typeface="Open Sans" panose="020B0606030504020204" pitchFamily="34" charset="0"/>
              </a:rPr>
              <a:t>Recycling</a:t>
            </a:r>
          </a:p>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constituents of the spent fuel are separated into new fuel and waste products</a:t>
            </a:r>
          </a:p>
        </p:txBody>
      </p:sp>
      <p:sp>
        <p:nvSpPr>
          <p:cNvPr id="14" name="TextBox 13">
            <a:extLst>
              <a:ext uri="{FF2B5EF4-FFF2-40B4-BE49-F238E27FC236}">
                <a16:creationId xmlns:a16="http://schemas.microsoft.com/office/drawing/2014/main" id="{06937839-C675-5449-1E2F-A43CD9F88797}"/>
              </a:ext>
            </a:extLst>
          </p:cNvPr>
          <p:cNvSpPr txBox="1"/>
          <p:nvPr/>
        </p:nvSpPr>
        <p:spPr>
          <a:xfrm>
            <a:off x="4251981" y="5816161"/>
            <a:ext cx="1665604" cy="263342"/>
          </a:xfrm>
          <a:prstGeom prst="rect">
            <a:avLst/>
          </a:prstGeom>
          <a:noFill/>
        </p:spPr>
        <p:txBody>
          <a:bodyPr wrap="square">
            <a:spAutoFit/>
          </a:bodyPr>
          <a:lstStyle/>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1100" b="1" i="0" u="none" strike="noStrike" kern="1200" cap="none" spc="0" normalizeH="0" baseline="0" noProof="0">
                <a:ln>
                  <a:noFill/>
                </a:ln>
                <a:solidFill>
                  <a:srgbClr val="5DA69B"/>
                </a:solidFill>
                <a:effectLst/>
                <a:uLnTx/>
                <a:uFillTx/>
                <a:latin typeface="Open Sans" panose="020B0606030504020204" pitchFamily="34" charset="0"/>
                <a:ea typeface="Open Sans" panose="020B0606030504020204" pitchFamily="34" charset="0"/>
                <a:cs typeface="Open Sans" panose="020B0606030504020204" pitchFamily="34" charset="0"/>
              </a:rPr>
              <a:t>Fuel Storage</a:t>
            </a:r>
          </a:p>
        </p:txBody>
      </p:sp>
      <p:sp>
        <p:nvSpPr>
          <p:cNvPr id="15" name="TextBox 14">
            <a:extLst>
              <a:ext uri="{FF2B5EF4-FFF2-40B4-BE49-F238E27FC236}">
                <a16:creationId xmlns:a16="http://schemas.microsoft.com/office/drawing/2014/main" id="{4A679E74-D4C3-F632-8482-970B8B38DB8B}"/>
              </a:ext>
            </a:extLst>
          </p:cNvPr>
          <p:cNvSpPr txBox="1"/>
          <p:nvPr/>
        </p:nvSpPr>
        <p:spPr>
          <a:xfrm>
            <a:off x="1494657" y="5874132"/>
            <a:ext cx="1838215" cy="263343"/>
          </a:xfrm>
          <a:prstGeom prst="rect">
            <a:avLst/>
          </a:prstGeom>
          <a:noFill/>
        </p:spPr>
        <p:txBody>
          <a:bodyPr wrap="square" lIns="0" tIns="0" rIns="0" bIns="0" rtlCol="0">
            <a:noAutofit/>
          </a:bodyPr>
          <a:lstStyle/>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1100" b="1" i="0" u="none" strike="noStrike" kern="1200" cap="none" spc="0" normalizeH="0" baseline="0" noProof="0">
                <a:ln>
                  <a:noFill/>
                </a:ln>
                <a:solidFill>
                  <a:srgbClr val="5DA69B"/>
                </a:solidFill>
                <a:effectLst/>
                <a:uLnTx/>
                <a:uFillTx/>
                <a:latin typeface="Open Sans"/>
                <a:ea typeface="+mn-ea"/>
                <a:cs typeface="+mn-cs"/>
              </a:rPr>
              <a:t>Waste Disposal</a:t>
            </a:r>
          </a:p>
        </p:txBody>
      </p:sp>
      <p:sp>
        <p:nvSpPr>
          <p:cNvPr id="16" name="TextBox 15">
            <a:extLst>
              <a:ext uri="{FF2B5EF4-FFF2-40B4-BE49-F238E27FC236}">
                <a16:creationId xmlns:a16="http://schemas.microsoft.com/office/drawing/2014/main" id="{6842A89E-3B7B-D6E4-EE2E-0EE9355C328F}"/>
              </a:ext>
            </a:extLst>
          </p:cNvPr>
          <p:cNvSpPr txBox="1"/>
          <p:nvPr/>
        </p:nvSpPr>
        <p:spPr>
          <a:xfrm>
            <a:off x="8148721" y="5847775"/>
            <a:ext cx="1892524" cy="603563"/>
          </a:xfrm>
          <a:prstGeom prst="rect">
            <a:avLst/>
          </a:prstGeom>
          <a:noFill/>
        </p:spPr>
        <p:txBody>
          <a:bodyPr wrap="square">
            <a:spAutoFit/>
          </a:bodyPr>
          <a:lstStyle/>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1100" b="1" i="0" u="none" strike="noStrike" kern="1200" cap="none" spc="0" normalizeH="0" baseline="0" noProof="0">
                <a:ln>
                  <a:noFill/>
                </a:ln>
                <a:solidFill>
                  <a:srgbClr val="5DA69B"/>
                </a:solidFill>
                <a:effectLst/>
                <a:uLnTx/>
                <a:uFillTx/>
                <a:latin typeface="Open Sans" panose="020B0606030504020204" pitchFamily="34" charset="0"/>
                <a:ea typeface="Open Sans" panose="020B0606030504020204" pitchFamily="34" charset="0"/>
                <a:cs typeface="Open Sans" panose="020B0606030504020204" pitchFamily="34" charset="0"/>
              </a:rPr>
              <a:t>Power Plant</a:t>
            </a:r>
          </a:p>
          <a:p>
            <a:pPr marL="0" marR="0" lvl="0" indent="0" algn="ctr" defTabSz="1219170" rtl="0" eaLnBrk="1" fontAlgn="auto" latinLnBrk="0" hangingPunct="1">
              <a:lnSpc>
                <a:spcPct val="106000"/>
              </a:lnSpc>
              <a:spcBef>
                <a:spcPts val="0"/>
              </a:spcBef>
              <a:spcAft>
                <a:spcPts val="600"/>
              </a:spcAft>
              <a:buClrTx/>
              <a:buSzPct val="100000"/>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Pellets provide heat to produce electricity. </a:t>
            </a:r>
          </a:p>
        </p:txBody>
      </p:sp>
      <p:cxnSp>
        <p:nvCxnSpPr>
          <p:cNvPr id="22" name="Straight Arrow Connector 21">
            <a:extLst>
              <a:ext uri="{FF2B5EF4-FFF2-40B4-BE49-F238E27FC236}">
                <a16:creationId xmlns:a16="http://schemas.microsoft.com/office/drawing/2014/main" id="{81AE83BB-1F9C-8E35-D448-B2341C76C095}"/>
              </a:ext>
            </a:extLst>
          </p:cNvPr>
          <p:cNvCxnSpPr>
            <a:cxnSpLocks/>
          </p:cNvCxnSpPr>
          <p:nvPr/>
        </p:nvCxnSpPr>
        <p:spPr>
          <a:xfrm>
            <a:off x="5784784" y="2162924"/>
            <a:ext cx="53812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2F01F1-2DF8-0C9C-FFEE-8A2A5B0CDA93}"/>
              </a:ext>
            </a:extLst>
          </p:cNvPr>
          <p:cNvCxnSpPr>
            <a:cxnSpLocks/>
          </p:cNvCxnSpPr>
          <p:nvPr/>
        </p:nvCxnSpPr>
        <p:spPr>
          <a:xfrm>
            <a:off x="8556860" y="2162924"/>
            <a:ext cx="53812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Garbage outline">
            <a:extLst>
              <a:ext uri="{FF2B5EF4-FFF2-40B4-BE49-F238E27FC236}">
                <a16:creationId xmlns:a16="http://schemas.microsoft.com/office/drawing/2014/main" id="{5F1C583B-1830-4436-2F94-ED6988D22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6960" y="5366624"/>
            <a:ext cx="441896" cy="441896"/>
          </a:xfrm>
          <a:prstGeom prst="rect">
            <a:avLst/>
          </a:prstGeom>
        </p:spPr>
      </p:pic>
      <p:cxnSp>
        <p:nvCxnSpPr>
          <p:cNvPr id="42" name="Curved Connector 41">
            <a:extLst>
              <a:ext uri="{FF2B5EF4-FFF2-40B4-BE49-F238E27FC236}">
                <a16:creationId xmlns:a16="http://schemas.microsoft.com/office/drawing/2014/main" id="{DEFEEE15-C869-1C99-875C-D5CCC213D8D0}"/>
              </a:ext>
            </a:extLst>
          </p:cNvPr>
          <p:cNvCxnSpPr>
            <a:cxnSpLocks/>
            <a:stCxn id="14" idx="1"/>
            <a:endCxn id="12" idx="1"/>
          </p:cNvCxnSpPr>
          <p:nvPr/>
        </p:nvCxnSpPr>
        <p:spPr>
          <a:xfrm rot="10800000" flipH="1">
            <a:off x="4251981" y="3988538"/>
            <a:ext cx="361752" cy="1959295"/>
          </a:xfrm>
          <a:prstGeom prst="curvedConnector3">
            <a:avLst>
              <a:gd name="adj1" fmla="val -211557"/>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4" name="Graphic 4">
            <a:extLst>
              <a:ext uri="{FF2B5EF4-FFF2-40B4-BE49-F238E27FC236}">
                <a16:creationId xmlns:a16="http://schemas.microsoft.com/office/drawing/2014/main" id="{1C816AD2-3FDE-267C-E56C-92B49EE18681}"/>
              </a:ext>
            </a:extLst>
          </p:cNvPr>
          <p:cNvSpPr/>
          <p:nvPr/>
        </p:nvSpPr>
        <p:spPr>
          <a:xfrm>
            <a:off x="4880139" y="5499071"/>
            <a:ext cx="138022" cy="188327"/>
          </a:xfrm>
          <a:custGeom>
            <a:avLst/>
            <a:gdLst>
              <a:gd name="connsiteX0" fmla="*/ 138023 w 138022"/>
              <a:gd name="connsiteY0" fmla="*/ 6384 h 188327"/>
              <a:gd name="connsiteX1" fmla="*/ 131633 w 138022"/>
              <a:gd name="connsiteY1" fmla="*/ 0 h 188327"/>
              <a:gd name="connsiteX2" fmla="*/ 6390 w 138022"/>
              <a:gd name="connsiteY2" fmla="*/ 0 h 188327"/>
              <a:gd name="connsiteX3" fmla="*/ 0 w 138022"/>
              <a:gd name="connsiteY3" fmla="*/ 6384 h 188327"/>
              <a:gd name="connsiteX4" fmla="*/ 6390 w 138022"/>
              <a:gd name="connsiteY4" fmla="*/ 12768 h 188327"/>
              <a:gd name="connsiteX5" fmla="*/ 6390 w 138022"/>
              <a:gd name="connsiteY5" fmla="*/ 56179 h 188327"/>
              <a:gd name="connsiteX6" fmla="*/ 0 w 138022"/>
              <a:gd name="connsiteY6" fmla="*/ 62563 h 188327"/>
              <a:gd name="connsiteX7" fmla="*/ 6390 w 138022"/>
              <a:gd name="connsiteY7" fmla="*/ 68947 h 188327"/>
              <a:gd name="connsiteX8" fmla="*/ 6390 w 138022"/>
              <a:gd name="connsiteY8" fmla="*/ 112997 h 188327"/>
              <a:gd name="connsiteX9" fmla="*/ 0 w 138022"/>
              <a:gd name="connsiteY9" fmla="*/ 119381 h 188327"/>
              <a:gd name="connsiteX10" fmla="*/ 6390 w 138022"/>
              <a:gd name="connsiteY10" fmla="*/ 125765 h 188327"/>
              <a:gd name="connsiteX11" fmla="*/ 6390 w 138022"/>
              <a:gd name="connsiteY11" fmla="*/ 175560 h 188327"/>
              <a:gd name="connsiteX12" fmla="*/ 0 w 138022"/>
              <a:gd name="connsiteY12" fmla="*/ 181944 h 188327"/>
              <a:gd name="connsiteX13" fmla="*/ 6390 w 138022"/>
              <a:gd name="connsiteY13" fmla="*/ 188327 h 188327"/>
              <a:gd name="connsiteX14" fmla="*/ 131633 w 138022"/>
              <a:gd name="connsiteY14" fmla="*/ 188327 h 188327"/>
              <a:gd name="connsiteX15" fmla="*/ 138023 w 138022"/>
              <a:gd name="connsiteY15" fmla="*/ 181944 h 188327"/>
              <a:gd name="connsiteX16" fmla="*/ 131633 w 138022"/>
              <a:gd name="connsiteY16" fmla="*/ 175560 h 188327"/>
              <a:gd name="connsiteX17" fmla="*/ 131633 w 138022"/>
              <a:gd name="connsiteY17" fmla="*/ 125765 h 188327"/>
              <a:gd name="connsiteX18" fmla="*/ 138023 w 138022"/>
              <a:gd name="connsiteY18" fmla="*/ 119381 h 188327"/>
              <a:gd name="connsiteX19" fmla="*/ 131633 w 138022"/>
              <a:gd name="connsiteY19" fmla="*/ 112997 h 188327"/>
              <a:gd name="connsiteX20" fmla="*/ 131633 w 138022"/>
              <a:gd name="connsiteY20" fmla="*/ 68947 h 188327"/>
              <a:gd name="connsiteX21" fmla="*/ 138023 w 138022"/>
              <a:gd name="connsiteY21" fmla="*/ 62563 h 188327"/>
              <a:gd name="connsiteX22" fmla="*/ 131633 w 138022"/>
              <a:gd name="connsiteY22" fmla="*/ 56179 h 188327"/>
              <a:gd name="connsiteX23" fmla="*/ 131633 w 138022"/>
              <a:gd name="connsiteY23" fmla="*/ 12768 h 188327"/>
              <a:gd name="connsiteX24" fmla="*/ 138023 w 138022"/>
              <a:gd name="connsiteY24" fmla="*/ 6384 h 188327"/>
              <a:gd name="connsiteX25" fmla="*/ 118853 w 138022"/>
              <a:gd name="connsiteY25" fmla="*/ 12768 h 188327"/>
              <a:gd name="connsiteX26" fmla="*/ 118853 w 138022"/>
              <a:gd name="connsiteY26" fmla="*/ 56179 h 188327"/>
              <a:gd name="connsiteX27" fmla="*/ 19170 w 138022"/>
              <a:gd name="connsiteY27" fmla="*/ 56179 h 188327"/>
              <a:gd name="connsiteX28" fmla="*/ 19170 w 138022"/>
              <a:gd name="connsiteY28" fmla="*/ 12768 h 188327"/>
              <a:gd name="connsiteX29" fmla="*/ 118853 w 138022"/>
              <a:gd name="connsiteY29" fmla="*/ 12768 h 188327"/>
              <a:gd name="connsiteX30" fmla="*/ 118853 w 138022"/>
              <a:gd name="connsiteY30" fmla="*/ 68947 h 188327"/>
              <a:gd name="connsiteX31" fmla="*/ 118853 w 138022"/>
              <a:gd name="connsiteY31" fmla="*/ 112358 h 188327"/>
              <a:gd name="connsiteX32" fmla="*/ 19170 w 138022"/>
              <a:gd name="connsiteY32" fmla="*/ 112358 h 188327"/>
              <a:gd name="connsiteX33" fmla="*/ 19170 w 138022"/>
              <a:gd name="connsiteY33" fmla="*/ 68947 h 188327"/>
              <a:gd name="connsiteX34" fmla="*/ 118853 w 138022"/>
              <a:gd name="connsiteY34" fmla="*/ 68947 h 188327"/>
              <a:gd name="connsiteX35" fmla="*/ 19170 w 138022"/>
              <a:gd name="connsiteY35" fmla="*/ 175560 h 188327"/>
              <a:gd name="connsiteX36" fmla="*/ 19170 w 138022"/>
              <a:gd name="connsiteY36" fmla="*/ 125765 h 188327"/>
              <a:gd name="connsiteX37" fmla="*/ 119492 w 138022"/>
              <a:gd name="connsiteY37" fmla="*/ 125765 h 188327"/>
              <a:gd name="connsiteX38" fmla="*/ 119492 w 138022"/>
              <a:gd name="connsiteY38" fmla="*/ 175560 h 188327"/>
              <a:gd name="connsiteX39" fmla="*/ 19170 w 138022"/>
              <a:gd name="connsiteY39" fmla="*/ 175560 h 18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8022" h="188327">
                <a:moveTo>
                  <a:pt x="138023" y="6384"/>
                </a:moveTo>
                <a:cubicBezTo>
                  <a:pt x="138023" y="2554"/>
                  <a:pt x="135467" y="0"/>
                  <a:pt x="131633" y="0"/>
                </a:cubicBezTo>
                <a:lnTo>
                  <a:pt x="6390" y="0"/>
                </a:lnTo>
                <a:cubicBezTo>
                  <a:pt x="2556" y="0"/>
                  <a:pt x="0" y="2554"/>
                  <a:pt x="0" y="6384"/>
                </a:cubicBezTo>
                <a:cubicBezTo>
                  <a:pt x="0" y="10214"/>
                  <a:pt x="2556" y="12768"/>
                  <a:pt x="6390" y="12768"/>
                </a:cubicBezTo>
                <a:lnTo>
                  <a:pt x="6390" y="56179"/>
                </a:lnTo>
                <a:cubicBezTo>
                  <a:pt x="2556" y="56179"/>
                  <a:pt x="0" y="58733"/>
                  <a:pt x="0" y="62563"/>
                </a:cubicBezTo>
                <a:cubicBezTo>
                  <a:pt x="0" y="66394"/>
                  <a:pt x="2556" y="68947"/>
                  <a:pt x="6390" y="68947"/>
                </a:cubicBezTo>
                <a:lnTo>
                  <a:pt x="6390" y="112997"/>
                </a:lnTo>
                <a:cubicBezTo>
                  <a:pt x="2556" y="112997"/>
                  <a:pt x="0" y="115550"/>
                  <a:pt x="0" y="119381"/>
                </a:cubicBezTo>
                <a:cubicBezTo>
                  <a:pt x="0" y="123211"/>
                  <a:pt x="2556" y="125765"/>
                  <a:pt x="6390" y="125765"/>
                </a:cubicBezTo>
                <a:lnTo>
                  <a:pt x="6390" y="175560"/>
                </a:lnTo>
                <a:cubicBezTo>
                  <a:pt x="2556" y="175560"/>
                  <a:pt x="0" y="178113"/>
                  <a:pt x="0" y="181944"/>
                </a:cubicBezTo>
                <a:cubicBezTo>
                  <a:pt x="0" y="185774"/>
                  <a:pt x="2556" y="188327"/>
                  <a:pt x="6390" y="188327"/>
                </a:cubicBezTo>
                <a:lnTo>
                  <a:pt x="131633" y="188327"/>
                </a:lnTo>
                <a:cubicBezTo>
                  <a:pt x="135467" y="188327"/>
                  <a:pt x="138023" y="185774"/>
                  <a:pt x="138023" y="181944"/>
                </a:cubicBezTo>
                <a:cubicBezTo>
                  <a:pt x="138023" y="178113"/>
                  <a:pt x="135467" y="175560"/>
                  <a:pt x="131633" y="175560"/>
                </a:cubicBezTo>
                <a:lnTo>
                  <a:pt x="131633" y="125765"/>
                </a:lnTo>
                <a:cubicBezTo>
                  <a:pt x="135467" y="125765"/>
                  <a:pt x="138023" y="123211"/>
                  <a:pt x="138023" y="119381"/>
                </a:cubicBezTo>
                <a:cubicBezTo>
                  <a:pt x="138023" y="115550"/>
                  <a:pt x="135467" y="112997"/>
                  <a:pt x="131633" y="112997"/>
                </a:cubicBezTo>
                <a:lnTo>
                  <a:pt x="131633" y="68947"/>
                </a:lnTo>
                <a:cubicBezTo>
                  <a:pt x="135467" y="68947"/>
                  <a:pt x="138023" y="66394"/>
                  <a:pt x="138023" y="62563"/>
                </a:cubicBezTo>
                <a:cubicBezTo>
                  <a:pt x="138023" y="58733"/>
                  <a:pt x="135467" y="56179"/>
                  <a:pt x="131633" y="56179"/>
                </a:cubicBezTo>
                <a:lnTo>
                  <a:pt x="131633" y="12768"/>
                </a:lnTo>
                <a:cubicBezTo>
                  <a:pt x="135467" y="12768"/>
                  <a:pt x="138023" y="9576"/>
                  <a:pt x="138023" y="6384"/>
                </a:cubicBezTo>
                <a:close/>
                <a:moveTo>
                  <a:pt x="118853" y="12768"/>
                </a:moveTo>
                <a:lnTo>
                  <a:pt x="118853" y="56179"/>
                </a:lnTo>
                <a:lnTo>
                  <a:pt x="19170" y="56179"/>
                </a:lnTo>
                <a:lnTo>
                  <a:pt x="19170" y="12768"/>
                </a:lnTo>
                <a:lnTo>
                  <a:pt x="118853" y="12768"/>
                </a:lnTo>
                <a:close/>
                <a:moveTo>
                  <a:pt x="118853" y="68947"/>
                </a:moveTo>
                <a:lnTo>
                  <a:pt x="118853" y="112358"/>
                </a:lnTo>
                <a:lnTo>
                  <a:pt x="19170" y="112358"/>
                </a:lnTo>
                <a:lnTo>
                  <a:pt x="19170" y="68947"/>
                </a:lnTo>
                <a:lnTo>
                  <a:pt x="118853" y="68947"/>
                </a:lnTo>
                <a:close/>
                <a:moveTo>
                  <a:pt x="19170" y="175560"/>
                </a:moveTo>
                <a:lnTo>
                  <a:pt x="19170" y="125765"/>
                </a:lnTo>
                <a:lnTo>
                  <a:pt x="119492" y="125765"/>
                </a:lnTo>
                <a:lnTo>
                  <a:pt x="119492" y="175560"/>
                </a:lnTo>
                <a:lnTo>
                  <a:pt x="19170" y="175560"/>
                </a:lnTo>
                <a:close/>
              </a:path>
            </a:pathLst>
          </a:custGeom>
          <a:solidFill>
            <a:srgbClr val="004F59"/>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5" name="Graphic 4">
            <a:extLst>
              <a:ext uri="{FF2B5EF4-FFF2-40B4-BE49-F238E27FC236}">
                <a16:creationId xmlns:a16="http://schemas.microsoft.com/office/drawing/2014/main" id="{57491F90-586F-4F56-C978-91543EED8B64}"/>
              </a:ext>
            </a:extLst>
          </p:cNvPr>
          <p:cNvSpPr/>
          <p:nvPr/>
        </p:nvSpPr>
        <p:spPr>
          <a:xfrm>
            <a:off x="5033339" y="5336478"/>
            <a:ext cx="227191" cy="309995"/>
          </a:xfrm>
          <a:custGeom>
            <a:avLst/>
            <a:gdLst>
              <a:gd name="connsiteX0" fmla="*/ 138023 w 138022"/>
              <a:gd name="connsiteY0" fmla="*/ 6384 h 188327"/>
              <a:gd name="connsiteX1" fmla="*/ 131633 w 138022"/>
              <a:gd name="connsiteY1" fmla="*/ 0 h 188327"/>
              <a:gd name="connsiteX2" fmla="*/ 6390 w 138022"/>
              <a:gd name="connsiteY2" fmla="*/ 0 h 188327"/>
              <a:gd name="connsiteX3" fmla="*/ 0 w 138022"/>
              <a:gd name="connsiteY3" fmla="*/ 6384 h 188327"/>
              <a:gd name="connsiteX4" fmla="*/ 6390 w 138022"/>
              <a:gd name="connsiteY4" fmla="*/ 12768 h 188327"/>
              <a:gd name="connsiteX5" fmla="*/ 6390 w 138022"/>
              <a:gd name="connsiteY5" fmla="*/ 56179 h 188327"/>
              <a:gd name="connsiteX6" fmla="*/ 0 w 138022"/>
              <a:gd name="connsiteY6" fmla="*/ 62563 h 188327"/>
              <a:gd name="connsiteX7" fmla="*/ 6390 w 138022"/>
              <a:gd name="connsiteY7" fmla="*/ 68947 h 188327"/>
              <a:gd name="connsiteX8" fmla="*/ 6390 w 138022"/>
              <a:gd name="connsiteY8" fmla="*/ 112997 h 188327"/>
              <a:gd name="connsiteX9" fmla="*/ 0 w 138022"/>
              <a:gd name="connsiteY9" fmla="*/ 119381 h 188327"/>
              <a:gd name="connsiteX10" fmla="*/ 6390 w 138022"/>
              <a:gd name="connsiteY10" fmla="*/ 125765 h 188327"/>
              <a:gd name="connsiteX11" fmla="*/ 6390 w 138022"/>
              <a:gd name="connsiteY11" fmla="*/ 175560 h 188327"/>
              <a:gd name="connsiteX12" fmla="*/ 0 w 138022"/>
              <a:gd name="connsiteY12" fmla="*/ 181944 h 188327"/>
              <a:gd name="connsiteX13" fmla="*/ 6390 w 138022"/>
              <a:gd name="connsiteY13" fmla="*/ 188327 h 188327"/>
              <a:gd name="connsiteX14" fmla="*/ 131633 w 138022"/>
              <a:gd name="connsiteY14" fmla="*/ 188327 h 188327"/>
              <a:gd name="connsiteX15" fmla="*/ 138023 w 138022"/>
              <a:gd name="connsiteY15" fmla="*/ 181944 h 188327"/>
              <a:gd name="connsiteX16" fmla="*/ 131633 w 138022"/>
              <a:gd name="connsiteY16" fmla="*/ 175560 h 188327"/>
              <a:gd name="connsiteX17" fmla="*/ 131633 w 138022"/>
              <a:gd name="connsiteY17" fmla="*/ 125765 h 188327"/>
              <a:gd name="connsiteX18" fmla="*/ 138023 w 138022"/>
              <a:gd name="connsiteY18" fmla="*/ 119381 h 188327"/>
              <a:gd name="connsiteX19" fmla="*/ 131633 w 138022"/>
              <a:gd name="connsiteY19" fmla="*/ 112997 h 188327"/>
              <a:gd name="connsiteX20" fmla="*/ 131633 w 138022"/>
              <a:gd name="connsiteY20" fmla="*/ 68947 h 188327"/>
              <a:gd name="connsiteX21" fmla="*/ 138023 w 138022"/>
              <a:gd name="connsiteY21" fmla="*/ 62563 h 188327"/>
              <a:gd name="connsiteX22" fmla="*/ 131633 w 138022"/>
              <a:gd name="connsiteY22" fmla="*/ 56179 h 188327"/>
              <a:gd name="connsiteX23" fmla="*/ 131633 w 138022"/>
              <a:gd name="connsiteY23" fmla="*/ 12768 h 188327"/>
              <a:gd name="connsiteX24" fmla="*/ 138023 w 138022"/>
              <a:gd name="connsiteY24" fmla="*/ 6384 h 188327"/>
              <a:gd name="connsiteX25" fmla="*/ 118853 w 138022"/>
              <a:gd name="connsiteY25" fmla="*/ 12768 h 188327"/>
              <a:gd name="connsiteX26" fmla="*/ 118853 w 138022"/>
              <a:gd name="connsiteY26" fmla="*/ 56179 h 188327"/>
              <a:gd name="connsiteX27" fmla="*/ 19170 w 138022"/>
              <a:gd name="connsiteY27" fmla="*/ 56179 h 188327"/>
              <a:gd name="connsiteX28" fmla="*/ 19170 w 138022"/>
              <a:gd name="connsiteY28" fmla="*/ 12768 h 188327"/>
              <a:gd name="connsiteX29" fmla="*/ 118853 w 138022"/>
              <a:gd name="connsiteY29" fmla="*/ 12768 h 188327"/>
              <a:gd name="connsiteX30" fmla="*/ 118853 w 138022"/>
              <a:gd name="connsiteY30" fmla="*/ 68947 h 188327"/>
              <a:gd name="connsiteX31" fmla="*/ 118853 w 138022"/>
              <a:gd name="connsiteY31" fmla="*/ 112358 h 188327"/>
              <a:gd name="connsiteX32" fmla="*/ 19170 w 138022"/>
              <a:gd name="connsiteY32" fmla="*/ 112358 h 188327"/>
              <a:gd name="connsiteX33" fmla="*/ 19170 w 138022"/>
              <a:gd name="connsiteY33" fmla="*/ 68947 h 188327"/>
              <a:gd name="connsiteX34" fmla="*/ 118853 w 138022"/>
              <a:gd name="connsiteY34" fmla="*/ 68947 h 188327"/>
              <a:gd name="connsiteX35" fmla="*/ 19170 w 138022"/>
              <a:gd name="connsiteY35" fmla="*/ 175560 h 188327"/>
              <a:gd name="connsiteX36" fmla="*/ 19170 w 138022"/>
              <a:gd name="connsiteY36" fmla="*/ 125765 h 188327"/>
              <a:gd name="connsiteX37" fmla="*/ 119492 w 138022"/>
              <a:gd name="connsiteY37" fmla="*/ 125765 h 188327"/>
              <a:gd name="connsiteX38" fmla="*/ 119492 w 138022"/>
              <a:gd name="connsiteY38" fmla="*/ 175560 h 188327"/>
              <a:gd name="connsiteX39" fmla="*/ 19170 w 138022"/>
              <a:gd name="connsiteY39" fmla="*/ 175560 h 18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8022" h="188327">
                <a:moveTo>
                  <a:pt x="138023" y="6384"/>
                </a:moveTo>
                <a:cubicBezTo>
                  <a:pt x="138023" y="2554"/>
                  <a:pt x="135467" y="0"/>
                  <a:pt x="131633" y="0"/>
                </a:cubicBezTo>
                <a:lnTo>
                  <a:pt x="6390" y="0"/>
                </a:lnTo>
                <a:cubicBezTo>
                  <a:pt x="2556" y="0"/>
                  <a:pt x="0" y="2554"/>
                  <a:pt x="0" y="6384"/>
                </a:cubicBezTo>
                <a:cubicBezTo>
                  <a:pt x="0" y="10214"/>
                  <a:pt x="2556" y="12768"/>
                  <a:pt x="6390" y="12768"/>
                </a:cubicBezTo>
                <a:lnTo>
                  <a:pt x="6390" y="56179"/>
                </a:lnTo>
                <a:cubicBezTo>
                  <a:pt x="2556" y="56179"/>
                  <a:pt x="0" y="58733"/>
                  <a:pt x="0" y="62563"/>
                </a:cubicBezTo>
                <a:cubicBezTo>
                  <a:pt x="0" y="66394"/>
                  <a:pt x="2556" y="68947"/>
                  <a:pt x="6390" y="68947"/>
                </a:cubicBezTo>
                <a:lnTo>
                  <a:pt x="6390" y="112997"/>
                </a:lnTo>
                <a:cubicBezTo>
                  <a:pt x="2556" y="112997"/>
                  <a:pt x="0" y="115550"/>
                  <a:pt x="0" y="119381"/>
                </a:cubicBezTo>
                <a:cubicBezTo>
                  <a:pt x="0" y="123211"/>
                  <a:pt x="2556" y="125765"/>
                  <a:pt x="6390" y="125765"/>
                </a:cubicBezTo>
                <a:lnTo>
                  <a:pt x="6390" y="175560"/>
                </a:lnTo>
                <a:cubicBezTo>
                  <a:pt x="2556" y="175560"/>
                  <a:pt x="0" y="178113"/>
                  <a:pt x="0" y="181944"/>
                </a:cubicBezTo>
                <a:cubicBezTo>
                  <a:pt x="0" y="185774"/>
                  <a:pt x="2556" y="188327"/>
                  <a:pt x="6390" y="188327"/>
                </a:cubicBezTo>
                <a:lnTo>
                  <a:pt x="131633" y="188327"/>
                </a:lnTo>
                <a:cubicBezTo>
                  <a:pt x="135467" y="188327"/>
                  <a:pt x="138023" y="185774"/>
                  <a:pt x="138023" y="181944"/>
                </a:cubicBezTo>
                <a:cubicBezTo>
                  <a:pt x="138023" y="178113"/>
                  <a:pt x="135467" y="175560"/>
                  <a:pt x="131633" y="175560"/>
                </a:cubicBezTo>
                <a:lnTo>
                  <a:pt x="131633" y="125765"/>
                </a:lnTo>
                <a:cubicBezTo>
                  <a:pt x="135467" y="125765"/>
                  <a:pt x="138023" y="123211"/>
                  <a:pt x="138023" y="119381"/>
                </a:cubicBezTo>
                <a:cubicBezTo>
                  <a:pt x="138023" y="115550"/>
                  <a:pt x="135467" y="112997"/>
                  <a:pt x="131633" y="112997"/>
                </a:cubicBezTo>
                <a:lnTo>
                  <a:pt x="131633" y="68947"/>
                </a:lnTo>
                <a:cubicBezTo>
                  <a:pt x="135467" y="68947"/>
                  <a:pt x="138023" y="66394"/>
                  <a:pt x="138023" y="62563"/>
                </a:cubicBezTo>
                <a:cubicBezTo>
                  <a:pt x="138023" y="58733"/>
                  <a:pt x="135467" y="56179"/>
                  <a:pt x="131633" y="56179"/>
                </a:cubicBezTo>
                <a:lnTo>
                  <a:pt x="131633" y="12768"/>
                </a:lnTo>
                <a:cubicBezTo>
                  <a:pt x="135467" y="12768"/>
                  <a:pt x="138023" y="9576"/>
                  <a:pt x="138023" y="6384"/>
                </a:cubicBezTo>
                <a:close/>
                <a:moveTo>
                  <a:pt x="118853" y="12768"/>
                </a:moveTo>
                <a:lnTo>
                  <a:pt x="118853" y="56179"/>
                </a:lnTo>
                <a:lnTo>
                  <a:pt x="19170" y="56179"/>
                </a:lnTo>
                <a:lnTo>
                  <a:pt x="19170" y="12768"/>
                </a:lnTo>
                <a:lnTo>
                  <a:pt x="118853" y="12768"/>
                </a:lnTo>
                <a:close/>
                <a:moveTo>
                  <a:pt x="118853" y="68947"/>
                </a:moveTo>
                <a:lnTo>
                  <a:pt x="118853" y="112358"/>
                </a:lnTo>
                <a:lnTo>
                  <a:pt x="19170" y="112358"/>
                </a:lnTo>
                <a:lnTo>
                  <a:pt x="19170" y="68947"/>
                </a:lnTo>
                <a:lnTo>
                  <a:pt x="118853" y="68947"/>
                </a:lnTo>
                <a:close/>
                <a:moveTo>
                  <a:pt x="19170" y="175560"/>
                </a:moveTo>
                <a:lnTo>
                  <a:pt x="19170" y="125765"/>
                </a:lnTo>
                <a:lnTo>
                  <a:pt x="119492" y="125765"/>
                </a:lnTo>
                <a:lnTo>
                  <a:pt x="119492" y="175560"/>
                </a:lnTo>
                <a:lnTo>
                  <a:pt x="19170" y="175560"/>
                </a:lnTo>
                <a:close/>
              </a:path>
            </a:pathLst>
          </a:custGeom>
          <a:solidFill>
            <a:srgbClr val="004F59"/>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89" name="Graphic 4">
            <a:extLst>
              <a:ext uri="{FF2B5EF4-FFF2-40B4-BE49-F238E27FC236}">
                <a16:creationId xmlns:a16="http://schemas.microsoft.com/office/drawing/2014/main" id="{D7EDF0D2-0B80-15AD-535C-4899C008E937}"/>
              </a:ext>
            </a:extLst>
          </p:cNvPr>
          <p:cNvGrpSpPr>
            <a:grpSpLocks noChangeAspect="1"/>
          </p:cNvGrpSpPr>
          <p:nvPr/>
        </p:nvGrpSpPr>
        <p:grpSpPr>
          <a:xfrm>
            <a:off x="1830532" y="1375843"/>
            <a:ext cx="434519" cy="417075"/>
            <a:chOff x="3685076" y="2936794"/>
            <a:chExt cx="206845" cy="198541"/>
          </a:xfrm>
          <a:solidFill>
            <a:srgbClr val="014F59"/>
          </a:solidFill>
        </p:grpSpPr>
        <p:sp>
          <p:nvSpPr>
            <p:cNvPr id="91" name="Graphic 4">
              <a:extLst>
                <a:ext uri="{FF2B5EF4-FFF2-40B4-BE49-F238E27FC236}">
                  <a16:creationId xmlns:a16="http://schemas.microsoft.com/office/drawing/2014/main" id="{53DE6B8C-61D0-6791-4393-230E5E40CB4A}"/>
                </a:ext>
              </a:extLst>
            </p:cNvPr>
            <p:cNvSpPr/>
            <p:nvPr/>
          </p:nvSpPr>
          <p:spPr>
            <a:xfrm>
              <a:off x="3695939" y="2936794"/>
              <a:ext cx="186986" cy="69585"/>
            </a:xfrm>
            <a:custGeom>
              <a:avLst/>
              <a:gdLst>
                <a:gd name="connsiteX0" fmla="*/ 5112 w 186986"/>
                <a:gd name="connsiteY0" fmla="*/ 68947 h 69585"/>
                <a:gd name="connsiteX1" fmla="*/ 7029 w 186986"/>
                <a:gd name="connsiteY1" fmla="*/ 69585 h 69585"/>
                <a:gd name="connsiteX2" fmla="*/ 12780 w 186986"/>
                <a:gd name="connsiteY2" fmla="*/ 65117 h 69585"/>
                <a:gd name="connsiteX3" fmla="*/ 31950 w 186986"/>
                <a:gd name="connsiteY3" fmla="*/ 49795 h 69585"/>
                <a:gd name="connsiteX4" fmla="*/ 37700 w 186986"/>
                <a:gd name="connsiteY4" fmla="*/ 45326 h 69585"/>
                <a:gd name="connsiteX5" fmla="*/ 60065 w 186986"/>
                <a:gd name="connsiteY5" fmla="*/ 28728 h 69585"/>
                <a:gd name="connsiteX6" fmla="*/ 60065 w 186986"/>
                <a:gd name="connsiteY6" fmla="*/ 28728 h 69585"/>
                <a:gd name="connsiteX7" fmla="*/ 65816 w 186986"/>
                <a:gd name="connsiteY7" fmla="*/ 25536 h 69585"/>
                <a:gd name="connsiteX8" fmla="*/ 93293 w 186986"/>
                <a:gd name="connsiteY8" fmla="*/ 13406 h 69585"/>
                <a:gd name="connsiteX9" fmla="*/ 118853 w 186986"/>
                <a:gd name="connsiteY9" fmla="*/ 25536 h 69585"/>
                <a:gd name="connsiteX10" fmla="*/ 123965 w 186986"/>
                <a:gd name="connsiteY10" fmla="*/ 28728 h 69585"/>
                <a:gd name="connsiteX11" fmla="*/ 146969 w 186986"/>
                <a:gd name="connsiteY11" fmla="*/ 45326 h 69585"/>
                <a:gd name="connsiteX12" fmla="*/ 152719 w 186986"/>
                <a:gd name="connsiteY12" fmla="*/ 49795 h 69585"/>
                <a:gd name="connsiteX13" fmla="*/ 174445 w 186986"/>
                <a:gd name="connsiteY13" fmla="*/ 65117 h 69585"/>
                <a:gd name="connsiteX14" fmla="*/ 182752 w 186986"/>
                <a:gd name="connsiteY14" fmla="*/ 68947 h 69585"/>
                <a:gd name="connsiteX15" fmla="*/ 186586 w 186986"/>
                <a:gd name="connsiteY15" fmla="*/ 60648 h 69585"/>
                <a:gd name="connsiteX16" fmla="*/ 157192 w 186986"/>
                <a:gd name="connsiteY16" fmla="*/ 37027 h 69585"/>
                <a:gd name="connsiteX17" fmla="*/ 127160 w 186986"/>
                <a:gd name="connsiteY17" fmla="*/ 15322 h 69585"/>
                <a:gd name="connsiteX18" fmla="*/ 92654 w 186986"/>
                <a:gd name="connsiteY18" fmla="*/ 0 h 69585"/>
                <a:gd name="connsiteX19" fmla="*/ 56231 w 186986"/>
                <a:gd name="connsiteY19" fmla="*/ 15322 h 69585"/>
                <a:gd name="connsiteX20" fmla="*/ 26199 w 186986"/>
                <a:gd name="connsiteY20" fmla="*/ 37027 h 69585"/>
                <a:gd name="connsiteX21" fmla="*/ 0 w 186986"/>
                <a:gd name="connsiteY21" fmla="*/ 60648 h 69585"/>
                <a:gd name="connsiteX22" fmla="*/ 5112 w 186986"/>
                <a:gd name="connsiteY22" fmla="*/ 68947 h 6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986" h="69585">
                  <a:moveTo>
                    <a:pt x="5112" y="68947"/>
                  </a:moveTo>
                  <a:cubicBezTo>
                    <a:pt x="5751" y="68947"/>
                    <a:pt x="6390" y="69585"/>
                    <a:pt x="7029" y="69585"/>
                  </a:cubicBezTo>
                  <a:cubicBezTo>
                    <a:pt x="9585" y="69585"/>
                    <a:pt x="12141" y="67670"/>
                    <a:pt x="12780" y="65117"/>
                  </a:cubicBezTo>
                  <a:cubicBezTo>
                    <a:pt x="15336" y="58094"/>
                    <a:pt x="20447" y="49795"/>
                    <a:pt x="31950" y="49795"/>
                  </a:cubicBezTo>
                  <a:cubicBezTo>
                    <a:pt x="34505" y="49795"/>
                    <a:pt x="37062" y="47880"/>
                    <a:pt x="37700" y="45326"/>
                  </a:cubicBezTo>
                  <a:cubicBezTo>
                    <a:pt x="40257" y="35750"/>
                    <a:pt x="49841" y="28728"/>
                    <a:pt x="60065" y="28728"/>
                  </a:cubicBezTo>
                  <a:cubicBezTo>
                    <a:pt x="60065" y="28728"/>
                    <a:pt x="60065" y="28728"/>
                    <a:pt x="60065" y="28728"/>
                  </a:cubicBezTo>
                  <a:cubicBezTo>
                    <a:pt x="62621" y="28728"/>
                    <a:pt x="64538" y="27451"/>
                    <a:pt x="65816" y="25536"/>
                  </a:cubicBezTo>
                  <a:cubicBezTo>
                    <a:pt x="70289" y="18514"/>
                    <a:pt x="81791" y="13406"/>
                    <a:pt x="93293" y="13406"/>
                  </a:cubicBezTo>
                  <a:cubicBezTo>
                    <a:pt x="104795" y="13406"/>
                    <a:pt x="114380" y="17875"/>
                    <a:pt x="118853" y="25536"/>
                  </a:cubicBezTo>
                  <a:cubicBezTo>
                    <a:pt x="120131" y="27451"/>
                    <a:pt x="122048" y="28728"/>
                    <a:pt x="123965" y="28728"/>
                  </a:cubicBezTo>
                  <a:cubicBezTo>
                    <a:pt x="134828" y="28728"/>
                    <a:pt x="143774" y="35112"/>
                    <a:pt x="146969" y="45326"/>
                  </a:cubicBezTo>
                  <a:cubicBezTo>
                    <a:pt x="147607" y="47880"/>
                    <a:pt x="150164" y="49795"/>
                    <a:pt x="152719" y="49795"/>
                  </a:cubicBezTo>
                  <a:cubicBezTo>
                    <a:pt x="162304" y="49795"/>
                    <a:pt x="171250" y="56179"/>
                    <a:pt x="174445" y="65117"/>
                  </a:cubicBezTo>
                  <a:cubicBezTo>
                    <a:pt x="175723" y="68309"/>
                    <a:pt x="179557" y="70224"/>
                    <a:pt x="182752" y="68947"/>
                  </a:cubicBezTo>
                  <a:cubicBezTo>
                    <a:pt x="185947" y="67670"/>
                    <a:pt x="187864" y="63840"/>
                    <a:pt x="186586" y="60648"/>
                  </a:cubicBezTo>
                  <a:cubicBezTo>
                    <a:pt x="182113" y="47880"/>
                    <a:pt x="170611" y="38942"/>
                    <a:pt x="157192" y="37027"/>
                  </a:cubicBezTo>
                  <a:cubicBezTo>
                    <a:pt x="152080" y="24897"/>
                    <a:pt x="140579" y="16598"/>
                    <a:pt x="127160" y="15322"/>
                  </a:cubicBezTo>
                  <a:cubicBezTo>
                    <a:pt x="119492" y="5746"/>
                    <a:pt x="107351" y="0"/>
                    <a:pt x="92654" y="0"/>
                  </a:cubicBezTo>
                  <a:cubicBezTo>
                    <a:pt x="77957" y="0"/>
                    <a:pt x="63899" y="5746"/>
                    <a:pt x="56231" y="15322"/>
                  </a:cubicBezTo>
                  <a:cubicBezTo>
                    <a:pt x="42812" y="16598"/>
                    <a:pt x="31310" y="24897"/>
                    <a:pt x="26199" y="37027"/>
                  </a:cubicBezTo>
                  <a:cubicBezTo>
                    <a:pt x="14058" y="38942"/>
                    <a:pt x="4473" y="47241"/>
                    <a:pt x="0" y="60648"/>
                  </a:cubicBezTo>
                  <a:cubicBezTo>
                    <a:pt x="0" y="64478"/>
                    <a:pt x="1917" y="68309"/>
                    <a:pt x="5112" y="6894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2" name="Graphic 4">
              <a:extLst>
                <a:ext uri="{FF2B5EF4-FFF2-40B4-BE49-F238E27FC236}">
                  <a16:creationId xmlns:a16="http://schemas.microsoft.com/office/drawing/2014/main" id="{E21A7140-EA20-C344-D230-BD3D362F4206}"/>
                </a:ext>
              </a:extLst>
            </p:cNvPr>
            <p:cNvSpPr/>
            <p:nvPr/>
          </p:nvSpPr>
          <p:spPr>
            <a:xfrm>
              <a:off x="3685076" y="3010848"/>
              <a:ext cx="206845" cy="79922"/>
            </a:xfrm>
            <a:custGeom>
              <a:avLst/>
              <a:gdLst>
                <a:gd name="connsiteX0" fmla="*/ 198088 w 206845"/>
                <a:gd name="connsiteY0" fmla="*/ 0 h 79922"/>
                <a:gd name="connsiteX1" fmla="*/ 9585 w 206845"/>
                <a:gd name="connsiteY1" fmla="*/ 0 h 79922"/>
                <a:gd name="connsiteX2" fmla="*/ 0 w 206845"/>
                <a:gd name="connsiteY2" fmla="*/ 9576 h 79922"/>
                <a:gd name="connsiteX3" fmla="*/ 0 w 206845"/>
                <a:gd name="connsiteY3" fmla="*/ 27451 h 79922"/>
                <a:gd name="connsiteX4" fmla="*/ 9585 w 206845"/>
                <a:gd name="connsiteY4" fmla="*/ 37027 h 79922"/>
                <a:gd name="connsiteX5" fmla="*/ 13419 w 206845"/>
                <a:gd name="connsiteY5" fmla="*/ 37027 h 79922"/>
                <a:gd name="connsiteX6" fmla="*/ 23004 w 206845"/>
                <a:gd name="connsiteY6" fmla="*/ 74693 h 79922"/>
                <a:gd name="connsiteX7" fmla="*/ 29394 w 206845"/>
                <a:gd name="connsiteY7" fmla="*/ 79800 h 79922"/>
                <a:gd name="connsiteX8" fmla="*/ 31310 w 206845"/>
                <a:gd name="connsiteY8" fmla="*/ 79800 h 79922"/>
                <a:gd name="connsiteX9" fmla="*/ 35783 w 206845"/>
                <a:gd name="connsiteY9" fmla="*/ 72139 h 79922"/>
                <a:gd name="connsiteX10" fmla="*/ 24921 w 206845"/>
                <a:gd name="connsiteY10" fmla="*/ 30005 h 79922"/>
                <a:gd name="connsiteX11" fmla="*/ 18531 w 206845"/>
                <a:gd name="connsiteY11" fmla="*/ 24897 h 79922"/>
                <a:gd name="connsiteX12" fmla="*/ 12141 w 206845"/>
                <a:gd name="connsiteY12" fmla="*/ 24897 h 79922"/>
                <a:gd name="connsiteX13" fmla="*/ 12141 w 206845"/>
                <a:gd name="connsiteY13" fmla="*/ 12768 h 79922"/>
                <a:gd name="connsiteX14" fmla="*/ 194893 w 206845"/>
                <a:gd name="connsiteY14" fmla="*/ 12768 h 79922"/>
                <a:gd name="connsiteX15" fmla="*/ 194893 w 206845"/>
                <a:gd name="connsiteY15" fmla="*/ 24897 h 79922"/>
                <a:gd name="connsiteX16" fmla="*/ 187864 w 206845"/>
                <a:gd name="connsiteY16" fmla="*/ 24897 h 79922"/>
                <a:gd name="connsiteX17" fmla="*/ 181474 w 206845"/>
                <a:gd name="connsiteY17" fmla="*/ 30005 h 79922"/>
                <a:gd name="connsiteX18" fmla="*/ 170611 w 206845"/>
                <a:gd name="connsiteY18" fmla="*/ 72139 h 79922"/>
                <a:gd name="connsiteX19" fmla="*/ 175084 w 206845"/>
                <a:gd name="connsiteY19" fmla="*/ 79800 h 79922"/>
                <a:gd name="connsiteX20" fmla="*/ 182752 w 206845"/>
                <a:gd name="connsiteY20" fmla="*/ 75331 h 79922"/>
                <a:gd name="connsiteX21" fmla="*/ 192337 w 206845"/>
                <a:gd name="connsiteY21" fmla="*/ 37665 h 79922"/>
                <a:gd name="connsiteX22" fmla="*/ 196810 w 206845"/>
                <a:gd name="connsiteY22" fmla="*/ 37665 h 79922"/>
                <a:gd name="connsiteX23" fmla="*/ 206395 w 206845"/>
                <a:gd name="connsiteY23" fmla="*/ 28089 h 79922"/>
                <a:gd name="connsiteX24" fmla="*/ 206395 w 206845"/>
                <a:gd name="connsiteY24" fmla="*/ 10214 h 79922"/>
                <a:gd name="connsiteX25" fmla="*/ 198088 w 206845"/>
                <a:gd name="connsiteY25" fmla="*/ 0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845" h="79922">
                  <a:moveTo>
                    <a:pt x="198088" y="0"/>
                  </a:moveTo>
                  <a:lnTo>
                    <a:pt x="9585" y="0"/>
                  </a:lnTo>
                  <a:cubicBezTo>
                    <a:pt x="4473" y="0"/>
                    <a:pt x="0" y="4469"/>
                    <a:pt x="0" y="9576"/>
                  </a:cubicBezTo>
                  <a:lnTo>
                    <a:pt x="0" y="27451"/>
                  </a:lnTo>
                  <a:cubicBezTo>
                    <a:pt x="0" y="32558"/>
                    <a:pt x="4473" y="37027"/>
                    <a:pt x="9585" y="37027"/>
                  </a:cubicBezTo>
                  <a:lnTo>
                    <a:pt x="13419" y="37027"/>
                  </a:lnTo>
                  <a:lnTo>
                    <a:pt x="23004" y="74693"/>
                  </a:lnTo>
                  <a:cubicBezTo>
                    <a:pt x="23643" y="77885"/>
                    <a:pt x="26199" y="79800"/>
                    <a:pt x="29394" y="79800"/>
                  </a:cubicBezTo>
                  <a:cubicBezTo>
                    <a:pt x="30033" y="79800"/>
                    <a:pt x="30672" y="79800"/>
                    <a:pt x="31310" y="79800"/>
                  </a:cubicBezTo>
                  <a:cubicBezTo>
                    <a:pt x="34505" y="79161"/>
                    <a:pt x="37062" y="75331"/>
                    <a:pt x="35783" y="72139"/>
                  </a:cubicBezTo>
                  <a:lnTo>
                    <a:pt x="24921" y="30005"/>
                  </a:lnTo>
                  <a:cubicBezTo>
                    <a:pt x="24282" y="27451"/>
                    <a:pt x="21726" y="24897"/>
                    <a:pt x="18531" y="24897"/>
                  </a:cubicBezTo>
                  <a:lnTo>
                    <a:pt x="12141" y="24897"/>
                  </a:lnTo>
                  <a:lnTo>
                    <a:pt x="12141" y="12768"/>
                  </a:lnTo>
                  <a:lnTo>
                    <a:pt x="194893" y="12768"/>
                  </a:lnTo>
                  <a:lnTo>
                    <a:pt x="194893" y="24897"/>
                  </a:lnTo>
                  <a:lnTo>
                    <a:pt x="187864" y="24897"/>
                  </a:lnTo>
                  <a:cubicBezTo>
                    <a:pt x="184669" y="24897"/>
                    <a:pt x="182113" y="26813"/>
                    <a:pt x="181474" y="30005"/>
                  </a:cubicBezTo>
                  <a:lnTo>
                    <a:pt x="170611" y="72139"/>
                  </a:lnTo>
                  <a:cubicBezTo>
                    <a:pt x="169972" y="75331"/>
                    <a:pt x="171889" y="79161"/>
                    <a:pt x="175084" y="79800"/>
                  </a:cubicBezTo>
                  <a:cubicBezTo>
                    <a:pt x="178279" y="80438"/>
                    <a:pt x="182113" y="78523"/>
                    <a:pt x="182752" y="75331"/>
                  </a:cubicBezTo>
                  <a:lnTo>
                    <a:pt x="192337" y="37665"/>
                  </a:lnTo>
                  <a:lnTo>
                    <a:pt x="196810" y="37665"/>
                  </a:lnTo>
                  <a:cubicBezTo>
                    <a:pt x="201922" y="37665"/>
                    <a:pt x="206395" y="33197"/>
                    <a:pt x="206395" y="28089"/>
                  </a:cubicBezTo>
                  <a:lnTo>
                    <a:pt x="206395" y="10214"/>
                  </a:lnTo>
                  <a:cubicBezTo>
                    <a:pt x="208312" y="4469"/>
                    <a:pt x="203839" y="0"/>
                    <a:pt x="198088"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3" name="Graphic 4">
              <a:extLst>
                <a:ext uri="{FF2B5EF4-FFF2-40B4-BE49-F238E27FC236}">
                  <a16:creationId xmlns:a16="http://schemas.microsoft.com/office/drawing/2014/main" id="{DBB38049-FEBF-23E9-83D0-53E9E351B7D6}"/>
                </a:ext>
              </a:extLst>
            </p:cNvPr>
            <p:cNvSpPr/>
            <p:nvPr/>
          </p:nvSpPr>
          <p:spPr>
            <a:xfrm>
              <a:off x="3764311" y="3104054"/>
              <a:ext cx="49202" cy="12767"/>
            </a:xfrm>
            <a:custGeom>
              <a:avLst/>
              <a:gdLst>
                <a:gd name="connsiteX0" fmla="*/ 42813 w 49202"/>
                <a:gd name="connsiteY0" fmla="*/ 0 h 12767"/>
                <a:gd name="connsiteX1" fmla="*/ 6390 w 49202"/>
                <a:gd name="connsiteY1" fmla="*/ 0 h 12767"/>
                <a:gd name="connsiteX2" fmla="*/ 0 w 49202"/>
                <a:gd name="connsiteY2" fmla="*/ 6384 h 12767"/>
                <a:gd name="connsiteX3" fmla="*/ 6390 w 49202"/>
                <a:gd name="connsiteY3" fmla="*/ 12768 h 12767"/>
                <a:gd name="connsiteX4" fmla="*/ 42813 w 49202"/>
                <a:gd name="connsiteY4" fmla="*/ 12768 h 12767"/>
                <a:gd name="connsiteX5" fmla="*/ 49203 w 49202"/>
                <a:gd name="connsiteY5" fmla="*/ 6384 h 12767"/>
                <a:gd name="connsiteX6" fmla="*/ 42813 w 4920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02" h="12767">
                  <a:moveTo>
                    <a:pt x="42813" y="0"/>
                  </a:moveTo>
                  <a:lnTo>
                    <a:pt x="6390" y="0"/>
                  </a:lnTo>
                  <a:cubicBezTo>
                    <a:pt x="2556" y="0"/>
                    <a:pt x="0" y="2554"/>
                    <a:pt x="0" y="6384"/>
                  </a:cubicBezTo>
                  <a:cubicBezTo>
                    <a:pt x="0" y="10214"/>
                    <a:pt x="2556" y="12768"/>
                    <a:pt x="6390" y="12768"/>
                  </a:cubicBezTo>
                  <a:lnTo>
                    <a:pt x="42813" y="12768"/>
                  </a:lnTo>
                  <a:cubicBezTo>
                    <a:pt x="46647" y="12768"/>
                    <a:pt x="49203" y="10214"/>
                    <a:pt x="49203" y="6384"/>
                  </a:cubicBezTo>
                  <a:cubicBezTo>
                    <a:pt x="49203" y="2554"/>
                    <a:pt x="46008" y="0"/>
                    <a:pt x="42813"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4" name="Graphic 4">
              <a:extLst>
                <a:ext uri="{FF2B5EF4-FFF2-40B4-BE49-F238E27FC236}">
                  <a16:creationId xmlns:a16="http://schemas.microsoft.com/office/drawing/2014/main" id="{F5452CC7-D96C-4885-8EBA-1BDBB244C2C8}"/>
                </a:ext>
              </a:extLst>
            </p:cNvPr>
            <p:cNvSpPr/>
            <p:nvPr/>
          </p:nvSpPr>
          <p:spPr>
            <a:xfrm>
              <a:off x="3712553" y="3085541"/>
              <a:ext cx="49202" cy="49794"/>
            </a:xfrm>
            <a:custGeom>
              <a:avLst/>
              <a:gdLst>
                <a:gd name="connsiteX0" fmla="*/ 24921 w 49202"/>
                <a:gd name="connsiteY0" fmla="*/ 0 h 49794"/>
                <a:gd name="connsiteX1" fmla="*/ 0 w 49202"/>
                <a:gd name="connsiteY1" fmla="*/ 24897 h 49794"/>
                <a:gd name="connsiteX2" fmla="*/ 24921 w 49202"/>
                <a:gd name="connsiteY2" fmla="*/ 49795 h 49794"/>
                <a:gd name="connsiteX3" fmla="*/ 24921 w 49202"/>
                <a:gd name="connsiteY3" fmla="*/ 49795 h 49794"/>
                <a:gd name="connsiteX4" fmla="*/ 42173 w 49202"/>
                <a:gd name="connsiteY4" fmla="*/ 42773 h 49794"/>
                <a:gd name="connsiteX5" fmla="*/ 49203 w 49202"/>
                <a:gd name="connsiteY5" fmla="*/ 25536 h 49794"/>
                <a:gd name="connsiteX6" fmla="*/ 24921 w 49202"/>
                <a:gd name="connsiteY6" fmla="*/ 0 h 49794"/>
                <a:gd name="connsiteX7" fmla="*/ 33228 w 49202"/>
                <a:gd name="connsiteY7" fmla="*/ 33197 h 49794"/>
                <a:gd name="connsiteX8" fmla="*/ 24921 w 49202"/>
                <a:gd name="connsiteY8" fmla="*/ 36389 h 49794"/>
                <a:gd name="connsiteX9" fmla="*/ 24921 w 49202"/>
                <a:gd name="connsiteY9" fmla="*/ 36389 h 49794"/>
                <a:gd name="connsiteX10" fmla="*/ 12780 w 49202"/>
                <a:gd name="connsiteY10" fmla="*/ 24259 h 49794"/>
                <a:gd name="connsiteX11" fmla="*/ 24921 w 49202"/>
                <a:gd name="connsiteY11" fmla="*/ 12130 h 49794"/>
                <a:gd name="connsiteX12" fmla="*/ 37062 w 49202"/>
                <a:gd name="connsiteY12" fmla="*/ 24259 h 49794"/>
                <a:gd name="connsiteX13" fmla="*/ 33228 w 49202"/>
                <a:gd name="connsiteY13" fmla="*/ 33197 h 4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202" h="49794">
                  <a:moveTo>
                    <a:pt x="24921" y="0"/>
                  </a:moveTo>
                  <a:cubicBezTo>
                    <a:pt x="11502" y="0"/>
                    <a:pt x="0" y="10853"/>
                    <a:pt x="0" y="24897"/>
                  </a:cubicBezTo>
                  <a:cubicBezTo>
                    <a:pt x="0" y="38304"/>
                    <a:pt x="10863" y="49795"/>
                    <a:pt x="24921" y="49795"/>
                  </a:cubicBezTo>
                  <a:cubicBezTo>
                    <a:pt x="24921" y="49795"/>
                    <a:pt x="24921" y="49795"/>
                    <a:pt x="24921" y="49795"/>
                  </a:cubicBezTo>
                  <a:cubicBezTo>
                    <a:pt x="31311" y="49795"/>
                    <a:pt x="37701" y="47241"/>
                    <a:pt x="42173" y="42773"/>
                  </a:cubicBezTo>
                  <a:cubicBezTo>
                    <a:pt x="46646" y="38304"/>
                    <a:pt x="49203" y="31920"/>
                    <a:pt x="49203" y="25536"/>
                  </a:cubicBezTo>
                  <a:cubicBezTo>
                    <a:pt x="49203" y="11491"/>
                    <a:pt x="38340" y="0"/>
                    <a:pt x="24921" y="0"/>
                  </a:cubicBezTo>
                  <a:close/>
                  <a:moveTo>
                    <a:pt x="33228" y="33197"/>
                  </a:moveTo>
                  <a:cubicBezTo>
                    <a:pt x="30672" y="35750"/>
                    <a:pt x="28116" y="36389"/>
                    <a:pt x="24921" y="36389"/>
                  </a:cubicBezTo>
                  <a:cubicBezTo>
                    <a:pt x="24921" y="36389"/>
                    <a:pt x="24921" y="36389"/>
                    <a:pt x="24921" y="36389"/>
                  </a:cubicBezTo>
                  <a:cubicBezTo>
                    <a:pt x="18531" y="36389"/>
                    <a:pt x="12780" y="31281"/>
                    <a:pt x="12780" y="24259"/>
                  </a:cubicBezTo>
                  <a:cubicBezTo>
                    <a:pt x="12780" y="17875"/>
                    <a:pt x="17892" y="12130"/>
                    <a:pt x="24921" y="12130"/>
                  </a:cubicBezTo>
                  <a:cubicBezTo>
                    <a:pt x="31311" y="12130"/>
                    <a:pt x="37062" y="17237"/>
                    <a:pt x="37062" y="24259"/>
                  </a:cubicBezTo>
                  <a:cubicBezTo>
                    <a:pt x="36423" y="28089"/>
                    <a:pt x="35145" y="31281"/>
                    <a:pt x="33228" y="3319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5" name="Graphic 4">
              <a:extLst>
                <a:ext uri="{FF2B5EF4-FFF2-40B4-BE49-F238E27FC236}">
                  <a16:creationId xmlns:a16="http://schemas.microsoft.com/office/drawing/2014/main" id="{E81128FF-D94F-0522-598C-3C76E6624774}"/>
                </a:ext>
              </a:extLst>
            </p:cNvPr>
            <p:cNvSpPr/>
            <p:nvPr/>
          </p:nvSpPr>
          <p:spPr>
            <a:xfrm>
              <a:off x="3814792" y="3085541"/>
              <a:ext cx="49227" cy="49794"/>
            </a:xfrm>
            <a:custGeom>
              <a:avLst/>
              <a:gdLst>
                <a:gd name="connsiteX0" fmla="*/ 24921 w 49227"/>
                <a:gd name="connsiteY0" fmla="*/ 0 h 49794"/>
                <a:gd name="connsiteX1" fmla="*/ 0 w 49227"/>
                <a:gd name="connsiteY1" fmla="*/ 24897 h 49794"/>
                <a:gd name="connsiteX2" fmla="*/ 24921 w 49227"/>
                <a:gd name="connsiteY2" fmla="*/ 49795 h 49794"/>
                <a:gd name="connsiteX3" fmla="*/ 24921 w 49227"/>
                <a:gd name="connsiteY3" fmla="*/ 49795 h 49794"/>
                <a:gd name="connsiteX4" fmla="*/ 42173 w 49227"/>
                <a:gd name="connsiteY4" fmla="*/ 42773 h 49794"/>
                <a:gd name="connsiteX5" fmla="*/ 49203 w 49227"/>
                <a:gd name="connsiteY5" fmla="*/ 25536 h 49794"/>
                <a:gd name="connsiteX6" fmla="*/ 24921 w 49227"/>
                <a:gd name="connsiteY6" fmla="*/ 0 h 49794"/>
                <a:gd name="connsiteX7" fmla="*/ 33228 w 49227"/>
                <a:gd name="connsiteY7" fmla="*/ 33197 h 49794"/>
                <a:gd name="connsiteX8" fmla="*/ 24921 w 49227"/>
                <a:gd name="connsiteY8" fmla="*/ 36389 h 49794"/>
                <a:gd name="connsiteX9" fmla="*/ 24921 w 49227"/>
                <a:gd name="connsiteY9" fmla="*/ 36389 h 49794"/>
                <a:gd name="connsiteX10" fmla="*/ 12780 w 49227"/>
                <a:gd name="connsiteY10" fmla="*/ 24259 h 49794"/>
                <a:gd name="connsiteX11" fmla="*/ 24921 w 49227"/>
                <a:gd name="connsiteY11" fmla="*/ 12130 h 49794"/>
                <a:gd name="connsiteX12" fmla="*/ 37062 w 49227"/>
                <a:gd name="connsiteY12" fmla="*/ 24259 h 49794"/>
                <a:gd name="connsiteX13" fmla="*/ 33228 w 49227"/>
                <a:gd name="connsiteY13" fmla="*/ 33197 h 4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227" h="49794">
                  <a:moveTo>
                    <a:pt x="24921" y="0"/>
                  </a:moveTo>
                  <a:cubicBezTo>
                    <a:pt x="11502" y="0"/>
                    <a:pt x="0" y="10853"/>
                    <a:pt x="0" y="24897"/>
                  </a:cubicBezTo>
                  <a:cubicBezTo>
                    <a:pt x="0" y="38304"/>
                    <a:pt x="10863" y="49795"/>
                    <a:pt x="24921" y="49795"/>
                  </a:cubicBezTo>
                  <a:cubicBezTo>
                    <a:pt x="24921" y="49795"/>
                    <a:pt x="24921" y="49795"/>
                    <a:pt x="24921" y="49795"/>
                  </a:cubicBezTo>
                  <a:cubicBezTo>
                    <a:pt x="31311" y="49795"/>
                    <a:pt x="37701" y="47241"/>
                    <a:pt x="42173" y="42773"/>
                  </a:cubicBezTo>
                  <a:cubicBezTo>
                    <a:pt x="46646" y="38304"/>
                    <a:pt x="49203" y="31920"/>
                    <a:pt x="49203" y="25536"/>
                  </a:cubicBezTo>
                  <a:cubicBezTo>
                    <a:pt x="49841" y="11491"/>
                    <a:pt x="38340" y="0"/>
                    <a:pt x="24921" y="0"/>
                  </a:cubicBezTo>
                  <a:close/>
                  <a:moveTo>
                    <a:pt x="33228" y="33197"/>
                  </a:moveTo>
                  <a:cubicBezTo>
                    <a:pt x="30672" y="35750"/>
                    <a:pt x="28116" y="36389"/>
                    <a:pt x="24921" y="36389"/>
                  </a:cubicBezTo>
                  <a:cubicBezTo>
                    <a:pt x="24921" y="36389"/>
                    <a:pt x="24921" y="36389"/>
                    <a:pt x="24921" y="36389"/>
                  </a:cubicBezTo>
                  <a:cubicBezTo>
                    <a:pt x="18531" y="36389"/>
                    <a:pt x="12780" y="31281"/>
                    <a:pt x="12780" y="24259"/>
                  </a:cubicBezTo>
                  <a:cubicBezTo>
                    <a:pt x="12780" y="17875"/>
                    <a:pt x="17892" y="12130"/>
                    <a:pt x="24921" y="12130"/>
                  </a:cubicBezTo>
                  <a:cubicBezTo>
                    <a:pt x="31311" y="12130"/>
                    <a:pt x="37062" y="17237"/>
                    <a:pt x="37062" y="24259"/>
                  </a:cubicBezTo>
                  <a:cubicBezTo>
                    <a:pt x="37062" y="28089"/>
                    <a:pt x="35783" y="31281"/>
                    <a:pt x="33228" y="3319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pic>
        <p:nvPicPr>
          <p:cNvPr id="102" name="Picture 101">
            <a:extLst>
              <a:ext uri="{FF2B5EF4-FFF2-40B4-BE49-F238E27FC236}">
                <a16:creationId xmlns:a16="http://schemas.microsoft.com/office/drawing/2014/main" id="{8D5C26D4-7F2C-337A-3094-40147EB7759A}"/>
              </a:ext>
            </a:extLst>
          </p:cNvPr>
          <p:cNvPicPr>
            <a:picLocks noChangeAspect="1"/>
          </p:cNvPicPr>
          <p:nvPr/>
        </p:nvPicPr>
        <p:blipFill>
          <a:blip r:embed="rId4"/>
          <a:stretch>
            <a:fillRect/>
          </a:stretch>
        </p:blipFill>
        <p:spPr>
          <a:xfrm>
            <a:off x="4618575" y="1345006"/>
            <a:ext cx="448421" cy="478749"/>
          </a:xfrm>
          <a:prstGeom prst="rect">
            <a:avLst/>
          </a:prstGeom>
        </p:spPr>
      </p:pic>
      <p:pic>
        <p:nvPicPr>
          <p:cNvPr id="103" name="Picture 102">
            <a:extLst>
              <a:ext uri="{FF2B5EF4-FFF2-40B4-BE49-F238E27FC236}">
                <a16:creationId xmlns:a16="http://schemas.microsoft.com/office/drawing/2014/main" id="{A0665F6A-3A86-FB08-120D-5FA6A488A122}"/>
              </a:ext>
            </a:extLst>
          </p:cNvPr>
          <p:cNvPicPr>
            <a:picLocks noChangeAspect="1"/>
          </p:cNvPicPr>
          <p:nvPr/>
        </p:nvPicPr>
        <p:blipFill>
          <a:blip r:embed="rId5"/>
          <a:stretch>
            <a:fillRect/>
          </a:stretch>
        </p:blipFill>
        <p:spPr>
          <a:xfrm>
            <a:off x="8617496" y="5045765"/>
            <a:ext cx="832381" cy="720626"/>
          </a:xfrm>
          <a:prstGeom prst="rect">
            <a:avLst/>
          </a:prstGeom>
        </p:spPr>
      </p:pic>
      <p:pic>
        <p:nvPicPr>
          <p:cNvPr id="104" name="Picture 103">
            <a:extLst>
              <a:ext uri="{FF2B5EF4-FFF2-40B4-BE49-F238E27FC236}">
                <a16:creationId xmlns:a16="http://schemas.microsoft.com/office/drawing/2014/main" id="{E7F1AA86-BBD0-8D98-F52A-D1FFC634F5DB}"/>
              </a:ext>
            </a:extLst>
          </p:cNvPr>
          <p:cNvPicPr>
            <a:picLocks noChangeAspect="1"/>
          </p:cNvPicPr>
          <p:nvPr/>
        </p:nvPicPr>
        <p:blipFill>
          <a:blip r:embed="rId6"/>
          <a:stretch>
            <a:fillRect/>
          </a:stretch>
        </p:blipFill>
        <p:spPr>
          <a:xfrm>
            <a:off x="5501602" y="3007284"/>
            <a:ext cx="665913" cy="694183"/>
          </a:xfrm>
          <a:prstGeom prst="rect">
            <a:avLst/>
          </a:prstGeom>
        </p:spPr>
      </p:pic>
      <p:pic>
        <p:nvPicPr>
          <p:cNvPr id="113" name="Picture 112">
            <a:extLst>
              <a:ext uri="{FF2B5EF4-FFF2-40B4-BE49-F238E27FC236}">
                <a16:creationId xmlns:a16="http://schemas.microsoft.com/office/drawing/2014/main" id="{98CE8C0C-F489-B4C0-B35B-62BB9F45C5FF}"/>
              </a:ext>
            </a:extLst>
          </p:cNvPr>
          <p:cNvPicPr>
            <a:picLocks noChangeAspect="1"/>
          </p:cNvPicPr>
          <p:nvPr/>
        </p:nvPicPr>
        <p:blipFill>
          <a:blip r:embed="rId7"/>
          <a:stretch>
            <a:fillRect/>
          </a:stretch>
        </p:blipFill>
        <p:spPr>
          <a:xfrm>
            <a:off x="9853315" y="1284261"/>
            <a:ext cx="544967" cy="600239"/>
          </a:xfrm>
          <a:prstGeom prst="rect">
            <a:avLst/>
          </a:prstGeom>
        </p:spPr>
      </p:pic>
      <p:cxnSp>
        <p:nvCxnSpPr>
          <p:cNvPr id="120" name="Curved Connector 119">
            <a:extLst>
              <a:ext uri="{FF2B5EF4-FFF2-40B4-BE49-F238E27FC236}">
                <a16:creationId xmlns:a16="http://schemas.microsoft.com/office/drawing/2014/main" id="{A05DB46F-6CB9-6F30-BEE8-B7DED5610CE7}"/>
              </a:ext>
            </a:extLst>
          </p:cNvPr>
          <p:cNvCxnSpPr>
            <a:cxnSpLocks/>
            <a:endCxn id="34" idx="0"/>
          </p:cNvCxnSpPr>
          <p:nvPr/>
        </p:nvCxnSpPr>
        <p:spPr>
          <a:xfrm rot="10800000" flipV="1">
            <a:off x="2457909" y="3595568"/>
            <a:ext cx="2351815" cy="1771055"/>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7E0D7C7-E5D2-73B0-FE1D-637F6E02DC12}"/>
              </a:ext>
            </a:extLst>
          </p:cNvPr>
          <p:cNvCxnSpPr>
            <a:cxnSpLocks/>
          </p:cNvCxnSpPr>
          <p:nvPr/>
        </p:nvCxnSpPr>
        <p:spPr>
          <a:xfrm flipH="1">
            <a:off x="3205213" y="5953915"/>
            <a:ext cx="122764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2A1D325-328E-0D43-9CAB-0A3AEB867E85}"/>
              </a:ext>
            </a:extLst>
          </p:cNvPr>
          <p:cNvCxnSpPr>
            <a:cxnSpLocks/>
          </p:cNvCxnSpPr>
          <p:nvPr/>
        </p:nvCxnSpPr>
        <p:spPr>
          <a:xfrm flipH="1">
            <a:off x="5675588" y="5947832"/>
            <a:ext cx="2484843" cy="60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F4F376-A66D-6520-96D9-BE41AF305465}"/>
              </a:ext>
            </a:extLst>
          </p:cNvPr>
          <p:cNvSpPr txBox="1"/>
          <p:nvPr/>
        </p:nvSpPr>
        <p:spPr>
          <a:xfrm>
            <a:off x="6302496" y="5726058"/>
            <a:ext cx="1442894" cy="461665"/>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Used fuel can be recycled or stored for ultimate geologic disposal</a:t>
            </a:r>
            <a:endParaRPr kumimoji="0" lang="en-US" sz="800" b="0" i="0" u="none" strike="noStrike" kern="1200" cap="none" spc="0" normalizeH="0" baseline="0" noProof="0">
              <a:ln>
                <a:noFill/>
              </a:ln>
              <a:solidFill>
                <a:prstClr val="black"/>
              </a:solidFill>
              <a:effectLst/>
              <a:uLnTx/>
              <a:uFillTx/>
              <a:latin typeface="Open Sans"/>
              <a:ea typeface="+mn-ea"/>
              <a:cs typeface="+mn-cs"/>
            </a:endParaRPr>
          </a:p>
        </p:txBody>
      </p:sp>
      <p:cxnSp>
        <p:nvCxnSpPr>
          <p:cNvPr id="144" name="Curved Connector 143">
            <a:extLst>
              <a:ext uri="{FF2B5EF4-FFF2-40B4-BE49-F238E27FC236}">
                <a16:creationId xmlns:a16="http://schemas.microsoft.com/office/drawing/2014/main" id="{2183DF02-3854-11E3-D187-7291FCFDC907}"/>
              </a:ext>
            </a:extLst>
          </p:cNvPr>
          <p:cNvCxnSpPr>
            <a:cxnSpLocks/>
            <a:stCxn id="103" idx="0"/>
            <a:endCxn id="12" idx="3"/>
          </p:cNvCxnSpPr>
          <p:nvPr/>
        </p:nvCxnSpPr>
        <p:spPr>
          <a:xfrm rot="16200000" flipV="1">
            <a:off x="7536150" y="3548227"/>
            <a:ext cx="1057228" cy="1937847"/>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urved Connector 152">
            <a:extLst>
              <a:ext uri="{FF2B5EF4-FFF2-40B4-BE49-F238E27FC236}">
                <a16:creationId xmlns:a16="http://schemas.microsoft.com/office/drawing/2014/main" id="{301AA1E4-3CFA-EE4E-1091-C6021042B8E5}"/>
              </a:ext>
            </a:extLst>
          </p:cNvPr>
          <p:cNvCxnSpPr>
            <a:endCxn id="3" idx="2"/>
          </p:cNvCxnSpPr>
          <p:nvPr/>
        </p:nvCxnSpPr>
        <p:spPr>
          <a:xfrm flipV="1">
            <a:off x="6302496" y="2651475"/>
            <a:ext cx="1160179" cy="707021"/>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urved Connector 153">
            <a:extLst>
              <a:ext uri="{FF2B5EF4-FFF2-40B4-BE49-F238E27FC236}">
                <a16:creationId xmlns:a16="http://schemas.microsoft.com/office/drawing/2014/main" id="{0FA049C4-AADA-BAB9-AFA5-2C15A1A34415}"/>
              </a:ext>
            </a:extLst>
          </p:cNvPr>
          <p:cNvCxnSpPr>
            <a:cxnSpLocks/>
            <a:endCxn id="5" idx="2"/>
          </p:cNvCxnSpPr>
          <p:nvPr/>
        </p:nvCxnSpPr>
        <p:spPr>
          <a:xfrm flipV="1">
            <a:off x="6373289" y="2651475"/>
            <a:ext cx="3754495" cy="868816"/>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urved Connector 162">
            <a:extLst>
              <a:ext uri="{FF2B5EF4-FFF2-40B4-BE49-F238E27FC236}">
                <a16:creationId xmlns:a16="http://schemas.microsoft.com/office/drawing/2014/main" id="{1C247A03-4857-0A93-43C3-FEE762B8A792}"/>
              </a:ext>
            </a:extLst>
          </p:cNvPr>
          <p:cNvCxnSpPr>
            <a:cxnSpLocks/>
            <a:endCxn id="103" idx="3"/>
          </p:cNvCxnSpPr>
          <p:nvPr/>
        </p:nvCxnSpPr>
        <p:spPr>
          <a:xfrm rot="5400000">
            <a:off x="8609157" y="3744327"/>
            <a:ext cx="2502472" cy="821031"/>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66" name="Picture 165">
            <a:extLst>
              <a:ext uri="{FF2B5EF4-FFF2-40B4-BE49-F238E27FC236}">
                <a16:creationId xmlns:a16="http://schemas.microsoft.com/office/drawing/2014/main" id="{B12300E2-D0C8-C359-1490-D66FAD41EF52}"/>
              </a:ext>
            </a:extLst>
          </p:cNvPr>
          <p:cNvPicPr>
            <a:picLocks noChangeAspect="1"/>
          </p:cNvPicPr>
          <p:nvPr/>
        </p:nvPicPr>
        <p:blipFill>
          <a:blip r:embed="rId8"/>
          <a:stretch>
            <a:fillRect/>
          </a:stretch>
        </p:blipFill>
        <p:spPr>
          <a:xfrm flipH="1">
            <a:off x="7332247" y="1282225"/>
            <a:ext cx="278301" cy="604310"/>
          </a:xfrm>
          <a:prstGeom prst="rect">
            <a:avLst/>
          </a:prstGeom>
        </p:spPr>
      </p:pic>
    </p:spTree>
    <p:extLst>
      <p:ext uri="{BB962C8B-B14F-4D97-AF65-F5344CB8AC3E}">
        <p14:creationId xmlns:p14="http://schemas.microsoft.com/office/powerpoint/2010/main" val="267168473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BFBEAF-42BC-9E64-53E0-9A1FC5DCD9E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18853DD-66EE-11CE-50E0-CF375F0E4224}"/>
              </a:ext>
            </a:extLst>
          </p:cNvPr>
          <p:cNvSpPr/>
          <p:nvPr/>
        </p:nvSpPr>
        <p:spPr bwMode="gray">
          <a:xfrm>
            <a:off x="9232228" y="6260257"/>
            <a:ext cx="2203269" cy="4403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9" name="Text Placeholder 8">
            <a:extLst>
              <a:ext uri="{FF2B5EF4-FFF2-40B4-BE49-F238E27FC236}">
                <a16:creationId xmlns:a16="http://schemas.microsoft.com/office/drawing/2014/main" id="{0FD7B979-D536-F8CE-673B-76E5673EF729}"/>
              </a:ext>
            </a:extLst>
          </p:cNvPr>
          <p:cNvSpPr>
            <a:spLocks noGrp="1"/>
          </p:cNvSpPr>
          <p:nvPr>
            <p:ph type="body" sz="quarter" idx="13"/>
          </p:nvPr>
        </p:nvSpPr>
        <p:spPr/>
        <p:txBody>
          <a:bodyPr/>
          <a:lstStyle/>
          <a:p>
            <a:r>
              <a:rPr kumimoji="0" lang="en-US" sz="1200" b="0" i="0" u="none" strike="noStrike" kern="1200" cap="none" spc="0" normalizeH="0" baseline="0" noProof="0">
                <a:ln>
                  <a:noFill/>
                </a:ln>
                <a:solidFill>
                  <a:srgbClr val="575757"/>
                </a:solidFill>
                <a:effectLst/>
                <a:uLnTx/>
                <a:uFillTx/>
                <a:latin typeface="Open Sans"/>
                <a:ea typeface="Open Sans" panose="020B0606030504020204" pitchFamily="34" charset="0"/>
                <a:cs typeface="Open Sans" panose="020B0606030504020204" pitchFamily="34" charset="0"/>
              </a:rPr>
              <a:t>An examination of potential buyers and eco-system strategic partners within the Nuclear industry</a:t>
            </a:r>
          </a:p>
          <a:p>
            <a:endParaRPr lang="en-US"/>
          </a:p>
        </p:txBody>
      </p:sp>
      <p:sp>
        <p:nvSpPr>
          <p:cNvPr id="3" name="Title 2">
            <a:extLst>
              <a:ext uri="{FF2B5EF4-FFF2-40B4-BE49-F238E27FC236}">
                <a16:creationId xmlns:a16="http://schemas.microsoft.com/office/drawing/2014/main" id="{B3EC13D8-0ED1-5304-8EC5-45D41B290C61}"/>
              </a:ext>
            </a:extLst>
          </p:cNvPr>
          <p:cNvSpPr>
            <a:spLocks noGrp="1"/>
          </p:cNvSpPr>
          <p:nvPr>
            <p:ph type="title"/>
          </p:nvPr>
        </p:nvSpPr>
        <p:spPr/>
        <p:txBody>
          <a:bodyPr/>
          <a:lstStyle/>
          <a:p>
            <a:r>
              <a:rPr lang="en-US" sz="2800"/>
              <a:t>Types of Key Players</a:t>
            </a:r>
          </a:p>
        </p:txBody>
      </p:sp>
      <p:sp>
        <p:nvSpPr>
          <p:cNvPr id="2" name="Rectangle 1">
            <a:extLst>
              <a:ext uri="{FF2B5EF4-FFF2-40B4-BE49-F238E27FC236}">
                <a16:creationId xmlns:a16="http://schemas.microsoft.com/office/drawing/2014/main" id="{DEB2F956-5B16-E416-9ABE-72A1C04511A9}"/>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graphicFrame>
        <p:nvGraphicFramePr>
          <p:cNvPr id="5" name="Table 4">
            <a:extLst>
              <a:ext uri="{FF2B5EF4-FFF2-40B4-BE49-F238E27FC236}">
                <a16:creationId xmlns:a16="http://schemas.microsoft.com/office/drawing/2014/main" id="{CF591C13-DCC1-AB13-1E05-917A801DD27D}"/>
              </a:ext>
            </a:extLst>
          </p:cNvPr>
          <p:cNvGraphicFramePr>
            <a:graphicFrameLocks noGrp="1"/>
          </p:cNvGraphicFramePr>
          <p:nvPr>
            <p:extLst>
              <p:ext uri="{D42A27DB-BD31-4B8C-83A1-F6EECF244321}">
                <p14:modId xmlns:p14="http://schemas.microsoft.com/office/powerpoint/2010/main" val="1015420667"/>
              </p:ext>
            </p:extLst>
          </p:nvPr>
        </p:nvGraphicFramePr>
        <p:xfrm>
          <a:off x="477257" y="1690519"/>
          <a:ext cx="3664975" cy="4532376"/>
        </p:xfrm>
        <a:graphic>
          <a:graphicData uri="http://schemas.openxmlformats.org/drawingml/2006/table">
            <a:tbl>
              <a:tblPr firstRow="1" bandRow="1">
                <a:tableStyleId>{073A0DAA-6AF3-43AB-8588-CEC1D06C72B9}</a:tableStyleId>
              </a:tblPr>
              <a:tblGrid>
                <a:gridCol w="1077223">
                  <a:extLst>
                    <a:ext uri="{9D8B030D-6E8A-4147-A177-3AD203B41FA5}">
                      <a16:colId xmlns:a16="http://schemas.microsoft.com/office/drawing/2014/main" val="20000"/>
                    </a:ext>
                  </a:extLst>
                </a:gridCol>
                <a:gridCol w="2587752">
                  <a:extLst>
                    <a:ext uri="{9D8B030D-6E8A-4147-A177-3AD203B41FA5}">
                      <a16:colId xmlns:a16="http://schemas.microsoft.com/office/drawing/2014/main" val="20001"/>
                    </a:ext>
                  </a:extLst>
                </a:gridCol>
              </a:tblGrid>
              <a:tr h="291417">
                <a:tc>
                  <a:txBody>
                    <a:bodyPr/>
                    <a:lstStyle/>
                    <a:p>
                      <a:pPr algn="l"/>
                      <a:r>
                        <a:rPr lang="en-US" sz="1100" b="0">
                          <a:solidFill>
                            <a:schemeClr val="bg1"/>
                          </a:solidFill>
                          <a:latin typeface="Open Sans" panose="020B0606030504020204" pitchFamily="34" charset="0"/>
                          <a:ea typeface="Open Sans" panose="020B0606030504020204" pitchFamily="34" charset="0"/>
                          <a:cs typeface="Open Sans" panose="020B0606030504020204" pitchFamily="34" charset="0"/>
                        </a:rPr>
                        <a:t>   Title</a:t>
                      </a:r>
                    </a:p>
                  </a:txBody>
                  <a:tcPr marL="0" marT="64008" marB="64008" anchor="ctr">
                    <a:lnL w="12700" cmpd="sng">
                      <a:noFill/>
                    </a:lnL>
                    <a:lnR w="12700" cmpd="sng">
                      <a:noFill/>
                    </a:lnR>
                    <a:lnT w="6350" cap="flat" cmpd="sng" algn="ctr">
                      <a:solidFill>
                        <a:srgbClr val="A7A8AA"/>
                      </a:solidFill>
                      <a:prstDash val="solid"/>
                      <a:round/>
                      <a:headEnd type="none" w="med" len="med"/>
                      <a:tailEnd type="none" w="med" len="med"/>
                    </a:lnT>
                    <a:lnB w="6350" cap="flat" cmpd="sng" algn="ctr">
                      <a:solidFill>
                        <a:srgbClr val="A7A8AA"/>
                      </a:solidFill>
                      <a:prstDash val="solid"/>
                      <a:round/>
                      <a:headEnd type="none" w="med" len="med"/>
                      <a:tailEnd type="none" w="med" len="med"/>
                    </a:lnB>
                    <a:lnTlToBr w="12700" cmpd="sng">
                      <a:noFill/>
                      <a:prstDash val="solid"/>
                    </a:lnTlToBr>
                    <a:lnBlToTr w="12700" cmpd="sng">
                      <a:noFill/>
                      <a:prstDash val="solid"/>
                    </a:lnBlToTr>
                    <a:solidFill>
                      <a:srgbClr val="6FC2B4"/>
                    </a:solidFill>
                  </a:tcPr>
                </a:tc>
                <a:tc>
                  <a:txBody>
                    <a:bodyPr/>
                    <a:lstStyle/>
                    <a:p>
                      <a:pPr algn="l"/>
                      <a:r>
                        <a:rPr lang="en-US" sz="1100" b="0">
                          <a:solidFill>
                            <a:schemeClr val="bg1"/>
                          </a:solidFill>
                          <a:latin typeface="Open Sans" panose="020B0606030504020204" pitchFamily="34" charset="0"/>
                          <a:ea typeface="Open Sans" panose="020B0606030504020204" pitchFamily="34" charset="0"/>
                          <a:cs typeface="Open Sans" panose="020B0606030504020204" pitchFamily="34" charset="0"/>
                        </a:rPr>
                        <a:t>Definition</a:t>
                      </a:r>
                    </a:p>
                  </a:txBody>
                  <a:tcPr anchor="ctr">
                    <a:lnL w="12700" cmpd="sng">
                      <a:noFill/>
                    </a:lnL>
                    <a:lnR w="12700" cap="flat" cmpd="sng" algn="ctr">
                      <a:noFill/>
                      <a:prstDash val="solid"/>
                      <a:round/>
                      <a:headEnd type="none" w="med" len="med"/>
                      <a:tailEnd type="none" w="med" len="med"/>
                    </a:lnR>
                    <a:lnT w="6350" cap="flat" cmpd="sng" algn="ctr">
                      <a:solidFill>
                        <a:srgbClr val="A7A8AA"/>
                      </a:solidFill>
                      <a:prstDash val="solid"/>
                      <a:round/>
                      <a:headEnd type="none" w="med" len="med"/>
                      <a:tailEnd type="none" w="med" len="med"/>
                    </a:lnT>
                    <a:lnB w="6350" cap="flat" cmpd="sng" algn="ctr">
                      <a:solidFill>
                        <a:srgbClr val="A7A8AA"/>
                      </a:solidFill>
                      <a:prstDash val="solid"/>
                      <a:round/>
                      <a:headEnd type="none" w="med" len="med"/>
                      <a:tailEnd type="none" w="med" len="med"/>
                    </a:lnB>
                    <a:lnTlToBr w="12700" cmpd="sng">
                      <a:noFill/>
                      <a:prstDash val="solid"/>
                    </a:lnTlToBr>
                    <a:lnBlToTr w="12700" cmpd="sng">
                      <a:noFill/>
                      <a:prstDash val="solid"/>
                    </a:lnBlToTr>
                    <a:solidFill>
                      <a:srgbClr val="6FC2B4"/>
                    </a:solidFill>
                  </a:tcPr>
                </a:tc>
                <a:extLst>
                  <a:ext uri="{0D108BD9-81ED-4DB2-BD59-A6C34878D82A}">
                    <a16:rowId xmlns:a16="http://schemas.microsoft.com/office/drawing/2014/main" val="10000"/>
                  </a:ext>
                </a:extLst>
              </a:tr>
              <a:tr h="329985">
                <a:tc>
                  <a:txBody>
                    <a:bodyPr/>
                    <a:lstStyle/>
                    <a:p>
                      <a:pPr lvl="0" algn="l" fontAlgn="b"/>
                      <a:r>
                        <a:rPr lang="en-US" sz="900" b="1" i="1" u="none" strike="noStrike">
                          <a:solidFill>
                            <a:srgbClr val="000000"/>
                          </a:solidFill>
                          <a:effectLst/>
                          <a:latin typeface="Open Sans" panose="020B0606030504020204" pitchFamily="34" charset="0"/>
                        </a:rPr>
                        <a:t>Investor</a:t>
                      </a:r>
                    </a:p>
                  </a:txBody>
                  <a:tcPr anchor="ctr">
                    <a:lnL w="12700" cmpd="sng">
                      <a:noFill/>
                    </a:lnL>
                    <a:lnR w="12700" cmpd="sng">
                      <a:noFill/>
                    </a:lnR>
                    <a:lnT w="6350" cap="flat" cmpd="sng" algn="ctr">
                      <a:solidFill>
                        <a:srgbClr val="A7A8AA"/>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Invests in nuclear power through acquisitions or power purchase agreements</a:t>
                      </a:r>
                    </a:p>
                  </a:txBody>
                  <a:tcPr anchor="ctr">
                    <a:lnL w="12700" cmpd="sng">
                      <a:noFill/>
                    </a:lnL>
                    <a:lnR w="12700" cap="flat" cmpd="sng" algn="ctr">
                      <a:noFill/>
                      <a:prstDash val="solid"/>
                      <a:round/>
                      <a:headEnd type="none" w="med" len="med"/>
                      <a:tailEnd type="none" w="med" len="med"/>
                    </a:lnR>
                    <a:lnT w="6350" cap="flat" cmpd="sng" algn="ctr">
                      <a:solidFill>
                        <a:srgbClr val="A7A8AA"/>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9985">
                <a:tc>
                  <a:txBody>
                    <a:bodyPr/>
                    <a:lstStyle/>
                    <a:p>
                      <a:pPr lvl="0" algn="l" fontAlgn="b"/>
                      <a:r>
                        <a:rPr lang="en-US" sz="900" b="1" i="1" u="none" strike="noStrike">
                          <a:solidFill>
                            <a:srgbClr val="000000"/>
                          </a:solidFill>
                          <a:effectLst/>
                          <a:latin typeface="Open Sans" panose="020B0606030504020204" pitchFamily="34" charset="0"/>
                        </a:rPr>
                        <a:t>Nuclear Innovators</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Developing state-of-the art nuclear technology </a:t>
                      </a:r>
                      <a:r>
                        <a:rPr lang="en-US" sz="900" b="0" i="1" u="none" strike="noStrike">
                          <a:solidFill>
                            <a:srgbClr val="000000"/>
                          </a:solidFill>
                          <a:effectLst/>
                          <a:latin typeface="Open Sans" panose="020B0606030504020204" pitchFamily="34" charset="0"/>
                        </a:rPr>
                        <a:t>(e.g., SMR development, desalinization, generation, cooling, fueling, maintenance, regulations, etc…)</a:t>
                      </a:r>
                      <a:endParaRPr lang="en-US" sz="900" b="0" i="0" u="none" strike="noStrike">
                        <a:solidFill>
                          <a:srgbClr val="000000"/>
                        </a:solidFill>
                        <a:effectLst/>
                        <a:latin typeface="Open Sans" panose="020B0606030504020204" pitchFamily="34" charset="0"/>
                      </a:endParaRP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9985">
                <a:tc>
                  <a:txBody>
                    <a:bodyPr/>
                    <a:lstStyle/>
                    <a:p>
                      <a:pPr lvl="0" algn="l" fontAlgn="b"/>
                      <a:r>
                        <a:rPr lang="en-US" sz="900" b="1" i="1" u="none" strike="noStrike">
                          <a:solidFill>
                            <a:srgbClr val="000000"/>
                          </a:solidFill>
                          <a:effectLst/>
                          <a:latin typeface="Open Sans" panose="020B0606030504020204" pitchFamily="34" charset="0"/>
                        </a:rPr>
                        <a:t>Manufacturing</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Manufactures nuclear power components for commercial use</a:t>
                      </a: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9985">
                <a:tc>
                  <a:txBody>
                    <a:bodyPr/>
                    <a:lstStyle/>
                    <a:p>
                      <a:pPr lvl="0" algn="l" fontAlgn="b"/>
                      <a:r>
                        <a:rPr lang="en-US" sz="900" b="1" i="1" u="none" strike="noStrike">
                          <a:solidFill>
                            <a:srgbClr val="000000"/>
                          </a:solidFill>
                          <a:effectLst/>
                          <a:latin typeface="Open Sans" panose="020B0606030504020204" pitchFamily="34" charset="0"/>
                        </a:rPr>
                        <a:t>Engineering &amp; Construction Firms</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Designing nuclear power components and managing end-to-end construction of nuclear assets</a:t>
                      </a: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428866"/>
                  </a:ext>
                </a:extLst>
              </a:tr>
              <a:tr h="368522">
                <a:tc>
                  <a:txBody>
                    <a:bodyPr/>
                    <a:lstStyle/>
                    <a:p>
                      <a:pPr lvl="0" algn="l" fontAlgn="b"/>
                      <a:r>
                        <a:rPr lang="en-US" sz="900" b="1" i="1" u="none" strike="noStrike">
                          <a:solidFill>
                            <a:srgbClr val="000000"/>
                          </a:solidFill>
                          <a:effectLst/>
                          <a:latin typeface="Open Sans" panose="020B0606030504020204" pitchFamily="34" charset="0"/>
                        </a:rPr>
                        <a:t>Legal</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Manages the relationship between utilities, developers, and regulators and helps organizations navigate the existing regulatory environment</a:t>
                      </a: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101774"/>
                  </a:ext>
                </a:extLst>
              </a:tr>
              <a:tr h="329985">
                <a:tc>
                  <a:txBody>
                    <a:bodyPr/>
                    <a:lstStyle/>
                    <a:p>
                      <a:pPr lvl="0" algn="l" fontAlgn="b"/>
                      <a:r>
                        <a:rPr lang="en-US" sz="900" b="1" i="1" u="none" strike="noStrike">
                          <a:solidFill>
                            <a:srgbClr val="000000"/>
                          </a:solidFill>
                          <a:effectLst/>
                          <a:latin typeface="Open Sans" panose="020B0606030504020204" pitchFamily="34" charset="0"/>
                        </a:rPr>
                        <a:t>Insurers</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Responsible for providing coverage (during construction and operations) for property damage, bodily injury, and environmental cleanup costs at a nuclear facility as well as transportation of nuclear fuel and waste</a:t>
                      </a: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8346192"/>
                  </a:ext>
                </a:extLst>
              </a:tr>
              <a:tr h="329985">
                <a:tc>
                  <a:txBody>
                    <a:bodyPr/>
                    <a:lstStyle/>
                    <a:p>
                      <a:pPr lvl="0" algn="l" fontAlgn="b"/>
                      <a:r>
                        <a:rPr lang="en-US" sz="900" b="1" i="1" u="none" strike="noStrike">
                          <a:solidFill>
                            <a:srgbClr val="000000"/>
                          </a:solidFill>
                          <a:effectLst/>
                          <a:latin typeface="Open Sans" panose="020B0606030504020204" pitchFamily="34" charset="0"/>
                        </a:rPr>
                        <a:t>Professional Services</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A7A8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b" latinLnBrk="0" hangingPunct="1">
                        <a:lnSpc>
                          <a:spcPct val="100000"/>
                        </a:lnSpc>
                        <a:spcBef>
                          <a:spcPts val="0"/>
                        </a:spcBef>
                        <a:spcAft>
                          <a:spcPts val="0"/>
                        </a:spcAft>
                        <a:buClrTx/>
                        <a:buSzTx/>
                        <a:buFontTx/>
                        <a:buNone/>
                        <a:tabLst/>
                        <a:defRPr/>
                      </a:pPr>
                      <a:r>
                        <a:rPr lang="en-US" sz="800">
                          <a:effectLst/>
                        </a:rPr>
                        <a:t>Professional services refer to specialized services provided by experts who possess a high degree of training and expertise in their respective fields. (e.g. improve operations, tax services, strategy, audit and assurance, risk advisory, talent development, financial advisory and technology services)</a:t>
                      </a:r>
                      <a:endParaRPr lang="en-US" sz="8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rgbClr val="A7A8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6316149"/>
                  </a:ext>
                </a:extLst>
              </a:tr>
            </a:tbl>
          </a:graphicData>
        </a:graphic>
      </p:graphicFrame>
      <p:sp>
        <p:nvSpPr>
          <p:cNvPr id="8" name="TextBox 7">
            <a:extLst>
              <a:ext uri="{FF2B5EF4-FFF2-40B4-BE49-F238E27FC236}">
                <a16:creationId xmlns:a16="http://schemas.microsoft.com/office/drawing/2014/main" id="{C227191F-D1EF-6078-DF43-CD18A48720F0}"/>
              </a:ext>
            </a:extLst>
          </p:cNvPr>
          <p:cNvSpPr txBox="1"/>
          <p:nvPr/>
        </p:nvSpPr>
        <p:spPr>
          <a:xfrm>
            <a:off x="11056883" y="181071"/>
            <a:ext cx="98797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DRAFT</a:t>
            </a:r>
          </a:p>
        </p:txBody>
      </p:sp>
      <p:graphicFrame>
        <p:nvGraphicFramePr>
          <p:cNvPr id="10" name="Table 9">
            <a:extLst>
              <a:ext uri="{FF2B5EF4-FFF2-40B4-BE49-F238E27FC236}">
                <a16:creationId xmlns:a16="http://schemas.microsoft.com/office/drawing/2014/main" id="{87BA3B41-AFDB-4637-32ED-4C963A5FE175}"/>
              </a:ext>
            </a:extLst>
          </p:cNvPr>
          <p:cNvGraphicFramePr>
            <a:graphicFrameLocks noGrp="1"/>
          </p:cNvGraphicFramePr>
          <p:nvPr>
            <p:extLst>
              <p:ext uri="{D42A27DB-BD31-4B8C-83A1-F6EECF244321}">
                <p14:modId xmlns:p14="http://schemas.microsoft.com/office/powerpoint/2010/main" val="3326360188"/>
              </p:ext>
            </p:extLst>
          </p:nvPr>
        </p:nvGraphicFramePr>
        <p:xfrm>
          <a:off x="4371295" y="1690518"/>
          <a:ext cx="3664975" cy="3587495"/>
        </p:xfrm>
        <a:graphic>
          <a:graphicData uri="http://schemas.openxmlformats.org/drawingml/2006/table">
            <a:tbl>
              <a:tblPr firstRow="1" bandRow="1">
                <a:tableStyleId>{073A0DAA-6AF3-43AB-8588-CEC1D06C72B9}</a:tableStyleId>
              </a:tblPr>
              <a:tblGrid>
                <a:gridCol w="1083207">
                  <a:extLst>
                    <a:ext uri="{9D8B030D-6E8A-4147-A177-3AD203B41FA5}">
                      <a16:colId xmlns:a16="http://schemas.microsoft.com/office/drawing/2014/main" val="20000"/>
                    </a:ext>
                  </a:extLst>
                </a:gridCol>
                <a:gridCol w="2581768">
                  <a:extLst>
                    <a:ext uri="{9D8B030D-6E8A-4147-A177-3AD203B41FA5}">
                      <a16:colId xmlns:a16="http://schemas.microsoft.com/office/drawing/2014/main" val="20001"/>
                    </a:ext>
                  </a:extLst>
                </a:gridCol>
              </a:tblGrid>
              <a:tr h="320135">
                <a:tc>
                  <a:txBody>
                    <a:bodyPr/>
                    <a:lstStyle/>
                    <a:p>
                      <a:pPr algn="l"/>
                      <a:r>
                        <a:rPr lang="en-US" sz="1100" b="0">
                          <a:solidFill>
                            <a:schemeClr val="bg1"/>
                          </a:solidFill>
                          <a:latin typeface="Open Sans" panose="020B0606030504020204" pitchFamily="34" charset="0"/>
                          <a:ea typeface="Open Sans" panose="020B0606030504020204" pitchFamily="34" charset="0"/>
                          <a:cs typeface="Open Sans" panose="020B0606030504020204" pitchFamily="34" charset="0"/>
                        </a:rPr>
                        <a:t>   Title</a:t>
                      </a:r>
                    </a:p>
                  </a:txBody>
                  <a:tcPr marL="0" marT="64008" marB="64008" anchor="ctr">
                    <a:lnL w="12700" cmpd="sng">
                      <a:noFill/>
                    </a:lnL>
                    <a:lnR w="12700" cmpd="sng">
                      <a:noFill/>
                    </a:lnR>
                    <a:lnT w="6350" cap="flat" cmpd="sng" algn="ctr">
                      <a:solidFill>
                        <a:srgbClr val="A7A8AA"/>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6FC2B4"/>
                    </a:solidFill>
                  </a:tcPr>
                </a:tc>
                <a:tc>
                  <a:txBody>
                    <a:bodyPr/>
                    <a:lstStyle/>
                    <a:p>
                      <a:pPr algn="l"/>
                      <a:r>
                        <a:rPr lang="en-US" sz="1100" b="0">
                          <a:solidFill>
                            <a:schemeClr val="bg1"/>
                          </a:solidFill>
                          <a:latin typeface="Open Sans" panose="020B0606030504020204" pitchFamily="34" charset="0"/>
                          <a:ea typeface="Open Sans" panose="020B0606030504020204" pitchFamily="34" charset="0"/>
                          <a:cs typeface="Open Sans" panose="020B0606030504020204" pitchFamily="34" charset="0"/>
                        </a:rPr>
                        <a:t>Definition</a:t>
                      </a:r>
                    </a:p>
                  </a:txBody>
                  <a:tcPr anchor="ctr">
                    <a:lnL w="12700" cmpd="sng">
                      <a:noFill/>
                    </a:lnL>
                    <a:lnR w="12700" cap="flat" cmpd="sng" algn="ctr">
                      <a:noFill/>
                      <a:prstDash val="solid"/>
                      <a:round/>
                      <a:headEnd type="none" w="med" len="med"/>
                      <a:tailEnd type="none" w="med" len="med"/>
                    </a:lnR>
                    <a:lnT w="6350" cap="flat" cmpd="sng" algn="ctr">
                      <a:solidFill>
                        <a:srgbClr val="A7A8AA"/>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6FC2B4"/>
                    </a:solidFill>
                  </a:tcPr>
                </a:tc>
                <a:extLst>
                  <a:ext uri="{0D108BD9-81ED-4DB2-BD59-A6C34878D82A}">
                    <a16:rowId xmlns:a16="http://schemas.microsoft.com/office/drawing/2014/main" val="10000"/>
                  </a:ext>
                </a:extLst>
              </a:tr>
              <a:tr h="544560">
                <a:tc>
                  <a:txBody>
                    <a:bodyPr/>
                    <a:lstStyle/>
                    <a:p>
                      <a:pPr lvl="0" algn="l" fontAlgn="b"/>
                      <a:r>
                        <a:rPr lang="en-US" sz="900" b="1" i="1" u="none" strike="noStrike">
                          <a:solidFill>
                            <a:schemeClr val="tx1"/>
                          </a:solidFill>
                          <a:effectLst/>
                          <a:latin typeface="Open Sans" panose="020B0606030504020204" pitchFamily="34" charset="0"/>
                        </a:rPr>
                        <a:t>Utilities (Generation)</a:t>
                      </a:r>
                      <a:endParaRPr lang="en-US" sz="900" b="1" i="1" u="none" strike="noStrike">
                        <a:solidFill>
                          <a:schemeClr val="tx1"/>
                        </a:solidFill>
                        <a:effectLst/>
                        <a:highlight>
                          <a:srgbClr val="FFFF00"/>
                        </a:highlight>
                        <a:latin typeface="Open Sans" panose="020B0606030504020204" pitchFamily="34"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Responsible for producing electricity. Operates power generation, or distribution assets (e.g. Utilities)</a:t>
                      </a:r>
                    </a:p>
                  </a:txBody>
                  <a:tcPr anchor="ctr">
                    <a:lnL w="12700" cmpd="sng">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4560">
                <a:tc>
                  <a:txBody>
                    <a:bodyPr/>
                    <a:lstStyle/>
                    <a:p>
                      <a:pPr lvl="0" algn="l" fontAlgn="b"/>
                      <a:r>
                        <a:rPr lang="en-US" sz="900" b="1" i="1" u="none" strike="noStrike">
                          <a:solidFill>
                            <a:schemeClr val="tx1"/>
                          </a:solidFill>
                          <a:effectLst/>
                          <a:latin typeface="Open Sans" panose="020B0606030504020204" pitchFamily="34" charset="0"/>
                        </a:rPr>
                        <a:t>Utilities (Transmission)</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Responsible for transporting electricity from generation facilities to distribution networks and large consumers.(e.g. Exelon)</a:t>
                      </a: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5988263"/>
                  </a:ext>
                </a:extLst>
              </a:tr>
              <a:tr h="693076">
                <a:tc>
                  <a:txBody>
                    <a:bodyPr/>
                    <a:lstStyle/>
                    <a:p>
                      <a:pPr lvl="0" algn="l" fontAlgn="b"/>
                      <a:r>
                        <a:rPr lang="en-US" sz="900" b="1" i="1" u="none" strike="noStrike">
                          <a:solidFill>
                            <a:srgbClr val="000000"/>
                          </a:solidFill>
                          <a:effectLst/>
                          <a:latin typeface="Open Sans" panose="020B0606030504020204" pitchFamily="34" charset="0"/>
                        </a:rPr>
                        <a:t>Consumers</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Commercial (e.g. Data Centers, Technology Companies, Plants, Medical facilities/technology), Residential, Gov’t Bodies (e.g. DOD, Space Program)</a:t>
                      </a: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3187950"/>
                  </a:ext>
                </a:extLst>
              </a:tr>
              <a:tr h="693076">
                <a:tc>
                  <a:txBody>
                    <a:bodyPr/>
                    <a:lstStyle/>
                    <a:p>
                      <a:pPr lvl="0" algn="l" fontAlgn="b"/>
                      <a:r>
                        <a:rPr lang="en-US" sz="900" b="1" i="1" u="none" strike="noStrike">
                          <a:solidFill>
                            <a:srgbClr val="000000"/>
                          </a:solidFill>
                          <a:effectLst/>
                          <a:latin typeface="Open Sans" panose="020B0606030504020204" pitchFamily="34" charset="0"/>
                        </a:rPr>
                        <a:t>Operations</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Manages the operations of existing nuclear assets </a:t>
                      </a:r>
                      <a:r>
                        <a:rPr lang="en-US" sz="900" b="0" i="1" u="none" strike="noStrike">
                          <a:solidFill>
                            <a:srgbClr val="000000"/>
                          </a:solidFill>
                          <a:effectLst/>
                          <a:latin typeface="Open Sans" panose="020B0606030504020204" pitchFamily="34" charset="0"/>
                        </a:rPr>
                        <a:t>(e.g., daily operations, energy management, maintenance, reporting, waste, etc…)</a:t>
                      </a:r>
                      <a:endParaRPr lang="en-US" sz="900" b="0" i="0" u="none" strike="noStrike">
                        <a:solidFill>
                          <a:srgbClr val="000000"/>
                        </a:solidFill>
                        <a:effectLst/>
                        <a:latin typeface="Open Sans" panose="020B0606030504020204" pitchFamily="34" charset="0"/>
                      </a:endParaRP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8123747"/>
                  </a:ext>
                </a:extLst>
              </a:tr>
              <a:tr h="396044">
                <a:tc>
                  <a:txBody>
                    <a:bodyPr/>
                    <a:lstStyle/>
                    <a:p>
                      <a:pPr lvl="0" algn="l" fontAlgn="b"/>
                      <a:r>
                        <a:rPr lang="en-US" sz="900" b="1" i="1" u="none" strike="noStrike">
                          <a:solidFill>
                            <a:srgbClr val="000000"/>
                          </a:solidFill>
                          <a:effectLst/>
                          <a:latin typeface="Open Sans" panose="020B0606030504020204" pitchFamily="34" charset="0"/>
                        </a:rPr>
                        <a:t>Nuclear Fuel</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Sources, manufactures, and supplies nuclear fuel </a:t>
                      </a:r>
                      <a:r>
                        <a:rPr lang="en-US" sz="900" b="0" i="1" u="none" strike="noStrike">
                          <a:solidFill>
                            <a:srgbClr val="000000"/>
                          </a:solidFill>
                          <a:effectLst/>
                          <a:latin typeface="Open Sans" panose="020B0606030504020204" pitchFamily="34" charset="0"/>
                        </a:rPr>
                        <a:t>(e.g., uranium, fuel rods, etc…)</a:t>
                      </a:r>
                      <a:endParaRPr lang="en-US" sz="900" b="0" i="0" u="none" strike="noStrike">
                        <a:solidFill>
                          <a:srgbClr val="000000"/>
                        </a:solidFill>
                        <a:effectLst/>
                        <a:latin typeface="Open Sans" panose="020B0606030504020204" pitchFamily="34" charset="0"/>
                      </a:endParaRP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8625380"/>
                  </a:ext>
                </a:extLst>
              </a:tr>
              <a:tr h="396044">
                <a:tc>
                  <a:txBody>
                    <a:bodyPr/>
                    <a:lstStyle/>
                    <a:p>
                      <a:pPr lvl="0" algn="l" fontAlgn="b"/>
                      <a:r>
                        <a:rPr lang="en-US" sz="900" b="1" i="1" u="none" strike="noStrike">
                          <a:solidFill>
                            <a:schemeClr val="tx1"/>
                          </a:solidFill>
                          <a:effectLst/>
                          <a:latin typeface="Open Sans" panose="020B0606030504020204" pitchFamily="34" charset="0"/>
                        </a:rPr>
                        <a:t>Workforce</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Manages the sourcing and deployment of nuclear talent </a:t>
                      </a:r>
                      <a:r>
                        <a:rPr lang="en-US" sz="900" b="0" i="1" u="none" strike="noStrike">
                          <a:solidFill>
                            <a:srgbClr val="000000"/>
                          </a:solidFill>
                          <a:effectLst/>
                          <a:latin typeface="Open Sans" panose="020B0606030504020204" pitchFamily="34" charset="0"/>
                        </a:rPr>
                        <a:t>(e.g., engineers, operators, </a:t>
                      </a:r>
                      <a:r>
                        <a:rPr lang="en-US" sz="900" b="0" i="1" u="none" strike="noStrike" err="1">
                          <a:solidFill>
                            <a:srgbClr val="000000"/>
                          </a:solidFill>
                          <a:effectLst/>
                          <a:latin typeface="Open Sans" panose="020B0606030504020204" pitchFamily="34" charset="0"/>
                        </a:rPr>
                        <a:t>etc</a:t>
                      </a:r>
                      <a:r>
                        <a:rPr lang="en-US" sz="900" b="0" i="1" u="none" strike="noStrike">
                          <a:solidFill>
                            <a:srgbClr val="000000"/>
                          </a:solidFill>
                          <a:effectLst/>
                          <a:latin typeface="Open Sans" panose="020B0606030504020204" pitchFamily="34" charset="0"/>
                        </a:rPr>
                        <a:t>…)</a:t>
                      </a:r>
                      <a:endParaRPr lang="en-US" sz="900" b="0" i="0" u="none" strike="noStrike">
                        <a:solidFill>
                          <a:srgbClr val="000000"/>
                        </a:solidFill>
                        <a:effectLst/>
                        <a:latin typeface="Open Sans" panose="020B0606030504020204" pitchFamily="34" charset="0"/>
                      </a:endParaRP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9288068"/>
                  </a:ext>
                </a:extLst>
              </a:tr>
            </a:tbl>
          </a:graphicData>
        </a:graphic>
      </p:graphicFrame>
      <p:sp>
        <p:nvSpPr>
          <p:cNvPr id="11" name="Text Box 10">
            <a:extLst>
              <a:ext uri="{FF2B5EF4-FFF2-40B4-BE49-F238E27FC236}">
                <a16:creationId xmlns:a16="http://schemas.microsoft.com/office/drawing/2014/main" id="{7BF1CAD7-455A-479B-7D35-AAAB44D750CA}"/>
              </a:ext>
            </a:extLst>
          </p:cNvPr>
          <p:cNvSpPr txBox="1">
            <a:spLocks noChangeArrowheads="1"/>
          </p:cNvSpPr>
          <p:nvPr/>
        </p:nvSpPr>
        <p:spPr bwMode="auto">
          <a:xfrm>
            <a:off x="477257" y="1271297"/>
            <a:ext cx="2463774" cy="323165"/>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300" b="1" i="0" u="none" strike="noStrike" kern="1200" cap="none" spc="300" normalizeH="0" baseline="0" noProof="0">
                <a:ln>
                  <a:noFill/>
                </a:ln>
                <a:solidFill>
                  <a:srgbClr val="5DA69B"/>
                </a:solidFill>
                <a:effectLst/>
                <a:uLnTx/>
                <a:uFillTx/>
                <a:latin typeface="Aptos" panose="020B0004020202020204" pitchFamily="34" charset="0"/>
                <a:ea typeface="Open Sans" pitchFamily="34" charset="0"/>
                <a:cs typeface="Open Sans" pitchFamily="34" charset="0"/>
              </a:rPr>
              <a:t>Service Providers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300" normalizeH="0" baseline="0" noProof="0">
              <a:ln>
                <a:noFill/>
              </a:ln>
              <a:solidFill>
                <a:srgbClr val="5DA69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Box 10">
            <a:extLst>
              <a:ext uri="{FF2B5EF4-FFF2-40B4-BE49-F238E27FC236}">
                <a16:creationId xmlns:a16="http://schemas.microsoft.com/office/drawing/2014/main" id="{715A7B25-1863-7080-FDF9-7684BA606717}"/>
              </a:ext>
            </a:extLst>
          </p:cNvPr>
          <p:cNvSpPr txBox="1">
            <a:spLocks noChangeArrowheads="1"/>
          </p:cNvSpPr>
          <p:nvPr/>
        </p:nvSpPr>
        <p:spPr bwMode="auto">
          <a:xfrm>
            <a:off x="4371295" y="1271297"/>
            <a:ext cx="2463774" cy="323165"/>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300" b="1" i="0" u="none" strike="noStrike" kern="1200" cap="none" spc="300" normalizeH="0" baseline="0" noProof="0">
                <a:ln>
                  <a:noFill/>
                </a:ln>
                <a:solidFill>
                  <a:srgbClr val="5DA69B"/>
                </a:solidFill>
                <a:effectLst/>
                <a:uLnTx/>
                <a:uFillTx/>
                <a:latin typeface="Aptos" panose="020B0004020202020204" pitchFamily="34" charset="0"/>
                <a:ea typeface="Open Sans" pitchFamily="34" charset="0"/>
                <a:cs typeface="Open Sans" pitchFamily="34" charset="0"/>
              </a:rPr>
              <a:t>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300" normalizeH="0" baseline="0" noProof="0">
              <a:ln>
                <a:noFill/>
              </a:ln>
              <a:solidFill>
                <a:srgbClr val="5DA69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3" name="Table 12">
            <a:extLst>
              <a:ext uri="{FF2B5EF4-FFF2-40B4-BE49-F238E27FC236}">
                <a16:creationId xmlns:a16="http://schemas.microsoft.com/office/drawing/2014/main" id="{5BC2919A-7D28-F681-BF80-0DF80BC5AC18}"/>
              </a:ext>
            </a:extLst>
          </p:cNvPr>
          <p:cNvGraphicFramePr>
            <a:graphicFrameLocks noGrp="1"/>
          </p:cNvGraphicFramePr>
          <p:nvPr/>
        </p:nvGraphicFramePr>
        <p:xfrm>
          <a:off x="8265333" y="1690519"/>
          <a:ext cx="3664975" cy="1573889"/>
        </p:xfrm>
        <a:graphic>
          <a:graphicData uri="http://schemas.openxmlformats.org/drawingml/2006/table">
            <a:tbl>
              <a:tblPr firstRow="1" bandRow="1">
                <a:tableStyleId>{073A0DAA-6AF3-43AB-8588-CEC1D06C72B9}</a:tableStyleId>
              </a:tblPr>
              <a:tblGrid>
                <a:gridCol w="953103">
                  <a:extLst>
                    <a:ext uri="{9D8B030D-6E8A-4147-A177-3AD203B41FA5}">
                      <a16:colId xmlns:a16="http://schemas.microsoft.com/office/drawing/2014/main" val="20000"/>
                    </a:ext>
                  </a:extLst>
                </a:gridCol>
                <a:gridCol w="2711872">
                  <a:extLst>
                    <a:ext uri="{9D8B030D-6E8A-4147-A177-3AD203B41FA5}">
                      <a16:colId xmlns:a16="http://schemas.microsoft.com/office/drawing/2014/main" val="20001"/>
                    </a:ext>
                  </a:extLst>
                </a:gridCol>
              </a:tblGrid>
              <a:tr h="339449">
                <a:tc>
                  <a:txBody>
                    <a:bodyPr/>
                    <a:lstStyle/>
                    <a:p>
                      <a:pPr algn="l"/>
                      <a:r>
                        <a:rPr lang="en-US" sz="1100" b="0">
                          <a:solidFill>
                            <a:schemeClr val="bg1"/>
                          </a:solidFill>
                          <a:latin typeface="Open Sans" panose="020B0606030504020204" pitchFamily="34" charset="0"/>
                          <a:ea typeface="Open Sans" panose="020B0606030504020204" pitchFamily="34" charset="0"/>
                          <a:cs typeface="Open Sans" panose="020B0606030504020204" pitchFamily="34" charset="0"/>
                        </a:rPr>
                        <a:t>  Title</a:t>
                      </a:r>
                    </a:p>
                  </a:txBody>
                  <a:tcPr marL="0" marT="64008" marB="64008" anchor="ctr">
                    <a:lnL w="12700" cmpd="sng">
                      <a:noFill/>
                    </a:lnL>
                    <a:lnR w="12700" cmpd="sng">
                      <a:noFill/>
                    </a:lnR>
                    <a:lnT w="6350" cap="flat" cmpd="sng" algn="ctr">
                      <a:solidFill>
                        <a:srgbClr val="A7A8AA"/>
                      </a:solidFill>
                      <a:prstDash val="solid"/>
                      <a:round/>
                      <a:headEnd type="none" w="med" len="med"/>
                      <a:tailEnd type="none" w="med" len="med"/>
                    </a:lnT>
                    <a:lnB w="6350" cap="flat" cmpd="sng" algn="ctr">
                      <a:solidFill>
                        <a:srgbClr val="A7A8AA"/>
                      </a:solidFill>
                      <a:prstDash val="solid"/>
                      <a:round/>
                      <a:headEnd type="none" w="med" len="med"/>
                      <a:tailEnd type="none" w="med" len="med"/>
                    </a:lnB>
                    <a:lnTlToBr w="12700" cmpd="sng">
                      <a:noFill/>
                      <a:prstDash val="solid"/>
                    </a:lnTlToBr>
                    <a:lnBlToTr w="12700" cmpd="sng">
                      <a:noFill/>
                      <a:prstDash val="solid"/>
                    </a:lnBlToTr>
                    <a:solidFill>
                      <a:srgbClr val="6FC2B4"/>
                    </a:solidFill>
                  </a:tcPr>
                </a:tc>
                <a:tc>
                  <a:txBody>
                    <a:bodyPr/>
                    <a:lstStyle/>
                    <a:p>
                      <a:pPr algn="l"/>
                      <a:r>
                        <a:rPr lang="en-US" sz="1100" b="0">
                          <a:solidFill>
                            <a:schemeClr val="bg1"/>
                          </a:solidFill>
                          <a:latin typeface="Open Sans" panose="020B0606030504020204" pitchFamily="34" charset="0"/>
                          <a:ea typeface="Open Sans" panose="020B0606030504020204" pitchFamily="34" charset="0"/>
                          <a:cs typeface="Open Sans" panose="020B0606030504020204" pitchFamily="34" charset="0"/>
                        </a:rPr>
                        <a:t>Definition</a:t>
                      </a:r>
                    </a:p>
                  </a:txBody>
                  <a:tcPr anchor="ctr">
                    <a:lnL w="12700" cmpd="sng">
                      <a:noFill/>
                    </a:lnL>
                    <a:lnR w="12700" cap="flat" cmpd="sng" algn="ctr">
                      <a:noFill/>
                      <a:prstDash val="solid"/>
                      <a:round/>
                      <a:headEnd type="none" w="med" len="med"/>
                      <a:tailEnd type="none" w="med" len="med"/>
                    </a:lnR>
                    <a:lnT w="6350" cap="flat" cmpd="sng" algn="ctr">
                      <a:solidFill>
                        <a:srgbClr val="A7A8AA"/>
                      </a:solidFill>
                      <a:prstDash val="solid"/>
                      <a:round/>
                      <a:headEnd type="none" w="med" len="med"/>
                      <a:tailEnd type="none" w="med" len="med"/>
                    </a:lnT>
                    <a:lnB w="6350" cap="flat" cmpd="sng" algn="ctr">
                      <a:solidFill>
                        <a:srgbClr val="A7A8AA"/>
                      </a:solidFill>
                      <a:prstDash val="solid"/>
                      <a:round/>
                      <a:headEnd type="none" w="med" len="med"/>
                      <a:tailEnd type="none" w="med" len="med"/>
                    </a:lnB>
                    <a:lnTlToBr w="12700" cmpd="sng">
                      <a:noFill/>
                      <a:prstDash val="solid"/>
                    </a:lnTlToBr>
                    <a:lnBlToTr w="12700" cmpd="sng">
                      <a:noFill/>
                      <a:prstDash val="solid"/>
                    </a:lnBlToTr>
                    <a:solidFill>
                      <a:srgbClr val="6FC2B4"/>
                    </a:solidFill>
                  </a:tcPr>
                </a:tc>
                <a:extLst>
                  <a:ext uri="{0D108BD9-81ED-4DB2-BD59-A6C34878D82A}">
                    <a16:rowId xmlns:a16="http://schemas.microsoft.com/office/drawing/2014/main" val="10000"/>
                  </a:ext>
                </a:extLst>
              </a:tr>
              <a:tr h="329985">
                <a:tc>
                  <a:txBody>
                    <a:bodyPr/>
                    <a:lstStyle/>
                    <a:p>
                      <a:pPr lvl="0" algn="l" fontAlgn="b"/>
                      <a:r>
                        <a:rPr lang="en-US" sz="900" b="1" i="1" u="none" strike="noStrike">
                          <a:solidFill>
                            <a:srgbClr val="000000"/>
                          </a:solidFill>
                          <a:effectLst/>
                          <a:latin typeface="Open Sans" panose="020B0606030504020204" pitchFamily="34" charset="0"/>
                        </a:rPr>
                        <a:t>Non-profit Research</a:t>
                      </a:r>
                    </a:p>
                  </a:txBody>
                  <a:tcPr anchor="ctr">
                    <a:lnL w="12700" cmpd="sng">
                      <a:noFill/>
                    </a:lnL>
                    <a:lnR w="12700" cmpd="sng">
                      <a:noFill/>
                    </a:lnR>
                    <a:lnT w="6350" cap="flat" cmpd="sng" algn="ctr">
                      <a:solidFill>
                        <a:srgbClr val="A7A8AA"/>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Conducts non-commercial nuclear research made available to the public</a:t>
                      </a:r>
                    </a:p>
                  </a:txBody>
                  <a:tcPr anchor="ctr">
                    <a:lnL w="12700" cmpd="sng">
                      <a:noFill/>
                    </a:lnL>
                    <a:lnR w="12700" cap="flat" cmpd="sng" algn="ctr">
                      <a:noFill/>
                      <a:prstDash val="solid"/>
                      <a:round/>
                      <a:headEnd type="none" w="med" len="med"/>
                      <a:tailEnd type="none" w="med" len="med"/>
                    </a:lnR>
                    <a:lnT w="6350" cap="flat" cmpd="sng" algn="ctr">
                      <a:solidFill>
                        <a:srgbClr val="A7A8AA"/>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3451">
                <a:tc>
                  <a:txBody>
                    <a:bodyPr/>
                    <a:lstStyle/>
                    <a:p>
                      <a:pPr lvl="0" algn="l" fontAlgn="b"/>
                      <a:r>
                        <a:rPr lang="en-US" sz="900" b="1" i="1" u="none" strike="noStrike">
                          <a:solidFill>
                            <a:srgbClr val="000000"/>
                          </a:solidFill>
                          <a:effectLst/>
                          <a:latin typeface="Open Sans" panose="020B0606030504020204" pitchFamily="34" charset="0"/>
                        </a:rPr>
                        <a:t>Regulator</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Enforces laws pertaining to nuclear energy and nuclear asset development</a:t>
                      </a: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5988263"/>
                  </a:ext>
                </a:extLst>
              </a:tr>
              <a:tr h="360515">
                <a:tc>
                  <a:txBody>
                    <a:bodyPr/>
                    <a:lstStyle/>
                    <a:p>
                      <a:pPr lvl="0" algn="l" fontAlgn="b"/>
                      <a:r>
                        <a:rPr lang="en-US" sz="900" b="1" i="1" u="none" strike="noStrike">
                          <a:solidFill>
                            <a:srgbClr val="000000"/>
                          </a:solidFill>
                          <a:effectLst/>
                          <a:latin typeface="Open Sans" panose="020B0606030504020204" pitchFamily="34" charset="0"/>
                        </a:rPr>
                        <a:t>NGOs &amp; Alliances</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900" b="0" i="0" u="none" strike="noStrike">
                          <a:solidFill>
                            <a:srgbClr val="000000"/>
                          </a:solidFill>
                          <a:effectLst/>
                          <a:latin typeface="Open Sans" panose="020B0606030504020204" pitchFamily="34" charset="0"/>
                        </a:rPr>
                        <a:t>Facilitates relationships within the nuclear industry and advocates for inudstry-supporting legislation</a:t>
                      </a:r>
                    </a:p>
                  </a:txBody>
                  <a:tcPr anchor="ctr">
                    <a:lnL w="12700" cmpd="sng">
                      <a:noFill/>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3187950"/>
                  </a:ext>
                </a:extLst>
              </a:tr>
            </a:tbl>
          </a:graphicData>
        </a:graphic>
      </p:graphicFrame>
      <p:sp>
        <p:nvSpPr>
          <p:cNvPr id="14" name="Text Box 10">
            <a:extLst>
              <a:ext uri="{FF2B5EF4-FFF2-40B4-BE49-F238E27FC236}">
                <a16:creationId xmlns:a16="http://schemas.microsoft.com/office/drawing/2014/main" id="{92E141DF-A7F3-EEBF-B180-1CAEEA3C47AD}"/>
              </a:ext>
            </a:extLst>
          </p:cNvPr>
          <p:cNvSpPr txBox="1">
            <a:spLocks noChangeArrowheads="1"/>
          </p:cNvSpPr>
          <p:nvPr/>
        </p:nvSpPr>
        <p:spPr bwMode="auto">
          <a:xfrm>
            <a:off x="8265332" y="1271297"/>
            <a:ext cx="3100659" cy="323165"/>
          </a:xfrm>
          <a:prstGeom prst="rect">
            <a:avLst/>
          </a:prstGeom>
          <a:noFill/>
          <a:ln w="9525">
            <a:noFill/>
            <a:miter lim="800000"/>
            <a:headEnd/>
            <a:tailEnd/>
          </a:ln>
        </p:spPr>
        <p:txBody>
          <a:bodyPr wrap="square" lIns="0" tIns="0" rIns="0" bIns="0" anchor="ctr">
            <a:spAutoFit/>
          </a:bodyPr>
          <a:lstStyle/>
          <a:p>
            <a:pPr marL="0" marR="0" lvl="0" indent="0" algn="l" defTabSz="1088232" rtl="0" eaLnBrk="1" fontAlgn="auto" latinLnBrk="0" hangingPunct="1">
              <a:lnSpc>
                <a:spcPct val="100000"/>
              </a:lnSpc>
              <a:spcBef>
                <a:spcPts val="0"/>
              </a:spcBef>
              <a:spcAft>
                <a:spcPts val="0"/>
              </a:spcAft>
              <a:buClrTx/>
              <a:buSzTx/>
              <a:buFontTx/>
              <a:buNone/>
              <a:tabLst/>
              <a:defRPr/>
            </a:pPr>
            <a:r>
              <a:rPr kumimoji="0" lang="en-US" altLang="zh-CN" sz="1300" b="1" i="0" u="none" strike="noStrike" kern="1200" cap="none" spc="300" normalizeH="0" baseline="0" noProof="0">
                <a:ln>
                  <a:noFill/>
                </a:ln>
                <a:solidFill>
                  <a:srgbClr val="5DA69B"/>
                </a:solidFill>
                <a:effectLst/>
                <a:uLnTx/>
                <a:uFillTx/>
                <a:latin typeface="Aptos" panose="020B0004020202020204" pitchFamily="34" charset="0"/>
                <a:ea typeface="Open Sans" pitchFamily="34" charset="0"/>
                <a:cs typeface="Open Sans" pitchFamily="34" charset="0"/>
              </a:rPr>
              <a:t>Governing Bodies &amp; NGOs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300" normalizeH="0" baseline="0" noProof="0">
              <a:ln>
                <a:noFill/>
              </a:ln>
              <a:solidFill>
                <a:srgbClr val="5DA69B"/>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5511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38108-EEBD-FB0B-D0D2-E0394A5A8A83}"/>
            </a:ext>
          </a:extLst>
        </p:cNvPr>
        <p:cNvGrpSpPr/>
        <p:nvPr/>
      </p:nvGrpSpPr>
      <p:grpSpPr>
        <a:xfrm>
          <a:off x="0" y="0"/>
          <a:ext cx="0" cy="0"/>
          <a:chOff x="0" y="0"/>
          <a:chExt cx="0" cy="0"/>
        </a:xfrm>
      </p:grpSpPr>
      <p:grpSp>
        <p:nvGrpSpPr>
          <p:cNvPr id="129" name="Group 128">
            <a:extLst>
              <a:ext uri="{FF2B5EF4-FFF2-40B4-BE49-F238E27FC236}">
                <a16:creationId xmlns:a16="http://schemas.microsoft.com/office/drawing/2014/main" id="{31C9886A-EF1D-E4F0-7E23-4E7BCE1C77C9}"/>
              </a:ext>
            </a:extLst>
          </p:cNvPr>
          <p:cNvGrpSpPr/>
          <p:nvPr/>
        </p:nvGrpSpPr>
        <p:grpSpPr>
          <a:xfrm>
            <a:off x="-3" y="159336"/>
            <a:ext cx="11953303" cy="5237386"/>
            <a:chOff x="0" y="203940"/>
            <a:chExt cx="11108381" cy="5237386"/>
          </a:xfrm>
        </p:grpSpPr>
        <p:grpSp>
          <p:nvGrpSpPr>
            <p:cNvPr id="122" name="Group 121">
              <a:extLst>
                <a:ext uri="{FF2B5EF4-FFF2-40B4-BE49-F238E27FC236}">
                  <a16:creationId xmlns:a16="http://schemas.microsoft.com/office/drawing/2014/main" id="{C135925E-68F7-AA2C-7C1D-0A47811C0FA9}"/>
                </a:ext>
              </a:extLst>
            </p:cNvPr>
            <p:cNvGrpSpPr/>
            <p:nvPr/>
          </p:nvGrpSpPr>
          <p:grpSpPr>
            <a:xfrm>
              <a:off x="9098037" y="203940"/>
              <a:ext cx="2010344" cy="1667597"/>
              <a:chOff x="9436559" y="924603"/>
              <a:chExt cx="2010344" cy="1667597"/>
            </a:xfrm>
          </p:grpSpPr>
          <p:sp>
            <p:nvSpPr>
              <p:cNvPr id="10" name="Google Shape;22515;p994">
                <a:extLst>
                  <a:ext uri="{FF2B5EF4-FFF2-40B4-BE49-F238E27FC236}">
                    <a16:creationId xmlns:a16="http://schemas.microsoft.com/office/drawing/2014/main" id="{E87E2DB7-04F7-DFC3-BB87-ACA896DB4F11}"/>
                  </a:ext>
                </a:extLst>
              </p:cNvPr>
              <p:cNvSpPr txBox="1"/>
              <p:nvPr/>
            </p:nvSpPr>
            <p:spPr>
              <a:xfrm>
                <a:off x="9633892" y="924603"/>
                <a:ext cx="159633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900" cap="all" spc="45">
                    <a:solidFill>
                      <a:srgbClr val="86BC25"/>
                    </a:solidFill>
                    <a:latin typeface="Open Sans Extrabold"/>
                    <a:ea typeface="Open Sans Extrabold"/>
                    <a:cs typeface="Open Sans Extrabold"/>
                    <a:sym typeface="Open Sans Extrabold"/>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100" b="0" i="0" u="none" strike="noStrike" kern="0" cap="all" spc="45" normalizeH="0" baseline="0" noProof="0">
                    <a:ln>
                      <a:noFill/>
                    </a:ln>
                    <a:solidFill>
                      <a:srgbClr val="86BC25"/>
                    </a:solidFill>
                    <a:effectLst/>
                    <a:uLnTx/>
                    <a:uFillTx/>
                    <a:latin typeface="Open Sans Extrabold"/>
                    <a:ea typeface="Open Sans Extrabold"/>
                    <a:cs typeface="Open Sans Extrabold"/>
                    <a:sym typeface="Open Sans Extrabold"/>
                  </a:rPr>
                  <a:t>End Use</a:t>
                </a:r>
              </a:p>
            </p:txBody>
          </p:sp>
          <p:sp>
            <p:nvSpPr>
              <p:cNvPr id="23" name="Straight Connector 7">
                <a:extLst>
                  <a:ext uri="{FF2B5EF4-FFF2-40B4-BE49-F238E27FC236}">
                    <a16:creationId xmlns:a16="http://schemas.microsoft.com/office/drawing/2014/main" id="{62BAF80D-5923-B8B8-11E9-F494DD54ABCB}"/>
                  </a:ext>
                </a:extLst>
              </p:cNvPr>
              <p:cNvSpPr/>
              <p:nvPr/>
            </p:nvSpPr>
            <p:spPr>
              <a:xfrm>
                <a:off x="9844063" y="1133604"/>
                <a:ext cx="1175989" cy="1"/>
              </a:xfrm>
              <a:prstGeom prst="line">
                <a:avLst/>
              </a:prstGeom>
              <a:ln w="6350">
                <a:solidFill>
                  <a:schemeClr val="accent1"/>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effectLst/>
                  <a:uLnTx/>
                  <a:uFillTx/>
                  <a:latin typeface="Calibri" panose="020F0502020204030204"/>
                  <a:ea typeface="+mn-ea"/>
                  <a:cs typeface="Calibri"/>
                  <a:sym typeface="Calibri"/>
                </a:endParaRPr>
              </a:p>
            </p:txBody>
          </p:sp>
          <p:sp>
            <p:nvSpPr>
              <p:cNvPr id="34" name="Decommissioning">
                <a:extLst>
                  <a:ext uri="{FF2B5EF4-FFF2-40B4-BE49-F238E27FC236}">
                    <a16:creationId xmlns:a16="http://schemas.microsoft.com/office/drawing/2014/main" id="{6CA0A7FB-3C9A-92D8-4159-BA6AD8C5E4BE}"/>
                  </a:ext>
                </a:extLst>
              </p:cNvPr>
              <p:cNvSpPr/>
              <p:nvPr/>
            </p:nvSpPr>
            <p:spPr>
              <a:xfrm>
                <a:off x="9436559" y="1231513"/>
                <a:ext cx="1134280"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rPr>
                  <a:t>Decommissioning</a:t>
                </a:r>
              </a:p>
            </p:txBody>
          </p:sp>
          <p:sp>
            <p:nvSpPr>
              <p:cNvPr id="36" name="Dismantling">
                <a:extLst>
                  <a:ext uri="{FF2B5EF4-FFF2-40B4-BE49-F238E27FC236}">
                    <a16:creationId xmlns:a16="http://schemas.microsoft.com/office/drawing/2014/main" id="{A0C93691-BF93-7932-E091-06DD179ABA1B}"/>
                  </a:ext>
                </a:extLst>
              </p:cNvPr>
              <p:cNvSpPr/>
              <p:nvPr/>
            </p:nvSpPr>
            <p:spPr>
              <a:xfrm>
                <a:off x="10516913" y="1231513"/>
                <a:ext cx="929990"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rPr>
                  <a:t>Dismantling</a:t>
                </a:r>
              </a:p>
            </p:txBody>
          </p:sp>
          <p:sp>
            <p:nvSpPr>
              <p:cNvPr id="103" name="Buyer / Lease Identification">
                <a:extLst>
                  <a:ext uri="{FF2B5EF4-FFF2-40B4-BE49-F238E27FC236}">
                    <a16:creationId xmlns:a16="http://schemas.microsoft.com/office/drawing/2014/main" id="{BE5E45E7-1D13-99CB-706F-7B6666DBA49D}"/>
                  </a:ext>
                </a:extLst>
              </p:cNvPr>
              <p:cNvSpPr txBox="1"/>
              <p:nvPr/>
            </p:nvSpPr>
            <p:spPr>
              <a:xfrm>
                <a:off x="9568311" y="1649051"/>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Buyer / Lease Identification</a:t>
                </a:r>
              </a:p>
            </p:txBody>
          </p:sp>
          <p:sp>
            <p:nvSpPr>
              <p:cNvPr id="104" name="Refurbishment &amp; Decommissioning Planning">
                <a:extLst>
                  <a:ext uri="{FF2B5EF4-FFF2-40B4-BE49-F238E27FC236}">
                    <a16:creationId xmlns:a16="http://schemas.microsoft.com/office/drawing/2014/main" id="{F5187D70-D586-C3AD-3F99-65D4FDB816BE}"/>
                  </a:ext>
                </a:extLst>
              </p:cNvPr>
              <p:cNvSpPr txBox="1"/>
              <p:nvPr/>
            </p:nvSpPr>
            <p:spPr>
              <a:xfrm>
                <a:off x="9568311" y="2146025"/>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Refurbishment &amp; </a:t>
                </a: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Decom.</a:t>
                </a: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 Planning</a:t>
                </a:r>
              </a:p>
            </p:txBody>
          </p:sp>
        </p:grpSp>
        <p:grpSp>
          <p:nvGrpSpPr>
            <p:cNvPr id="124" name="Group 123">
              <a:extLst>
                <a:ext uri="{FF2B5EF4-FFF2-40B4-BE49-F238E27FC236}">
                  <a16:creationId xmlns:a16="http://schemas.microsoft.com/office/drawing/2014/main" id="{3E0AF897-6EE4-18A7-61D8-36A74E5C2B60}"/>
                </a:ext>
              </a:extLst>
            </p:cNvPr>
            <p:cNvGrpSpPr/>
            <p:nvPr/>
          </p:nvGrpSpPr>
          <p:grpSpPr>
            <a:xfrm>
              <a:off x="3032680" y="203940"/>
              <a:ext cx="3192660" cy="4218038"/>
              <a:chOff x="3358743" y="924603"/>
              <a:chExt cx="3192660" cy="4218038"/>
            </a:xfrm>
          </p:grpSpPr>
          <p:sp>
            <p:nvSpPr>
              <p:cNvPr id="7" name="Google Shape;22515;p994">
                <a:extLst>
                  <a:ext uri="{FF2B5EF4-FFF2-40B4-BE49-F238E27FC236}">
                    <a16:creationId xmlns:a16="http://schemas.microsoft.com/office/drawing/2014/main" id="{05AAFB4F-02DE-8EEF-7AE9-5DAAB6F9443F}"/>
                  </a:ext>
                </a:extLst>
              </p:cNvPr>
              <p:cNvSpPr txBox="1"/>
              <p:nvPr/>
            </p:nvSpPr>
            <p:spPr>
              <a:xfrm>
                <a:off x="3358743" y="924603"/>
                <a:ext cx="3192660"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900" cap="all" spc="45">
                    <a:solidFill>
                      <a:srgbClr val="86BC25"/>
                    </a:solidFill>
                    <a:latin typeface="Open Sans Extrabold"/>
                    <a:ea typeface="Open Sans Extrabold"/>
                    <a:cs typeface="Open Sans Extrabold"/>
                    <a:sym typeface="Open Sans Extrabold"/>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100" b="0" i="0" u="none" strike="noStrike" kern="0" cap="all" spc="45" normalizeH="0" baseline="0" noProof="0">
                    <a:ln>
                      <a:noFill/>
                    </a:ln>
                    <a:solidFill>
                      <a:srgbClr val="86BC25"/>
                    </a:solidFill>
                    <a:effectLst/>
                    <a:uLnTx/>
                    <a:uFillTx/>
                    <a:latin typeface="Open Sans Extrabold"/>
                    <a:ea typeface="Open Sans Extrabold"/>
                    <a:cs typeface="Open Sans Extrabold"/>
                    <a:sym typeface="Open Sans Extrabold"/>
                  </a:rPr>
                  <a:t>Construct &amp; Build</a:t>
                </a:r>
              </a:p>
            </p:txBody>
          </p:sp>
          <p:sp>
            <p:nvSpPr>
              <p:cNvPr id="21" name="Straight Connector 7">
                <a:extLst>
                  <a:ext uri="{FF2B5EF4-FFF2-40B4-BE49-F238E27FC236}">
                    <a16:creationId xmlns:a16="http://schemas.microsoft.com/office/drawing/2014/main" id="{8BC19FDE-B998-ACCC-0FF5-B3670B3F5705}"/>
                  </a:ext>
                </a:extLst>
              </p:cNvPr>
              <p:cNvSpPr/>
              <p:nvPr/>
            </p:nvSpPr>
            <p:spPr>
              <a:xfrm>
                <a:off x="3760308" y="1133604"/>
                <a:ext cx="2389529" cy="1"/>
              </a:xfrm>
              <a:prstGeom prst="line">
                <a:avLst/>
              </a:prstGeom>
              <a:ln w="6350">
                <a:solidFill>
                  <a:schemeClr val="accent1"/>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effectLst/>
                  <a:uLnTx/>
                  <a:uFillTx/>
                  <a:latin typeface="Calibri" panose="020F0502020204030204"/>
                  <a:ea typeface="+mn-ea"/>
                  <a:cs typeface="Calibri"/>
                  <a:sym typeface="Calibri"/>
                </a:endParaRPr>
              </a:p>
            </p:txBody>
          </p:sp>
          <p:sp>
            <p:nvSpPr>
              <p:cNvPr id="28" name="Operations Preparation">
                <a:extLst>
                  <a:ext uri="{FF2B5EF4-FFF2-40B4-BE49-F238E27FC236}">
                    <a16:creationId xmlns:a16="http://schemas.microsoft.com/office/drawing/2014/main" id="{61D01B9B-489C-4AA6-3485-0790D7EE8287}"/>
                  </a:ext>
                </a:extLst>
              </p:cNvPr>
              <p:cNvSpPr/>
              <p:nvPr/>
            </p:nvSpPr>
            <p:spPr>
              <a:xfrm>
                <a:off x="4519684" y="1231513"/>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rPr>
                  <a:t>Operations Preparation</a:t>
                </a:r>
              </a:p>
            </p:txBody>
          </p:sp>
          <p:sp>
            <p:nvSpPr>
              <p:cNvPr id="29" name="Construction">
                <a:extLst>
                  <a:ext uri="{FF2B5EF4-FFF2-40B4-BE49-F238E27FC236}">
                    <a16:creationId xmlns:a16="http://schemas.microsoft.com/office/drawing/2014/main" id="{EBA1ABFB-282C-86A6-E3FA-3F271AD47177}"/>
                  </a:ext>
                </a:extLst>
              </p:cNvPr>
              <p:cNvSpPr/>
              <p:nvPr/>
            </p:nvSpPr>
            <p:spPr>
              <a:xfrm>
                <a:off x="5435611" y="1231513"/>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rPr>
                  <a:t>Construction</a:t>
                </a:r>
              </a:p>
            </p:txBody>
          </p:sp>
          <p:sp>
            <p:nvSpPr>
              <p:cNvPr id="74" name="Budget Tracking &amp; Control">
                <a:extLst>
                  <a:ext uri="{FF2B5EF4-FFF2-40B4-BE49-F238E27FC236}">
                    <a16:creationId xmlns:a16="http://schemas.microsoft.com/office/drawing/2014/main" id="{89731BC9-EE54-95F6-E705-AEAE7C473CC7}"/>
                  </a:ext>
                </a:extLst>
              </p:cNvPr>
              <p:cNvSpPr txBox="1"/>
              <p:nvPr/>
            </p:nvSpPr>
            <p:spPr>
              <a:xfrm>
                <a:off x="3603757" y="1649051"/>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Budget Tracking &amp; Control</a:t>
                </a:r>
              </a:p>
            </p:txBody>
          </p:sp>
          <p:sp>
            <p:nvSpPr>
              <p:cNvPr id="75" name="Capital Prioritization and Reallocation">
                <a:extLst>
                  <a:ext uri="{FF2B5EF4-FFF2-40B4-BE49-F238E27FC236}">
                    <a16:creationId xmlns:a16="http://schemas.microsoft.com/office/drawing/2014/main" id="{9C484360-8B31-EC8A-12C3-FCFAD76FE6C8}"/>
                  </a:ext>
                </a:extLst>
              </p:cNvPr>
              <p:cNvSpPr txBox="1"/>
              <p:nvPr/>
            </p:nvSpPr>
            <p:spPr>
              <a:xfrm>
                <a:off x="3603757" y="2146025"/>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Capital Prioritization </a:t>
                </a: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&amp; </a:t>
                </a:r>
                <a:r>
                  <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Reallocation</a:t>
                </a:r>
              </a:p>
            </p:txBody>
          </p:sp>
          <p:sp>
            <p:nvSpPr>
              <p:cNvPr id="76" name="Financial Reporting">
                <a:extLst>
                  <a:ext uri="{FF2B5EF4-FFF2-40B4-BE49-F238E27FC236}">
                    <a16:creationId xmlns:a16="http://schemas.microsoft.com/office/drawing/2014/main" id="{E6B92B07-6FD7-AE41-EEBD-3DBA844CA813}"/>
                  </a:ext>
                </a:extLst>
              </p:cNvPr>
              <p:cNvSpPr txBox="1"/>
              <p:nvPr/>
            </p:nvSpPr>
            <p:spPr>
              <a:xfrm>
                <a:off x="3603757" y="2655699"/>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Financial </a:t>
                </a:r>
                <a:b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Reporting</a:t>
                </a:r>
              </a:p>
            </p:txBody>
          </p:sp>
          <p:sp>
            <p:nvSpPr>
              <p:cNvPr id="77" name="Community Engagement &amp; Workforce Enablement">
                <a:extLst>
                  <a:ext uri="{FF2B5EF4-FFF2-40B4-BE49-F238E27FC236}">
                    <a16:creationId xmlns:a16="http://schemas.microsoft.com/office/drawing/2014/main" id="{0491E881-B4A6-0E77-65D4-558EE868C1B8}"/>
                  </a:ext>
                </a:extLst>
              </p:cNvPr>
              <p:cNvSpPr txBox="1"/>
              <p:nvPr/>
            </p:nvSpPr>
            <p:spPr>
              <a:xfrm>
                <a:off x="3603757" y="3167444"/>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Community Engagement &amp; Workforce Enablement</a:t>
                </a:r>
              </a:p>
            </p:txBody>
          </p:sp>
          <p:sp>
            <p:nvSpPr>
              <p:cNvPr id="78" name="Debt Mgmt &amp; Interest Rate Optimization">
                <a:extLst>
                  <a:ext uri="{FF2B5EF4-FFF2-40B4-BE49-F238E27FC236}">
                    <a16:creationId xmlns:a16="http://schemas.microsoft.com/office/drawing/2014/main" id="{38050CBF-EC91-F6AA-B977-C74E6FB3FFF8}"/>
                  </a:ext>
                </a:extLst>
              </p:cNvPr>
              <p:cNvSpPr txBox="1"/>
              <p:nvPr/>
            </p:nvSpPr>
            <p:spPr>
              <a:xfrm>
                <a:off x="3603757" y="3677118"/>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Debt Mgmt &amp; Interest Rate Optimization</a:t>
                </a:r>
              </a:p>
            </p:txBody>
          </p:sp>
          <p:sp>
            <p:nvSpPr>
              <p:cNvPr id="79" name="Site Acquisition &amp; Leasing">
                <a:extLst>
                  <a:ext uri="{FF2B5EF4-FFF2-40B4-BE49-F238E27FC236}">
                    <a16:creationId xmlns:a16="http://schemas.microsoft.com/office/drawing/2014/main" id="{0F870A11-4D12-CFAC-30C8-6EF0844678A1}"/>
                  </a:ext>
                </a:extLst>
              </p:cNvPr>
              <p:cNvSpPr txBox="1"/>
              <p:nvPr/>
            </p:nvSpPr>
            <p:spPr>
              <a:xfrm>
                <a:off x="4519684" y="1649051"/>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Site Acquisition &amp; Leasing</a:t>
                </a:r>
              </a:p>
            </p:txBody>
          </p:sp>
          <p:sp>
            <p:nvSpPr>
              <p:cNvPr id="80" name="Asset Lifecycle Management">
                <a:extLst>
                  <a:ext uri="{FF2B5EF4-FFF2-40B4-BE49-F238E27FC236}">
                    <a16:creationId xmlns:a16="http://schemas.microsoft.com/office/drawing/2014/main" id="{213B4811-7183-D88F-EACA-0DB68EDC4961}"/>
                  </a:ext>
                </a:extLst>
              </p:cNvPr>
              <p:cNvSpPr txBox="1"/>
              <p:nvPr/>
            </p:nvSpPr>
            <p:spPr>
              <a:xfrm>
                <a:off x="4519684" y="2146025"/>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Asset Lifecycle Management </a:t>
                </a:r>
              </a:p>
            </p:txBody>
          </p:sp>
          <p:sp>
            <p:nvSpPr>
              <p:cNvPr id="81" name="License &amp; Regulatory Planning &amp; Permitting">
                <a:extLst>
                  <a:ext uri="{FF2B5EF4-FFF2-40B4-BE49-F238E27FC236}">
                    <a16:creationId xmlns:a16="http://schemas.microsoft.com/office/drawing/2014/main" id="{7E6B5D2B-7054-AFBF-EE56-CF272B6C9886}"/>
                  </a:ext>
                </a:extLst>
              </p:cNvPr>
              <p:cNvSpPr txBox="1"/>
              <p:nvPr/>
            </p:nvSpPr>
            <p:spPr>
              <a:xfrm>
                <a:off x="4519684" y="2655699"/>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License &amp; </a:t>
                </a:r>
                <a:b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Regulatory Planning &amp; Permitting</a:t>
                </a:r>
              </a:p>
            </p:txBody>
          </p:sp>
          <p:sp>
            <p:nvSpPr>
              <p:cNvPr id="82" name="Energy Mix and Procurement">
                <a:extLst>
                  <a:ext uri="{FF2B5EF4-FFF2-40B4-BE49-F238E27FC236}">
                    <a16:creationId xmlns:a16="http://schemas.microsoft.com/office/drawing/2014/main" id="{3450C342-9E20-4C70-81CE-A5200F7E7B95}"/>
                  </a:ext>
                </a:extLst>
              </p:cNvPr>
              <p:cNvSpPr txBox="1"/>
              <p:nvPr/>
            </p:nvSpPr>
            <p:spPr>
              <a:xfrm>
                <a:off x="4519684" y="3167444"/>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Energy Mix </a:t>
                </a: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&amp; </a:t>
                </a:r>
                <a:r>
                  <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Procurement</a:t>
                </a:r>
              </a:p>
            </p:txBody>
          </p:sp>
          <p:sp>
            <p:nvSpPr>
              <p:cNvPr id="84" name="Waste Management Planning">
                <a:extLst>
                  <a:ext uri="{FF2B5EF4-FFF2-40B4-BE49-F238E27FC236}">
                    <a16:creationId xmlns:a16="http://schemas.microsoft.com/office/drawing/2014/main" id="{F564FEB8-FD44-B0EB-633E-704C9B21536C}"/>
                  </a:ext>
                </a:extLst>
              </p:cNvPr>
              <p:cNvSpPr txBox="1"/>
              <p:nvPr/>
            </p:nvSpPr>
            <p:spPr>
              <a:xfrm>
                <a:off x="4519684" y="4186792"/>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Waste Management Planning </a:t>
                </a:r>
              </a:p>
            </p:txBody>
          </p:sp>
          <p:sp>
            <p:nvSpPr>
              <p:cNvPr id="85" name="Supply Chain / Procurement Optimization">
                <a:extLst>
                  <a:ext uri="{FF2B5EF4-FFF2-40B4-BE49-F238E27FC236}">
                    <a16:creationId xmlns:a16="http://schemas.microsoft.com/office/drawing/2014/main" id="{555BBD29-D247-4364-2522-2831A5C8FE56}"/>
                  </a:ext>
                </a:extLst>
              </p:cNvPr>
              <p:cNvSpPr txBox="1"/>
              <p:nvPr/>
            </p:nvSpPr>
            <p:spPr>
              <a:xfrm>
                <a:off x="5435611" y="1649051"/>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Supply Chain / Procurement Optimization</a:t>
                </a:r>
              </a:p>
            </p:txBody>
          </p:sp>
          <p:sp>
            <p:nvSpPr>
              <p:cNvPr id="86" name="Tax Compliance &amp; Incentive Utilization">
                <a:extLst>
                  <a:ext uri="{FF2B5EF4-FFF2-40B4-BE49-F238E27FC236}">
                    <a16:creationId xmlns:a16="http://schemas.microsoft.com/office/drawing/2014/main" id="{FC57AA14-4E98-D28F-33CF-39C8B7B31FF3}"/>
                  </a:ext>
                </a:extLst>
              </p:cNvPr>
              <p:cNvSpPr txBox="1"/>
              <p:nvPr/>
            </p:nvSpPr>
            <p:spPr>
              <a:xfrm>
                <a:off x="5435611" y="2146025"/>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Tax Compliance &amp; Incentive Utilization</a:t>
                </a:r>
              </a:p>
            </p:txBody>
          </p:sp>
          <p:sp>
            <p:nvSpPr>
              <p:cNvPr id="87" name="Construction Vendor Selection &amp; Management">
                <a:extLst>
                  <a:ext uri="{FF2B5EF4-FFF2-40B4-BE49-F238E27FC236}">
                    <a16:creationId xmlns:a16="http://schemas.microsoft.com/office/drawing/2014/main" id="{E984AF74-4DBB-DC2D-4817-5067E0A192A3}"/>
                  </a:ext>
                </a:extLst>
              </p:cNvPr>
              <p:cNvSpPr txBox="1"/>
              <p:nvPr/>
            </p:nvSpPr>
            <p:spPr>
              <a:xfrm>
                <a:off x="5435611" y="2655699"/>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Construction Vendor Selection &amp; Management </a:t>
                </a:r>
              </a:p>
            </p:txBody>
          </p:sp>
          <p:sp>
            <p:nvSpPr>
              <p:cNvPr id="88" name="Technology &amp; Innovation Planning">
                <a:extLst>
                  <a:ext uri="{FF2B5EF4-FFF2-40B4-BE49-F238E27FC236}">
                    <a16:creationId xmlns:a16="http://schemas.microsoft.com/office/drawing/2014/main" id="{9BB975BA-19E9-2879-512A-31012F345C5D}"/>
                  </a:ext>
                </a:extLst>
              </p:cNvPr>
              <p:cNvSpPr txBox="1"/>
              <p:nvPr/>
            </p:nvSpPr>
            <p:spPr>
              <a:xfrm>
                <a:off x="5435611" y="3167444"/>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Technology &amp; Innovation Planning</a:t>
                </a:r>
              </a:p>
            </p:txBody>
          </p:sp>
          <p:sp>
            <p:nvSpPr>
              <p:cNvPr id="89" name="Construction Delivery Audit">
                <a:extLst>
                  <a:ext uri="{FF2B5EF4-FFF2-40B4-BE49-F238E27FC236}">
                    <a16:creationId xmlns:a16="http://schemas.microsoft.com/office/drawing/2014/main" id="{7DE6F0BD-757A-24A7-A146-56851C9054A5}"/>
                  </a:ext>
                </a:extLst>
              </p:cNvPr>
              <p:cNvSpPr txBox="1"/>
              <p:nvPr/>
            </p:nvSpPr>
            <p:spPr>
              <a:xfrm>
                <a:off x="5435611" y="3677118"/>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Construction </a:t>
                </a:r>
                <a:b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Delivery Audit</a:t>
                </a:r>
              </a:p>
            </p:txBody>
          </p:sp>
          <p:sp>
            <p:nvSpPr>
              <p:cNvPr id="90" name="Construction Sequencing &amp; Progress">
                <a:extLst>
                  <a:ext uri="{FF2B5EF4-FFF2-40B4-BE49-F238E27FC236}">
                    <a16:creationId xmlns:a16="http://schemas.microsoft.com/office/drawing/2014/main" id="{A4B665DB-7495-EB41-9165-3E230E0EF081}"/>
                  </a:ext>
                </a:extLst>
              </p:cNvPr>
              <p:cNvSpPr txBox="1"/>
              <p:nvPr/>
            </p:nvSpPr>
            <p:spPr>
              <a:xfrm>
                <a:off x="5435611" y="4186792"/>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Construction Sequencing &amp; Progress</a:t>
                </a:r>
              </a:p>
            </p:txBody>
          </p:sp>
          <p:sp>
            <p:nvSpPr>
              <p:cNvPr id="91" name="UAV Construction Site Management">
                <a:extLst>
                  <a:ext uri="{FF2B5EF4-FFF2-40B4-BE49-F238E27FC236}">
                    <a16:creationId xmlns:a16="http://schemas.microsoft.com/office/drawing/2014/main" id="{E7A053A1-9535-7029-B123-EC3C954E79CC}"/>
                  </a:ext>
                </a:extLst>
              </p:cNvPr>
              <p:cNvSpPr txBox="1"/>
              <p:nvPr/>
            </p:nvSpPr>
            <p:spPr>
              <a:xfrm>
                <a:off x="5435611" y="4696466"/>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UAV Construction Site Management</a:t>
                </a:r>
              </a:p>
            </p:txBody>
          </p:sp>
          <p:sp>
            <p:nvSpPr>
              <p:cNvPr id="109" name="Operations Preparation">
                <a:extLst>
                  <a:ext uri="{FF2B5EF4-FFF2-40B4-BE49-F238E27FC236}">
                    <a16:creationId xmlns:a16="http://schemas.microsoft.com/office/drawing/2014/main" id="{C1FBE4E4-C0EC-8081-4ECE-2408F92CAA4C}"/>
                  </a:ext>
                </a:extLst>
              </p:cNvPr>
              <p:cNvSpPr/>
              <p:nvPr/>
            </p:nvSpPr>
            <p:spPr>
              <a:xfrm>
                <a:off x="3603757" y="1231513"/>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rPr>
                  <a:t>Program Operations</a:t>
                </a:r>
                <a:endParaRPr kumimoji="0"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endParaRPr>
              </a:p>
            </p:txBody>
          </p:sp>
          <p:sp>
            <p:nvSpPr>
              <p:cNvPr id="116" name="Energy Mix and Procurement">
                <a:extLst>
                  <a:ext uri="{FF2B5EF4-FFF2-40B4-BE49-F238E27FC236}">
                    <a16:creationId xmlns:a16="http://schemas.microsoft.com/office/drawing/2014/main" id="{33CD74D5-B293-A4F5-1688-1E28BDE58655}"/>
                  </a:ext>
                </a:extLst>
              </p:cNvPr>
              <p:cNvSpPr txBox="1"/>
              <p:nvPr/>
            </p:nvSpPr>
            <p:spPr>
              <a:xfrm>
                <a:off x="4519684" y="3677118"/>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Outage Planning </a:t>
                </a:r>
                <a:b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b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a:t>
                </a:r>
                <a:r>
                  <a:rPr kumimoji="0" lang="en-US" sz="700" b="1" i="0" u="none" strike="noStrike" kern="0" cap="none" spc="0" normalizeH="0" baseline="0" noProof="0" err="1">
                    <a:ln>
                      <a:noFill/>
                    </a:ln>
                    <a:solidFill>
                      <a:schemeClr val="tx1"/>
                    </a:solidFill>
                    <a:effectLst/>
                    <a:uLnTx/>
                    <a:uFillTx/>
                    <a:latin typeface="Open Sans SemiBold"/>
                    <a:ea typeface="Open Sans SemiBold"/>
                    <a:cs typeface="Open Sans SemiBold"/>
                    <a:sym typeface="Open Sans"/>
                  </a:rPr>
                  <a:t>e.g</a:t>
                </a: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 Resource &amp; Workforce) </a:t>
                </a:r>
              </a:p>
            </p:txBody>
          </p:sp>
        </p:grpSp>
        <p:grpSp>
          <p:nvGrpSpPr>
            <p:cNvPr id="53" name="Group 52">
              <a:extLst>
                <a:ext uri="{FF2B5EF4-FFF2-40B4-BE49-F238E27FC236}">
                  <a16:creationId xmlns:a16="http://schemas.microsoft.com/office/drawing/2014/main" id="{0B525F6D-7B6D-9056-4497-04F85842ABFB}"/>
                </a:ext>
              </a:extLst>
            </p:cNvPr>
            <p:cNvGrpSpPr/>
            <p:nvPr/>
          </p:nvGrpSpPr>
          <p:grpSpPr>
            <a:xfrm>
              <a:off x="0" y="203940"/>
              <a:ext cx="3192661" cy="5237386"/>
              <a:chOff x="464691" y="203940"/>
              <a:chExt cx="3192661" cy="5237386"/>
            </a:xfrm>
          </p:grpSpPr>
          <p:sp>
            <p:nvSpPr>
              <p:cNvPr id="5" name="Straight Connector 7">
                <a:extLst>
                  <a:ext uri="{FF2B5EF4-FFF2-40B4-BE49-F238E27FC236}">
                    <a16:creationId xmlns:a16="http://schemas.microsoft.com/office/drawing/2014/main" id="{057EEBD7-E605-489C-5F80-F279ADF5D880}"/>
                  </a:ext>
                </a:extLst>
              </p:cNvPr>
              <p:cNvSpPr/>
              <p:nvPr/>
            </p:nvSpPr>
            <p:spPr>
              <a:xfrm>
                <a:off x="857271" y="412941"/>
                <a:ext cx="2389529" cy="1"/>
              </a:xfrm>
              <a:prstGeom prst="line">
                <a:avLst/>
              </a:prstGeom>
              <a:ln w="6350">
                <a:solidFill>
                  <a:schemeClr val="accent1"/>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effectLst/>
                  <a:uLnTx/>
                  <a:uFillTx/>
                  <a:latin typeface="Calibri" panose="020F0502020204030204"/>
                  <a:ea typeface="+mn-ea"/>
                  <a:cs typeface="Calibri"/>
                  <a:sym typeface="Calibri"/>
                </a:endParaRPr>
              </a:p>
            </p:txBody>
          </p:sp>
          <p:sp>
            <p:nvSpPr>
              <p:cNvPr id="6" name="Google Shape;22515;p994">
                <a:extLst>
                  <a:ext uri="{FF2B5EF4-FFF2-40B4-BE49-F238E27FC236}">
                    <a16:creationId xmlns:a16="http://schemas.microsoft.com/office/drawing/2014/main" id="{33AAA3CF-538A-9846-55F7-368D56B1D769}"/>
                  </a:ext>
                </a:extLst>
              </p:cNvPr>
              <p:cNvSpPr txBox="1"/>
              <p:nvPr/>
            </p:nvSpPr>
            <p:spPr>
              <a:xfrm>
                <a:off x="464691" y="203940"/>
                <a:ext cx="319266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900" cap="all" spc="45">
                    <a:solidFill>
                      <a:srgbClr val="86BC25"/>
                    </a:solidFill>
                    <a:latin typeface="Open Sans Extrabold"/>
                    <a:ea typeface="Open Sans Extrabold"/>
                    <a:cs typeface="Open Sans Extrabold"/>
                    <a:sym typeface="Open Sans Extrabold"/>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100" b="0" i="0" u="none" strike="noStrike" kern="0" cap="all" spc="45" normalizeH="0" baseline="0" noProof="0">
                    <a:ln>
                      <a:noFill/>
                    </a:ln>
                    <a:solidFill>
                      <a:srgbClr val="86BC25"/>
                    </a:solidFill>
                    <a:effectLst/>
                    <a:uLnTx/>
                    <a:uFillTx/>
                    <a:latin typeface="Open Sans Extrabold"/>
                    <a:ea typeface="Open Sans Extrabold"/>
                    <a:cs typeface="Open Sans Extrabold"/>
                    <a:sym typeface="Open Sans Extrabold"/>
                  </a:rPr>
                  <a:t>Strategic Design &amp; Planning</a:t>
                </a:r>
              </a:p>
            </p:txBody>
          </p:sp>
          <p:sp>
            <p:nvSpPr>
              <p:cNvPr id="24" name="Design &amp; Development">
                <a:extLst>
                  <a:ext uri="{FF2B5EF4-FFF2-40B4-BE49-F238E27FC236}">
                    <a16:creationId xmlns:a16="http://schemas.microsoft.com/office/drawing/2014/main" id="{BCC358D9-756D-1609-9881-CF59BB48EFD4}"/>
                  </a:ext>
                </a:extLst>
              </p:cNvPr>
              <p:cNvSpPr/>
              <p:nvPr/>
            </p:nvSpPr>
            <p:spPr>
              <a:xfrm>
                <a:off x="709706" y="510850"/>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rPr>
                  <a:t>Design &amp; Development</a:t>
                </a:r>
              </a:p>
            </p:txBody>
          </p:sp>
          <p:sp>
            <p:nvSpPr>
              <p:cNvPr id="37" name="Strategic Development &amp; Visioning">
                <a:extLst>
                  <a:ext uri="{FF2B5EF4-FFF2-40B4-BE49-F238E27FC236}">
                    <a16:creationId xmlns:a16="http://schemas.microsoft.com/office/drawing/2014/main" id="{DEC475D9-939E-ACE6-3391-89864A5A028D}"/>
                  </a:ext>
                </a:extLst>
              </p:cNvPr>
              <p:cNvSpPr txBox="1"/>
              <p:nvPr/>
            </p:nvSpPr>
            <p:spPr>
              <a:xfrm>
                <a:off x="709706" y="928388"/>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Strategic Development &amp; Visioning</a:t>
                </a:r>
              </a:p>
            </p:txBody>
          </p:sp>
          <p:sp>
            <p:nvSpPr>
              <p:cNvPr id="38" name="Market &amp; Economic Analysis">
                <a:extLst>
                  <a:ext uri="{FF2B5EF4-FFF2-40B4-BE49-F238E27FC236}">
                    <a16:creationId xmlns:a16="http://schemas.microsoft.com/office/drawing/2014/main" id="{9BDDE12A-188C-5918-7DB7-A5EE3465C66E}"/>
                  </a:ext>
                </a:extLst>
              </p:cNvPr>
              <p:cNvSpPr txBox="1"/>
              <p:nvPr/>
            </p:nvSpPr>
            <p:spPr>
              <a:xfrm>
                <a:off x="709706" y="1425362"/>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Market &amp; Economic Analysis</a:t>
                </a:r>
              </a:p>
            </p:txBody>
          </p:sp>
          <p:sp>
            <p:nvSpPr>
              <p:cNvPr id="39" name="Energy Needs Assessment">
                <a:extLst>
                  <a:ext uri="{FF2B5EF4-FFF2-40B4-BE49-F238E27FC236}">
                    <a16:creationId xmlns:a16="http://schemas.microsoft.com/office/drawing/2014/main" id="{01D8B6F3-9D03-2D28-55C1-9E6FEFA36645}"/>
                  </a:ext>
                </a:extLst>
              </p:cNvPr>
              <p:cNvSpPr txBox="1"/>
              <p:nvPr/>
            </p:nvSpPr>
            <p:spPr>
              <a:xfrm>
                <a:off x="709706" y="1935036"/>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Energy Needs Assessment</a:t>
                </a:r>
              </a:p>
            </p:txBody>
          </p:sp>
          <p:sp>
            <p:nvSpPr>
              <p:cNvPr id="40" name="Sustainability Goals">
                <a:extLst>
                  <a:ext uri="{FF2B5EF4-FFF2-40B4-BE49-F238E27FC236}">
                    <a16:creationId xmlns:a16="http://schemas.microsoft.com/office/drawing/2014/main" id="{8836284F-5842-016F-20E7-5AC6ACC9667E}"/>
                  </a:ext>
                </a:extLst>
              </p:cNvPr>
              <p:cNvSpPr txBox="1"/>
              <p:nvPr/>
            </p:nvSpPr>
            <p:spPr>
              <a:xfrm>
                <a:off x="709706" y="2446781"/>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Sustainability Goals</a:t>
                </a:r>
              </a:p>
            </p:txBody>
          </p:sp>
          <p:sp>
            <p:nvSpPr>
              <p:cNvPr id="41" name="Business case &amp; Business Planning">
                <a:extLst>
                  <a:ext uri="{FF2B5EF4-FFF2-40B4-BE49-F238E27FC236}">
                    <a16:creationId xmlns:a16="http://schemas.microsoft.com/office/drawing/2014/main" id="{86E792B7-81FF-D96C-BA5F-F1AEBF7AE9AC}"/>
                  </a:ext>
                </a:extLst>
              </p:cNvPr>
              <p:cNvSpPr txBox="1"/>
              <p:nvPr/>
            </p:nvSpPr>
            <p:spPr>
              <a:xfrm>
                <a:off x="709706" y="2956455"/>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Business </a:t>
                </a: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Case</a:t>
                </a:r>
                <a:r>
                  <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 &amp; Business Planning</a:t>
                </a:r>
              </a:p>
            </p:txBody>
          </p:sp>
          <p:sp>
            <p:nvSpPr>
              <p:cNvPr id="42" name="Tax Planning and Structuring">
                <a:extLst>
                  <a:ext uri="{FF2B5EF4-FFF2-40B4-BE49-F238E27FC236}">
                    <a16:creationId xmlns:a16="http://schemas.microsoft.com/office/drawing/2014/main" id="{4E0FF371-1EE2-5A21-C198-2358DD9FB1A1}"/>
                  </a:ext>
                </a:extLst>
              </p:cNvPr>
              <p:cNvSpPr txBox="1"/>
              <p:nvPr/>
            </p:nvSpPr>
            <p:spPr>
              <a:xfrm>
                <a:off x="709706" y="3466129"/>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Tax Planning </a:t>
                </a: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&amp; </a:t>
                </a:r>
                <a:r>
                  <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Structuring</a:t>
                </a:r>
              </a:p>
            </p:txBody>
          </p:sp>
          <p:sp>
            <p:nvSpPr>
              <p:cNvPr id="43" name="Regulatory Planning">
                <a:extLst>
                  <a:ext uri="{FF2B5EF4-FFF2-40B4-BE49-F238E27FC236}">
                    <a16:creationId xmlns:a16="http://schemas.microsoft.com/office/drawing/2014/main" id="{C3116627-733C-172F-56D2-D5333D091D90}"/>
                  </a:ext>
                </a:extLst>
              </p:cNvPr>
              <p:cNvSpPr txBox="1"/>
              <p:nvPr/>
            </p:nvSpPr>
            <p:spPr>
              <a:xfrm>
                <a:off x="709706" y="3975803"/>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Regulatory Planning</a:t>
                </a:r>
              </a:p>
            </p:txBody>
          </p:sp>
          <p:sp>
            <p:nvSpPr>
              <p:cNvPr id="44" name="Site Identification &amp; Validation">
                <a:extLst>
                  <a:ext uri="{FF2B5EF4-FFF2-40B4-BE49-F238E27FC236}">
                    <a16:creationId xmlns:a16="http://schemas.microsoft.com/office/drawing/2014/main" id="{C5C2360D-0A1A-7FBE-7739-E0B08C1E0322}"/>
                  </a:ext>
                </a:extLst>
              </p:cNvPr>
              <p:cNvSpPr txBox="1"/>
              <p:nvPr/>
            </p:nvSpPr>
            <p:spPr>
              <a:xfrm>
                <a:off x="709706" y="4485477"/>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Site Identification &amp; Validation</a:t>
                </a:r>
              </a:p>
            </p:txBody>
          </p:sp>
          <p:sp>
            <p:nvSpPr>
              <p:cNvPr id="45" name="Licensing &amp; Regulatory Planning">
                <a:extLst>
                  <a:ext uri="{FF2B5EF4-FFF2-40B4-BE49-F238E27FC236}">
                    <a16:creationId xmlns:a16="http://schemas.microsoft.com/office/drawing/2014/main" id="{7CCFEEA9-477A-5F37-9FAA-51A5C4059520}"/>
                  </a:ext>
                </a:extLst>
              </p:cNvPr>
              <p:cNvSpPr txBox="1"/>
              <p:nvPr/>
            </p:nvSpPr>
            <p:spPr>
              <a:xfrm>
                <a:off x="709706" y="4995151"/>
                <a:ext cx="870778" cy="446175"/>
              </a:xfrm>
              <a:prstGeom prst="rect">
                <a:avLst/>
              </a:prstGeom>
              <a:solidFill>
                <a:schemeClr val="bg1">
                  <a:lumMod val="95000"/>
                  <a:alpha val="50489"/>
                </a:schemeClr>
              </a:solidFill>
              <a:ln w="3175">
                <a:solidFill>
                  <a:srgbClr val="FFFFFF">
                    <a:alpha val="5000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Licensing &amp; Regulatory Planning</a:t>
                </a:r>
              </a:p>
            </p:txBody>
          </p:sp>
          <p:sp>
            <p:nvSpPr>
              <p:cNvPr id="47" name="Financial Planning &amp; Funding Strategy">
                <a:extLst>
                  <a:ext uri="{FF2B5EF4-FFF2-40B4-BE49-F238E27FC236}">
                    <a16:creationId xmlns:a16="http://schemas.microsoft.com/office/drawing/2014/main" id="{FAE95C12-C734-D3C4-9F5E-67FEF270B677}"/>
                  </a:ext>
                </a:extLst>
              </p:cNvPr>
              <p:cNvSpPr txBox="1"/>
              <p:nvPr/>
            </p:nvSpPr>
            <p:spPr>
              <a:xfrm>
                <a:off x="1625633" y="928388"/>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Financial Planning &amp; Funding Strategy</a:t>
                </a:r>
              </a:p>
            </p:txBody>
          </p:sp>
          <p:sp>
            <p:nvSpPr>
              <p:cNvPr id="48" name="Regulatory and Compliance Analysis">
                <a:extLst>
                  <a:ext uri="{FF2B5EF4-FFF2-40B4-BE49-F238E27FC236}">
                    <a16:creationId xmlns:a16="http://schemas.microsoft.com/office/drawing/2014/main" id="{407E9008-B0CC-DFCE-EBEA-227D9FB3D63D}"/>
                  </a:ext>
                </a:extLst>
              </p:cNvPr>
              <p:cNvSpPr txBox="1"/>
              <p:nvPr/>
            </p:nvSpPr>
            <p:spPr>
              <a:xfrm>
                <a:off x="1625633" y="1425362"/>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Regulatory </a:t>
                </a: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&amp; </a:t>
                </a:r>
                <a:r>
                  <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Compliance Analysis</a:t>
                </a:r>
              </a:p>
            </p:txBody>
          </p:sp>
          <p:sp>
            <p:nvSpPr>
              <p:cNvPr id="50" name="JV Development &amp; Structuring">
                <a:extLst>
                  <a:ext uri="{FF2B5EF4-FFF2-40B4-BE49-F238E27FC236}">
                    <a16:creationId xmlns:a16="http://schemas.microsoft.com/office/drawing/2014/main" id="{3388F11D-56D5-99D9-6172-1F955B73F738}"/>
                  </a:ext>
                </a:extLst>
              </p:cNvPr>
              <p:cNvSpPr txBox="1"/>
              <p:nvPr/>
            </p:nvSpPr>
            <p:spPr>
              <a:xfrm>
                <a:off x="1625633" y="1935036"/>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JV Development &amp; Structuring</a:t>
                </a:r>
              </a:p>
            </p:txBody>
          </p:sp>
          <p:sp>
            <p:nvSpPr>
              <p:cNvPr id="62" name="Structuring &amp; Capital Optimization">
                <a:extLst>
                  <a:ext uri="{FF2B5EF4-FFF2-40B4-BE49-F238E27FC236}">
                    <a16:creationId xmlns:a16="http://schemas.microsoft.com/office/drawing/2014/main" id="{6093690E-6958-DFEB-02AB-630019796AB0}"/>
                  </a:ext>
                </a:extLst>
              </p:cNvPr>
              <p:cNvSpPr txBox="1"/>
              <p:nvPr/>
            </p:nvSpPr>
            <p:spPr>
              <a:xfrm>
                <a:off x="1625633" y="2446781"/>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Structuring &amp; Capital Optimization</a:t>
                </a:r>
              </a:p>
            </p:txBody>
          </p:sp>
          <p:sp>
            <p:nvSpPr>
              <p:cNvPr id="63" name="Due Diligence &amp; Investor Readiness">
                <a:extLst>
                  <a:ext uri="{FF2B5EF4-FFF2-40B4-BE49-F238E27FC236}">
                    <a16:creationId xmlns:a16="http://schemas.microsoft.com/office/drawing/2014/main" id="{F3B72A55-6E13-6824-74DD-C683CBCC8C7D}"/>
                  </a:ext>
                </a:extLst>
              </p:cNvPr>
              <p:cNvSpPr txBox="1"/>
              <p:nvPr/>
            </p:nvSpPr>
            <p:spPr>
              <a:xfrm>
                <a:off x="1625633" y="2956455"/>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Due Diligence &amp; Investor Readiness</a:t>
                </a:r>
              </a:p>
            </p:txBody>
          </p:sp>
          <p:sp>
            <p:nvSpPr>
              <p:cNvPr id="67" name="Rate Case">
                <a:extLst>
                  <a:ext uri="{FF2B5EF4-FFF2-40B4-BE49-F238E27FC236}">
                    <a16:creationId xmlns:a16="http://schemas.microsoft.com/office/drawing/2014/main" id="{3C6D5A5F-FB3B-F5FC-18E1-911E6E0C0CBA}"/>
                  </a:ext>
                </a:extLst>
              </p:cNvPr>
              <p:cNvSpPr txBox="1"/>
              <p:nvPr/>
            </p:nvSpPr>
            <p:spPr>
              <a:xfrm>
                <a:off x="1625633" y="3975803"/>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Rate Case</a:t>
                </a:r>
              </a:p>
            </p:txBody>
          </p:sp>
          <p:sp>
            <p:nvSpPr>
              <p:cNvPr id="68" name="Project Structuring &amp; Governance">
                <a:extLst>
                  <a:ext uri="{FF2B5EF4-FFF2-40B4-BE49-F238E27FC236}">
                    <a16:creationId xmlns:a16="http://schemas.microsoft.com/office/drawing/2014/main" id="{8AF89FCE-F405-00C4-A97B-F0C84C80BA86}"/>
                  </a:ext>
                </a:extLst>
              </p:cNvPr>
              <p:cNvSpPr txBox="1"/>
              <p:nvPr/>
            </p:nvSpPr>
            <p:spPr>
              <a:xfrm>
                <a:off x="2541559" y="928388"/>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Project Structuring &amp; Governance</a:t>
                </a:r>
              </a:p>
            </p:txBody>
          </p:sp>
          <p:sp>
            <p:nvSpPr>
              <p:cNvPr id="69" name="Capital Allocation Planning &amp; Management">
                <a:extLst>
                  <a:ext uri="{FF2B5EF4-FFF2-40B4-BE49-F238E27FC236}">
                    <a16:creationId xmlns:a16="http://schemas.microsoft.com/office/drawing/2014/main" id="{70F5099B-4216-CC74-C7B9-83D06D2D6A0F}"/>
                  </a:ext>
                </a:extLst>
              </p:cNvPr>
              <p:cNvSpPr txBox="1"/>
              <p:nvPr/>
            </p:nvSpPr>
            <p:spPr>
              <a:xfrm>
                <a:off x="2541559" y="1425362"/>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Capital Allocation Planning &amp; Management</a:t>
                </a:r>
              </a:p>
            </p:txBody>
          </p:sp>
          <p:sp>
            <p:nvSpPr>
              <p:cNvPr id="70" name="Integrated Program Planning">
                <a:extLst>
                  <a:ext uri="{FF2B5EF4-FFF2-40B4-BE49-F238E27FC236}">
                    <a16:creationId xmlns:a16="http://schemas.microsoft.com/office/drawing/2014/main" id="{941C7DC0-FE03-A9E1-038E-12E440F58323}"/>
                  </a:ext>
                </a:extLst>
              </p:cNvPr>
              <p:cNvSpPr txBox="1"/>
              <p:nvPr/>
            </p:nvSpPr>
            <p:spPr>
              <a:xfrm>
                <a:off x="2541559" y="1935036"/>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Integrated Program Planning </a:t>
                </a:r>
              </a:p>
            </p:txBody>
          </p:sp>
          <p:sp>
            <p:nvSpPr>
              <p:cNvPr id="71" name="Physical / Cyber Risk Assessment &amp; Planning">
                <a:extLst>
                  <a:ext uri="{FF2B5EF4-FFF2-40B4-BE49-F238E27FC236}">
                    <a16:creationId xmlns:a16="http://schemas.microsoft.com/office/drawing/2014/main" id="{8F7F9BDF-FBF5-F202-BE16-7EA8B65B8EF7}"/>
                  </a:ext>
                </a:extLst>
              </p:cNvPr>
              <p:cNvSpPr txBox="1"/>
              <p:nvPr/>
            </p:nvSpPr>
            <p:spPr>
              <a:xfrm>
                <a:off x="2541559" y="2446781"/>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Physical / Cyber Risk Assessment &amp; Planning</a:t>
                </a:r>
              </a:p>
            </p:txBody>
          </p:sp>
          <p:sp>
            <p:nvSpPr>
              <p:cNvPr id="72" name="Stakeholder management">
                <a:extLst>
                  <a:ext uri="{FF2B5EF4-FFF2-40B4-BE49-F238E27FC236}">
                    <a16:creationId xmlns:a16="http://schemas.microsoft.com/office/drawing/2014/main" id="{42476AD5-6042-8825-8237-D116A1EFCCD5}"/>
                  </a:ext>
                </a:extLst>
              </p:cNvPr>
              <p:cNvSpPr txBox="1"/>
              <p:nvPr/>
            </p:nvSpPr>
            <p:spPr>
              <a:xfrm>
                <a:off x="2541559" y="2956455"/>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Stakeholder </a:t>
                </a: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Management</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25" name="Financial  Planning">
                <a:extLst>
                  <a:ext uri="{FF2B5EF4-FFF2-40B4-BE49-F238E27FC236}">
                    <a16:creationId xmlns:a16="http://schemas.microsoft.com/office/drawing/2014/main" id="{795BE363-42A2-F7B8-187A-4ED8852A40F5}"/>
                  </a:ext>
                </a:extLst>
              </p:cNvPr>
              <p:cNvSpPr/>
              <p:nvPr/>
            </p:nvSpPr>
            <p:spPr>
              <a:xfrm>
                <a:off x="1625633" y="496220"/>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marL="0" marR="0" lvl="0" indent="0" algn="ctr" defTabSz="1219169" rtl="0" eaLnBrk="1" fontAlgn="auto" latinLnBrk="0" hangingPunct="0">
                  <a:lnSpc>
                    <a:spcPct val="100000"/>
                  </a:lnSpc>
                  <a:spcBef>
                    <a:spcPts val="0"/>
                  </a:spcBef>
                  <a:spcAft>
                    <a:spcPts val="0"/>
                  </a:spcAft>
                  <a:buClrTx/>
                  <a:buSzTx/>
                  <a:buFontTx/>
                  <a:buNone/>
                  <a:tabLst/>
                  <a:defRPr sz="800">
                    <a:solidFill>
                      <a:srgbClr val="FFFFFF"/>
                    </a:solidFill>
                    <a:latin typeface="Open Sans Bold"/>
                    <a:ea typeface="Open Sans Bold"/>
                    <a:cs typeface="Open Sans Bold"/>
                    <a:sym typeface="Open Sans Bold"/>
                  </a:defRPr>
                </a:pPr>
                <a:r>
                  <a:rPr kumimoji="0" sz="900" b="0" i="0" u="none" strike="noStrike" kern="0" cap="none" spc="0" normalizeH="0" baseline="0" noProof="0">
                    <a:ln>
                      <a:noFill/>
                    </a:ln>
                    <a:effectLst/>
                    <a:uLnTx/>
                    <a:uFillTx/>
                    <a:latin typeface="Open Sans Bold"/>
                    <a:ea typeface="Open Sans Bold"/>
                    <a:cs typeface="Open Sans Bold"/>
                    <a:sym typeface="Open Sans Bold"/>
                  </a:rPr>
                  <a:t>Financial </a:t>
                </a:r>
                <a:br>
                  <a:rPr kumimoji="0" sz="900" b="0" i="0" u="none" strike="noStrike" kern="0" cap="none" spc="0" normalizeH="0" baseline="0" noProof="0">
                    <a:ln>
                      <a:noFill/>
                    </a:ln>
                    <a:effectLst/>
                    <a:uLnTx/>
                    <a:uFillTx/>
                    <a:latin typeface="Open Sans Bold"/>
                    <a:ea typeface="Open Sans Bold"/>
                    <a:cs typeface="Open Sans Bold"/>
                    <a:sym typeface="Open Sans Bold"/>
                  </a:rPr>
                </a:br>
                <a:r>
                  <a:rPr kumimoji="0" sz="900" b="0" i="0" u="none" strike="noStrike" kern="0" cap="none" spc="0" normalizeH="0" baseline="0" noProof="0">
                    <a:ln>
                      <a:noFill/>
                    </a:ln>
                    <a:effectLst/>
                    <a:uLnTx/>
                    <a:uFillTx/>
                    <a:latin typeface="Open Sans Bold"/>
                    <a:ea typeface="Open Sans Bold"/>
                    <a:cs typeface="Open Sans Bold"/>
                    <a:sym typeface="Open Sans Bold"/>
                  </a:rPr>
                  <a:t>Planning</a:t>
                </a:r>
              </a:p>
            </p:txBody>
          </p:sp>
          <p:sp>
            <p:nvSpPr>
              <p:cNvPr id="26" name="Program  Planning">
                <a:extLst>
                  <a:ext uri="{FF2B5EF4-FFF2-40B4-BE49-F238E27FC236}">
                    <a16:creationId xmlns:a16="http://schemas.microsoft.com/office/drawing/2014/main" id="{58AF5FE7-80CF-72EF-1DE8-43A8532491E2}"/>
                  </a:ext>
                </a:extLst>
              </p:cNvPr>
              <p:cNvSpPr/>
              <p:nvPr/>
            </p:nvSpPr>
            <p:spPr>
              <a:xfrm>
                <a:off x="2541559" y="496220"/>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marL="0" marR="0" lvl="0" indent="0" algn="ctr" defTabSz="1219169" rtl="0" eaLnBrk="1" fontAlgn="auto" latinLnBrk="0" hangingPunct="0">
                  <a:lnSpc>
                    <a:spcPct val="100000"/>
                  </a:lnSpc>
                  <a:spcBef>
                    <a:spcPts val="0"/>
                  </a:spcBef>
                  <a:spcAft>
                    <a:spcPts val="0"/>
                  </a:spcAft>
                  <a:buClrTx/>
                  <a:buSzTx/>
                  <a:buFontTx/>
                  <a:buNone/>
                  <a:tabLst/>
                  <a:defRPr sz="800">
                    <a:solidFill>
                      <a:srgbClr val="FFFFFF"/>
                    </a:solidFill>
                    <a:latin typeface="Open Sans Bold"/>
                    <a:ea typeface="Open Sans Bold"/>
                    <a:cs typeface="Open Sans Bold"/>
                    <a:sym typeface="Open Sans Bold"/>
                  </a:defRPr>
                </a:pPr>
                <a:r>
                  <a:rPr kumimoji="0" sz="900" b="0" i="0" u="none" strike="noStrike" kern="0" cap="none" spc="0" normalizeH="0" baseline="0" noProof="0">
                    <a:ln>
                      <a:noFill/>
                    </a:ln>
                    <a:effectLst/>
                    <a:uLnTx/>
                    <a:uFillTx/>
                    <a:latin typeface="Open Sans Bold"/>
                    <a:ea typeface="Open Sans Bold"/>
                    <a:cs typeface="Open Sans Bold"/>
                    <a:sym typeface="Open Sans Bold"/>
                  </a:rPr>
                  <a:t>Program </a:t>
                </a:r>
                <a:br>
                  <a:rPr kumimoji="0" sz="900" b="0" i="0" u="none" strike="noStrike" kern="0" cap="none" spc="0" normalizeH="0" baseline="0" noProof="0">
                    <a:ln>
                      <a:noFill/>
                    </a:ln>
                    <a:effectLst/>
                    <a:uLnTx/>
                    <a:uFillTx/>
                    <a:latin typeface="Open Sans Bold"/>
                    <a:ea typeface="Open Sans Bold"/>
                    <a:cs typeface="Open Sans Bold"/>
                    <a:sym typeface="Open Sans Bold"/>
                  </a:rPr>
                </a:br>
                <a:r>
                  <a:rPr kumimoji="0" sz="900" b="0" i="0" u="none" strike="noStrike" kern="0" cap="none" spc="0" normalizeH="0" baseline="0" noProof="0">
                    <a:ln>
                      <a:noFill/>
                    </a:ln>
                    <a:effectLst/>
                    <a:uLnTx/>
                    <a:uFillTx/>
                    <a:latin typeface="Open Sans Bold"/>
                    <a:ea typeface="Open Sans Bold"/>
                    <a:cs typeface="Open Sans Bold"/>
                    <a:sym typeface="Open Sans Bold"/>
                  </a:rPr>
                  <a:t>Planning</a:t>
                </a:r>
              </a:p>
            </p:txBody>
          </p:sp>
          <p:sp>
            <p:nvSpPr>
              <p:cNvPr id="110" name="Design &amp; Development">
                <a:extLst>
                  <a:ext uri="{FF2B5EF4-FFF2-40B4-BE49-F238E27FC236}">
                    <a16:creationId xmlns:a16="http://schemas.microsoft.com/office/drawing/2014/main" id="{F916DF6B-6441-9EA9-B66D-8C8683C8D025}"/>
                  </a:ext>
                </a:extLst>
              </p:cNvPr>
              <p:cNvSpPr/>
              <p:nvPr/>
            </p:nvSpPr>
            <p:spPr>
              <a:xfrm>
                <a:off x="1625633" y="510850"/>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rPr>
                  <a:t>Financial Planning</a:t>
                </a:r>
                <a:endParaRPr kumimoji="0"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endParaRPr>
              </a:p>
            </p:txBody>
          </p:sp>
          <p:sp>
            <p:nvSpPr>
              <p:cNvPr id="111" name="Design &amp; Development">
                <a:extLst>
                  <a:ext uri="{FF2B5EF4-FFF2-40B4-BE49-F238E27FC236}">
                    <a16:creationId xmlns:a16="http://schemas.microsoft.com/office/drawing/2014/main" id="{4D389C12-10A8-EDF7-4CE5-F18407EF1E5A}"/>
                  </a:ext>
                </a:extLst>
              </p:cNvPr>
              <p:cNvSpPr/>
              <p:nvPr/>
            </p:nvSpPr>
            <p:spPr>
              <a:xfrm>
                <a:off x="2541559" y="510850"/>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rPr>
                  <a:t>Program Planning</a:t>
                </a:r>
                <a:endParaRPr kumimoji="0"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endParaRPr>
              </a:p>
            </p:txBody>
          </p:sp>
          <p:sp>
            <p:nvSpPr>
              <p:cNvPr id="117" name="Due Diligence &amp; Investor Readiness">
                <a:extLst>
                  <a:ext uri="{FF2B5EF4-FFF2-40B4-BE49-F238E27FC236}">
                    <a16:creationId xmlns:a16="http://schemas.microsoft.com/office/drawing/2014/main" id="{B42EC03C-0A88-21D4-9292-901F40D60977}"/>
                  </a:ext>
                </a:extLst>
              </p:cNvPr>
              <p:cNvSpPr txBox="1"/>
              <p:nvPr/>
            </p:nvSpPr>
            <p:spPr>
              <a:xfrm>
                <a:off x="1625633" y="3466129"/>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Stakeholder Engagement &amp; </a:t>
                </a:r>
                <a:b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Change </a:t>
                </a:r>
                <a:r>
                  <a:rPr kumimoji="0" lang="en-US" sz="700" b="1" i="0" u="none" strike="noStrike" kern="0" cap="none" spc="0" normalizeH="0" baseline="0" noProof="0" err="1">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Mgmt</a:t>
                </a:r>
                <a:endPar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118" name="Stakeholder management">
                <a:extLst>
                  <a:ext uri="{FF2B5EF4-FFF2-40B4-BE49-F238E27FC236}">
                    <a16:creationId xmlns:a16="http://schemas.microsoft.com/office/drawing/2014/main" id="{34BF69CA-D2A9-BE83-635E-E3AF425F890F}"/>
                  </a:ext>
                </a:extLst>
              </p:cNvPr>
              <p:cNvSpPr txBox="1"/>
              <p:nvPr/>
            </p:nvSpPr>
            <p:spPr>
              <a:xfrm>
                <a:off x="2541559" y="3466129"/>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Results </a:t>
                </a:r>
                <a:b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b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Realization PMO</a:t>
                </a:r>
              </a:p>
            </p:txBody>
          </p:sp>
        </p:grpSp>
        <p:grpSp>
          <p:nvGrpSpPr>
            <p:cNvPr id="123" name="Group 122">
              <a:extLst>
                <a:ext uri="{FF2B5EF4-FFF2-40B4-BE49-F238E27FC236}">
                  <a16:creationId xmlns:a16="http://schemas.microsoft.com/office/drawing/2014/main" id="{8C5D6AE0-2579-B132-0D28-CE18C61B69FD}"/>
                </a:ext>
              </a:extLst>
            </p:cNvPr>
            <p:cNvGrpSpPr/>
            <p:nvPr/>
          </p:nvGrpSpPr>
          <p:grpSpPr>
            <a:xfrm>
              <a:off x="6065359" y="203940"/>
              <a:ext cx="3192660" cy="3198689"/>
              <a:chOff x="6496318" y="924603"/>
              <a:chExt cx="3192660" cy="3198689"/>
            </a:xfrm>
          </p:grpSpPr>
          <p:sp>
            <p:nvSpPr>
              <p:cNvPr id="8" name="Google Shape;22515;p994">
                <a:extLst>
                  <a:ext uri="{FF2B5EF4-FFF2-40B4-BE49-F238E27FC236}">
                    <a16:creationId xmlns:a16="http://schemas.microsoft.com/office/drawing/2014/main" id="{6194837D-0F3D-AA6C-24C3-975940054A2D}"/>
                  </a:ext>
                </a:extLst>
              </p:cNvPr>
              <p:cNvSpPr txBox="1"/>
              <p:nvPr/>
            </p:nvSpPr>
            <p:spPr>
              <a:xfrm>
                <a:off x="6496318" y="924603"/>
                <a:ext cx="3192660"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900" cap="all" spc="45">
                    <a:solidFill>
                      <a:srgbClr val="86BC25"/>
                    </a:solidFill>
                    <a:latin typeface="Open Sans Extrabold"/>
                    <a:ea typeface="Open Sans Extrabold"/>
                    <a:cs typeface="Open Sans Extrabold"/>
                    <a:sym typeface="Open Sans Extrabold"/>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100" b="0" i="0" u="none" strike="noStrike" kern="0" cap="all" spc="45" normalizeH="0" baseline="0" noProof="0">
                    <a:ln>
                      <a:noFill/>
                    </a:ln>
                    <a:solidFill>
                      <a:srgbClr val="86BC25"/>
                    </a:solidFill>
                    <a:effectLst/>
                    <a:uLnTx/>
                    <a:uFillTx/>
                    <a:latin typeface="Open Sans Extrabold"/>
                    <a:ea typeface="Open Sans Extrabold"/>
                    <a:cs typeface="Open Sans Extrabold"/>
                    <a:sym typeface="Open Sans Extrabold"/>
                  </a:rPr>
                  <a:t>Production &amp; Operation</a:t>
                </a:r>
              </a:p>
            </p:txBody>
          </p:sp>
          <p:sp>
            <p:nvSpPr>
              <p:cNvPr id="22" name="Straight Connector 7">
                <a:extLst>
                  <a:ext uri="{FF2B5EF4-FFF2-40B4-BE49-F238E27FC236}">
                    <a16:creationId xmlns:a16="http://schemas.microsoft.com/office/drawing/2014/main" id="{BC5BAC5F-2F66-2B48-060B-5AE656F15670}"/>
                  </a:ext>
                </a:extLst>
              </p:cNvPr>
              <p:cNvSpPr/>
              <p:nvPr/>
            </p:nvSpPr>
            <p:spPr>
              <a:xfrm>
                <a:off x="6897883" y="1133604"/>
                <a:ext cx="2389529" cy="1"/>
              </a:xfrm>
              <a:prstGeom prst="line">
                <a:avLst/>
              </a:prstGeom>
              <a:ln w="6350">
                <a:solidFill>
                  <a:schemeClr val="accent1"/>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effectLst/>
                  <a:uLnTx/>
                  <a:uFillTx/>
                  <a:latin typeface="Calibri" panose="020F0502020204030204"/>
                  <a:ea typeface="+mn-ea"/>
                  <a:cs typeface="Calibri"/>
                  <a:sym typeface="Calibri"/>
                </a:endParaRPr>
              </a:p>
            </p:txBody>
          </p:sp>
          <p:sp>
            <p:nvSpPr>
              <p:cNvPr id="31" name="Production">
                <a:extLst>
                  <a:ext uri="{FF2B5EF4-FFF2-40B4-BE49-F238E27FC236}">
                    <a16:creationId xmlns:a16="http://schemas.microsoft.com/office/drawing/2014/main" id="{D111DFCD-31BB-9137-EB1B-DD3AE3CCCCBE}"/>
                  </a:ext>
                </a:extLst>
              </p:cNvPr>
              <p:cNvSpPr/>
              <p:nvPr/>
            </p:nvSpPr>
            <p:spPr>
              <a:xfrm>
                <a:off x="6702980" y="1231513"/>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rPr>
                  <a:t>Production</a:t>
                </a:r>
              </a:p>
            </p:txBody>
          </p:sp>
          <p:sp>
            <p:nvSpPr>
              <p:cNvPr id="32" name="Operations &amp; Maintenance">
                <a:extLst>
                  <a:ext uri="{FF2B5EF4-FFF2-40B4-BE49-F238E27FC236}">
                    <a16:creationId xmlns:a16="http://schemas.microsoft.com/office/drawing/2014/main" id="{57EC1659-B7EA-DB28-E318-1135881ADEFD}"/>
                  </a:ext>
                </a:extLst>
              </p:cNvPr>
              <p:cNvSpPr/>
              <p:nvPr/>
            </p:nvSpPr>
            <p:spPr>
              <a:xfrm>
                <a:off x="7618907" y="1231513"/>
                <a:ext cx="870778"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rPr>
                  <a:t>Operations &amp; Maintenance</a:t>
                </a:r>
              </a:p>
            </p:txBody>
          </p:sp>
          <p:sp>
            <p:nvSpPr>
              <p:cNvPr id="33" name="Storage &amp; Transportation">
                <a:extLst>
                  <a:ext uri="{FF2B5EF4-FFF2-40B4-BE49-F238E27FC236}">
                    <a16:creationId xmlns:a16="http://schemas.microsoft.com/office/drawing/2014/main" id="{8F017029-87A3-1FAF-4C04-83BD47B26D52}"/>
                  </a:ext>
                </a:extLst>
              </p:cNvPr>
              <p:cNvSpPr/>
              <p:nvPr/>
            </p:nvSpPr>
            <p:spPr>
              <a:xfrm>
                <a:off x="8450432" y="1231513"/>
                <a:ext cx="1039584" cy="374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defTabSz="1219169">
                  <a:lnSpc>
                    <a:spcPct val="90000"/>
                  </a:lnSpc>
                  <a:defRPr sz="800">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sz="900" b="0" i="0" u="none" strike="noStrike" kern="0" cap="none" spc="0" normalizeH="0" baseline="0" noProof="0">
                    <a:ln>
                      <a:noFill/>
                    </a:ln>
                    <a:solidFill>
                      <a:schemeClr val="tx1"/>
                    </a:solidFill>
                    <a:effectLst/>
                    <a:uLnTx/>
                    <a:uFillTx/>
                    <a:latin typeface="Open Sans Bold"/>
                    <a:ea typeface="Open Sans Bold"/>
                    <a:cs typeface="Open Sans Bold"/>
                    <a:sym typeface="Open Sans Bold"/>
                  </a:rPr>
                  <a:t>Storage &amp; Transportation</a:t>
                </a:r>
              </a:p>
            </p:txBody>
          </p:sp>
          <p:sp>
            <p:nvSpPr>
              <p:cNvPr id="93" name="Production Monitoring (Asset Monitoring)">
                <a:extLst>
                  <a:ext uri="{FF2B5EF4-FFF2-40B4-BE49-F238E27FC236}">
                    <a16:creationId xmlns:a16="http://schemas.microsoft.com/office/drawing/2014/main" id="{76A32651-224E-F53E-5948-7E240941707A}"/>
                  </a:ext>
                </a:extLst>
              </p:cNvPr>
              <p:cNvSpPr txBox="1"/>
              <p:nvPr/>
            </p:nvSpPr>
            <p:spPr>
              <a:xfrm>
                <a:off x="6702980" y="2146025"/>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Production Monitoring (Asset Monitoring)</a:t>
                </a:r>
              </a:p>
            </p:txBody>
          </p:sp>
          <p:sp>
            <p:nvSpPr>
              <p:cNvPr id="95" name="Preventative Maintenance">
                <a:extLst>
                  <a:ext uri="{FF2B5EF4-FFF2-40B4-BE49-F238E27FC236}">
                    <a16:creationId xmlns:a16="http://schemas.microsoft.com/office/drawing/2014/main" id="{903257FB-2A3B-6DDB-9D43-C2ECB3F69A42}"/>
                  </a:ext>
                </a:extLst>
              </p:cNvPr>
              <p:cNvSpPr txBox="1"/>
              <p:nvPr/>
            </p:nvSpPr>
            <p:spPr>
              <a:xfrm>
                <a:off x="7618907" y="1649051"/>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Preventative Maintenance</a:t>
                </a:r>
              </a:p>
            </p:txBody>
          </p:sp>
          <p:sp>
            <p:nvSpPr>
              <p:cNvPr id="96" name="Process Optimization">
                <a:extLst>
                  <a:ext uri="{FF2B5EF4-FFF2-40B4-BE49-F238E27FC236}">
                    <a16:creationId xmlns:a16="http://schemas.microsoft.com/office/drawing/2014/main" id="{4A9F871E-3C1D-8A09-C675-4CAE896B680E}"/>
                  </a:ext>
                </a:extLst>
              </p:cNvPr>
              <p:cNvSpPr txBox="1"/>
              <p:nvPr/>
            </p:nvSpPr>
            <p:spPr>
              <a:xfrm>
                <a:off x="7618907" y="2146025"/>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Process Optimization</a:t>
                </a:r>
              </a:p>
            </p:txBody>
          </p:sp>
          <p:sp>
            <p:nvSpPr>
              <p:cNvPr id="97" name="Predictive Operations">
                <a:extLst>
                  <a:ext uri="{FF2B5EF4-FFF2-40B4-BE49-F238E27FC236}">
                    <a16:creationId xmlns:a16="http://schemas.microsoft.com/office/drawing/2014/main" id="{3D8886C5-1CAF-EB88-ECFE-025C2A7329A0}"/>
                  </a:ext>
                </a:extLst>
              </p:cNvPr>
              <p:cNvSpPr txBox="1"/>
              <p:nvPr/>
            </p:nvSpPr>
            <p:spPr>
              <a:xfrm>
                <a:off x="7618907" y="2655699"/>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Predictive Operations</a:t>
                </a:r>
              </a:p>
            </p:txBody>
          </p:sp>
          <p:sp>
            <p:nvSpPr>
              <p:cNvPr id="98" name="Secure Operations">
                <a:extLst>
                  <a:ext uri="{FF2B5EF4-FFF2-40B4-BE49-F238E27FC236}">
                    <a16:creationId xmlns:a16="http://schemas.microsoft.com/office/drawing/2014/main" id="{7A6B826B-DD25-041A-3C4B-09B94D7E3A94}"/>
                  </a:ext>
                </a:extLst>
              </p:cNvPr>
              <p:cNvSpPr txBox="1"/>
              <p:nvPr/>
            </p:nvSpPr>
            <p:spPr>
              <a:xfrm>
                <a:off x="7618907" y="3167444"/>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Secure Operations</a:t>
                </a:r>
              </a:p>
            </p:txBody>
          </p:sp>
          <p:sp>
            <p:nvSpPr>
              <p:cNvPr id="102" name="Advanced Leak Detection for Nuclear Materials">
                <a:extLst>
                  <a:ext uri="{FF2B5EF4-FFF2-40B4-BE49-F238E27FC236}">
                    <a16:creationId xmlns:a16="http://schemas.microsoft.com/office/drawing/2014/main" id="{6D418797-B175-9B3E-9C31-A7CFE6355747}"/>
                  </a:ext>
                </a:extLst>
              </p:cNvPr>
              <p:cNvSpPr txBox="1"/>
              <p:nvPr/>
            </p:nvSpPr>
            <p:spPr>
              <a:xfrm>
                <a:off x="8534834" y="2655699"/>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Advanced</a:t>
                </a:r>
                <a:r>
                  <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 Leak Detection</a:t>
                </a:r>
              </a:p>
            </p:txBody>
          </p:sp>
          <p:sp>
            <p:nvSpPr>
              <p:cNvPr id="112" name="Predictive Operations">
                <a:extLst>
                  <a:ext uri="{FF2B5EF4-FFF2-40B4-BE49-F238E27FC236}">
                    <a16:creationId xmlns:a16="http://schemas.microsoft.com/office/drawing/2014/main" id="{9929E956-6E56-C11A-676E-5046F84D4EA2}"/>
                  </a:ext>
                </a:extLst>
              </p:cNvPr>
              <p:cNvSpPr txBox="1"/>
              <p:nvPr/>
            </p:nvSpPr>
            <p:spPr>
              <a:xfrm>
                <a:off x="6702980" y="2655699"/>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Supply Negotiation </a:t>
                </a:r>
                <a:b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&amp; Optimization</a:t>
                </a:r>
              </a:p>
            </p:txBody>
          </p:sp>
          <p:sp>
            <p:nvSpPr>
              <p:cNvPr id="113" name="Advanced Leak Detection for Nuclear Materials">
                <a:extLst>
                  <a:ext uri="{FF2B5EF4-FFF2-40B4-BE49-F238E27FC236}">
                    <a16:creationId xmlns:a16="http://schemas.microsoft.com/office/drawing/2014/main" id="{243092AF-84EF-B59A-230D-042375B13BBD}"/>
                  </a:ext>
                </a:extLst>
              </p:cNvPr>
              <p:cNvSpPr txBox="1"/>
              <p:nvPr/>
            </p:nvSpPr>
            <p:spPr>
              <a:xfrm>
                <a:off x="8534834" y="2146024"/>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Route </a:t>
                </a:r>
                <a:b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Optimization</a:t>
                </a:r>
              </a:p>
            </p:txBody>
          </p:sp>
          <p:sp>
            <p:nvSpPr>
              <p:cNvPr id="114" name="Advanced Leak Detection for Nuclear Materials">
                <a:extLst>
                  <a:ext uri="{FF2B5EF4-FFF2-40B4-BE49-F238E27FC236}">
                    <a16:creationId xmlns:a16="http://schemas.microsoft.com/office/drawing/2014/main" id="{A11B6819-BF39-D834-083A-46BEACBEEE35}"/>
                  </a:ext>
                </a:extLst>
              </p:cNvPr>
              <p:cNvSpPr txBox="1"/>
              <p:nvPr/>
            </p:nvSpPr>
            <p:spPr>
              <a:xfrm>
                <a:off x="8534834" y="1649051"/>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Waste </a:t>
                </a:r>
                <a:b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Management</a:t>
                </a:r>
              </a:p>
            </p:txBody>
          </p:sp>
          <p:sp>
            <p:nvSpPr>
              <p:cNvPr id="115" name="Secure Operations">
                <a:extLst>
                  <a:ext uri="{FF2B5EF4-FFF2-40B4-BE49-F238E27FC236}">
                    <a16:creationId xmlns:a16="http://schemas.microsoft.com/office/drawing/2014/main" id="{C8D938E0-7460-E684-8DC7-FEDC03B0B6DE}"/>
                  </a:ext>
                </a:extLst>
              </p:cNvPr>
              <p:cNvSpPr txBox="1"/>
              <p:nvPr/>
            </p:nvSpPr>
            <p:spPr>
              <a:xfrm>
                <a:off x="7618907" y="3677117"/>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Regulatory </a:t>
                </a:r>
                <a:b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&amp; Compliance Management</a:t>
                </a:r>
              </a:p>
            </p:txBody>
          </p:sp>
          <p:sp>
            <p:nvSpPr>
              <p:cNvPr id="119" name="Production Monitoring (Asset Monitoring)">
                <a:extLst>
                  <a:ext uri="{FF2B5EF4-FFF2-40B4-BE49-F238E27FC236}">
                    <a16:creationId xmlns:a16="http://schemas.microsoft.com/office/drawing/2014/main" id="{F7A93487-E14E-4D36-53A7-FCB4B7C777D7}"/>
                  </a:ext>
                </a:extLst>
              </p:cNvPr>
              <p:cNvSpPr txBox="1"/>
              <p:nvPr/>
            </p:nvSpPr>
            <p:spPr>
              <a:xfrm>
                <a:off x="6702980" y="1642722"/>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Fuel </a:t>
                </a:r>
                <a:b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b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Supply Sourcing</a:t>
                </a:r>
              </a:p>
            </p:txBody>
          </p:sp>
        </p:grpSp>
      </p:grpSp>
      <p:sp>
        <p:nvSpPr>
          <p:cNvPr id="16" name="Licensing &amp; Regulatory Planning">
            <a:extLst>
              <a:ext uri="{FF2B5EF4-FFF2-40B4-BE49-F238E27FC236}">
                <a16:creationId xmlns:a16="http://schemas.microsoft.com/office/drawing/2014/main" id="{A2E2B319-F634-45ED-F86C-629997790AAC}"/>
              </a:ext>
            </a:extLst>
          </p:cNvPr>
          <p:cNvSpPr txBox="1"/>
          <p:nvPr/>
        </p:nvSpPr>
        <p:spPr>
          <a:xfrm>
            <a:off x="376683" y="6491112"/>
            <a:ext cx="2625253" cy="204360"/>
          </a:xfrm>
          <a:prstGeom prst="rect">
            <a:avLst/>
          </a:prstGeom>
          <a:solidFill>
            <a:schemeClr val="bg1"/>
          </a:solidFill>
          <a:ln w="3175">
            <a:solidFill>
              <a:srgbClr val="FFFFFF">
                <a:alpha val="5000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grpSp>
        <p:nvGrpSpPr>
          <p:cNvPr id="52" name="Group 51">
            <a:extLst>
              <a:ext uri="{FF2B5EF4-FFF2-40B4-BE49-F238E27FC236}">
                <a16:creationId xmlns:a16="http://schemas.microsoft.com/office/drawing/2014/main" id="{4E74F85F-2AB7-5FD1-E578-615A5F7CBC42}"/>
              </a:ext>
            </a:extLst>
          </p:cNvPr>
          <p:cNvGrpSpPr/>
          <p:nvPr/>
        </p:nvGrpSpPr>
        <p:grpSpPr>
          <a:xfrm>
            <a:off x="371880" y="5867387"/>
            <a:ext cx="3433618" cy="783462"/>
            <a:chOff x="709706" y="5912000"/>
            <a:chExt cx="2702631" cy="943149"/>
          </a:xfrm>
        </p:grpSpPr>
        <p:sp>
          <p:nvSpPr>
            <p:cNvPr id="18" name="Strategic Development &amp; Visioning">
              <a:extLst>
                <a:ext uri="{FF2B5EF4-FFF2-40B4-BE49-F238E27FC236}">
                  <a16:creationId xmlns:a16="http://schemas.microsoft.com/office/drawing/2014/main" id="{05E4302E-8708-4A89-A644-CCC5275F44F6}"/>
                </a:ext>
              </a:extLst>
            </p:cNvPr>
            <p:cNvSpPr txBox="1"/>
            <p:nvPr/>
          </p:nvSpPr>
          <p:spPr>
            <a:xfrm>
              <a:off x="709706" y="5912000"/>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AI Digital Assistant	</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27" name="Market &amp; Economic Analysis">
              <a:extLst>
                <a:ext uri="{FF2B5EF4-FFF2-40B4-BE49-F238E27FC236}">
                  <a16:creationId xmlns:a16="http://schemas.microsoft.com/office/drawing/2014/main" id="{A9650383-7CB9-6422-452D-D2FFE825389E}"/>
                </a:ext>
              </a:extLst>
            </p:cNvPr>
            <p:cNvSpPr txBox="1"/>
            <p:nvPr/>
          </p:nvSpPr>
          <p:spPr>
            <a:xfrm>
              <a:off x="709706" y="6408974"/>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700" b="1" kern="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Robotic Training</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30" name="Financial Planning &amp; Funding Strategy">
              <a:extLst>
                <a:ext uri="{FF2B5EF4-FFF2-40B4-BE49-F238E27FC236}">
                  <a16:creationId xmlns:a16="http://schemas.microsoft.com/office/drawing/2014/main" id="{A93669AC-2940-1D43-4414-9EC6CA8F2F05}"/>
                </a:ext>
              </a:extLst>
            </p:cNvPr>
            <p:cNvSpPr txBox="1"/>
            <p:nvPr/>
          </p:nvSpPr>
          <p:spPr>
            <a:xfrm>
              <a:off x="1625633" y="5912000"/>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Digital Twin Simulations</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35" name="Regulatory and Compliance Analysis">
              <a:extLst>
                <a:ext uri="{FF2B5EF4-FFF2-40B4-BE49-F238E27FC236}">
                  <a16:creationId xmlns:a16="http://schemas.microsoft.com/office/drawing/2014/main" id="{1DAE0D92-8891-D941-FFF0-9B2BFF40391C}"/>
                </a:ext>
              </a:extLst>
            </p:cNvPr>
            <p:cNvSpPr txBox="1"/>
            <p:nvPr/>
          </p:nvSpPr>
          <p:spPr>
            <a:xfrm>
              <a:off x="1625633" y="6408974"/>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Scenario Modeling</a:t>
              </a:r>
              <a:endPar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endParaRPr>
            </a:p>
          </p:txBody>
        </p:sp>
        <p:sp>
          <p:nvSpPr>
            <p:cNvPr id="49" name="Project Structuring &amp; Governance">
              <a:extLst>
                <a:ext uri="{FF2B5EF4-FFF2-40B4-BE49-F238E27FC236}">
                  <a16:creationId xmlns:a16="http://schemas.microsoft.com/office/drawing/2014/main" id="{DA504941-EF4D-0ECF-A472-8D0E09F458C0}"/>
                </a:ext>
              </a:extLst>
            </p:cNvPr>
            <p:cNvSpPr txBox="1"/>
            <p:nvPr/>
          </p:nvSpPr>
          <p:spPr>
            <a:xfrm>
              <a:off x="2541559" y="5912000"/>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Infrastructure / Asset Inspection</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51" name="Capital Allocation Planning &amp; Management">
              <a:extLst>
                <a:ext uri="{FF2B5EF4-FFF2-40B4-BE49-F238E27FC236}">
                  <a16:creationId xmlns:a16="http://schemas.microsoft.com/office/drawing/2014/main" id="{2FBE4DA1-2E4E-277E-6056-145EB303D36F}"/>
                </a:ext>
              </a:extLst>
            </p:cNvPr>
            <p:cNvSpPr txBox="1"/>
            <p:nvPr/>
          </p:nvSpPr>
          <p:spPr>
            <a:xfrm>
              <a:off x="2541559" y="6408974"/>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Advanced Analytics</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grpSp>
      <p:grpSp>
        <p:nvGrpSpPr>
          <p:cNvPr id="54" name="Group 53">
            <a:extLst>
              <a:ext uri="{FF2B5EF4-FFF2-40B4-BE49-F238E27FC236}">
                <a16:creationId xmlns:a16="http://schemas.microsoft.com/office/drawing/2014/main" id="{2E8DE7B3-53E7-67AD-D20C-DA5CFF1F8754}"/>
              </a:ext>
            </a:extLst>
          </p:cNvPr>
          <p:cNvGrpSpPr/>
          <p:nvPr/>
        </p:nvGrpSpPr>
        <p:grpSpPr>
          <a:xfrm>
            <a:off x="4273726" y="5867394"/>
            <a:ext cx="3433618" cy="370632"/>
            <a:chOff x="709706" y="5912000"/>
            <a:chExt cx="2702631" cy="446175"/>
          </a:xfrm>
        </p:grpSpPr>
        <p:sp>
          <p:nvSpPr>
            <p:cNvPr id="55" name="Strategic Development &amp; Visioning">
              <a:extLst>
                <a:ext uri="{FF2B5EF4-FFF2-40B4-BE49-F238E27FC236}">
                  <a16:creationId xmlns:a16="http://schemas.microsoft.com/office/drawing/2014/main" id="{72180EC6-BCC0-9F61-65A6-9A3714066CCA}"/>
                </a:ext>
              </a:extLst>
            </p:cNvPr>
            <p:cNvSpPr txBox="1"/>
            <p:nvPr/>
          </p:nvSpPr>
          <p:spPr>
            <a:xfrm>
              <a:off x="709706" y="5912000"/>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Preventative Measures</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57" name="Financial Planning &amp; Funding Strategy">
              <a:extLst>
                <a:ext uri="{FF2B5EF4-FFF2-40B4-BE49-F238E27FC236}">
                  <a16:creationId xmlns:a16="http://schemas.microsoft.com/office/drawing/2014/main" id="{2E91A6C5-B3A4-3940-C952-756D0422DAAB}"/>
                </a:ext>
              </a:extLst>
            </p:cNvPr>
            <p:cNvSpPr txBox="1"/>
            <p:nvPr/>
          </p:nvSpPr>
          <p:spPr>
            <a:xfrm>
              <a:off x="1625633" y="5912000"/>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Predictive Measures &amp; Planning</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59" name="Project Structuring &amp; Governance">
              <a:extLst>
                <a:ext uri="{FF2B5EF4-FFF2-40B4-BE49-F238E27FC236}">
                  <a16:creationId xmlns:a16="http://schemas.microsoft.com/office/drawing/2014/main" id="{0255A184-B44B-3ABF-0390-B2F4FE10385F}"/>
                </a:ext>
              </a:extLst>
            </p:cNvPr>
            <p:cNvSpPr txBox="1"/>
            <p:nvPr/>
          </p:nvSpPr>
          <p:spPr>
            <a:xfrm>
              <a:off x="2541559" y="5912000"/>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Incidence Response &amp; Compliance</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grpSp>
      <p:sp>
        <p:nvSpPr>
          <p:cNvPr id="46" name="AI &amp; Adv Analytics">
            <a:extLst>
              <a:ext uri="{FF2B5EF4-FFF2-40B4-BE49-F238E27FC236}">
                <a16:creationId xmlns:a16="http://schemas.microsoft.com/office/drawing/2014/main" id="{720CEA3D-B592-846E-0FF8-BAD7A0789930}"/>
              </a:ext>
            </a:extLst>
          </p:cNvPr>
          <p:cNvSpPr/>
          <p:nvPr/>
        </p:nvSpPr>
        <p:spPr>
          <a:xfrm>
            <a:off x="263651" y="5428322"/>
            <a:ext cx="3650074" cy="256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ctr"/>
          <a:lstStyle>
            <a:lvl1pPr algn="ctr" defTabSz="1219169">
              <a:lnSpc>
                <a:spcPct val="105999"/>
              </a:lnSpc>
              <a:defRPr sz="900" spc="-9">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5999"/>
              </a:lnSpc>
              <a:spcBef>
                <a:spcPts val="0"/>
              </a:spcBef>
              <a:spcAft>
                <a:spcPts val="0"/>
              </a:spcAft>
              <a:buClrTx/>
              <a:buSzTx/>
              <a:buFontTx/>
              <a:buNone/>
              <a:tabLst/>
              <a:defRPr/>
            </a:pPr>
            <a:r>
              <a:rPr kumimoji="0" sz="1100" b="0" i="0" u="none" strike="noStrike" kern="0" cap="none" spc="-9" normalizeH="0" baseline="0" noProof="0">
                <a:ln>
                  <a:noFill/>
                </a:ln>
                <a:solidFill>
                  <a:schemeClr val="tx1"/>
                </a:solidFill>
                <a:effectLst/>
                <a:uLnTx/>
                <a:uFillTx/>
                <a:latin typeface="Open Sans Bold"/>
                <a:ea typeface="Open Sans Bold"/>
                <a:cs typeface="Open Sans Bold"/>
                <a:sym typeface="Open Sans Bold"/>
              </a:rPr>
              <a:t>AI &amp; </a:t>
            </a:r>
            <a:r>
              <a:rPr kumimoji="0" lang="en-US" sz="1100" b="0" i="0" u="none" strike="noStrike" kern="0" cap="none" spc="-9" normalizeH="0" baseline="0" noProof="0">
                <a:ln>
                  <a:noFill/>
                </a:ln>
                <a:solidFill>
                  <a:schemeClr val="tx1"/>
                </a:solidFill>
                <a:effectLst/>
                <a:uLnTx/>
                <a:uFillTx/>
                <a:latin typeface="Open Sans Bold"/>
                <a:ea typeface="Open Sans Bold"/>
                <a:cs typeface="Open Sans Bold"/>
                <a:sym typeface="Open Sans Bold"/>
              </a:rPr>
              <a:t>Advanced</a:t>
            </a:r>
            <a:r>
              <a:rPr kumimoji="0" sz="1100" b="0" i="0" u="none" strike="noStrike" kern="0" cap="none" spc="-9" normalizeH="0" baseline="0" noProof="0">
                <a:ln>
                  <a:noFill/>
                </a:ln>
                <a:solidFill>
                  <a:schemeClr val="tx1"/>
                </a:solidFill>
                <a:effectLst/>
                <a:uLnTx/>
                <a:uFillTx/>
                <a:latin typeface="Open Sans Bold"/>
                <a:ea typeface="Open Sans Bold"/>
                <a:cs typeface="Open Sans Bold"/>
                <a:sym typeface="Open Sans Bold"/>
              </a:rPr>
              <a:t> Analytics</a:t>
            </a:r>
          </a:p>
        </p:txBody>
      </p:sp>
      <p:sp>
        <p:nvSpPr>
          <p:cNvPr id="105" name="Straight Connector 7">
            <a:extLst>
              <a:ext uri="{FF2B5EF4-FFF2-40B4-BE49-F238E27FC236}">
                <a16:creationId xmlns:a16="http://schemas.microsoft.com/office/drawing/2014/main" id="{B13482F6-B026-29D6-FD98-34120F03648F}"/>
              </a:ext>
            </a:extLst>
          </p:cNvPr>
          <p:cNvSpPr/>
          <p:nvPr/>
        </p:nvSpPr>
        <p:spPr>
          <a:xfrm>
            <a:off x="263651" y="5716816"/>
            <a:ext cx="3650074" cy="1"/>
          </a:xfrm>
          <a:prstGeom prst="line">
            <a:avLst/>
          </a:prstGeom>
          <a:ln>
            <a:solidFill>
              <a:schemeClr val="accent1"/>
            </a:solidFill>
            <a:miter/>
            <a:headEnd type="triangle" len="sm"/>
            <a:tailEnd type="triangle" len="sm"/>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effectLst/>
              <a:uLnTx/>
              <a:uFillTx/>
              <a:latin typeface="Calibri" panose="020F0502020204030204"/>
              <a:ea typeface="+mn-ea"/>
              <a:cs typeface="Calibri"/>
              <a:sym typeface="Calibri"/>
            </a:endParaRPr>
          </a:p>
        </p:txBody>
      </p:sp>
      <p:sp>
        <p:nvSpPr>
          <p:cNvPr id="65" name="AI &amp; Adv Analytics">
            <a:extLst>
              <a:ext uri="{FF2B5EF4-FFF2-40B4-BE49-F238E27FC236}">
                <a16:creationId xmlns:a16="http://schemas.microsoft.com/office/drawing/2014/main" id="{C08D9262-F625-9A18-09BE-BDF06CF2E39E}"/>
              </a:ext>
            </a:extLst>
          </p:cNvPr>
          <p:cNvSpPr/>
          <p:nvPr/>
        </p:nvSpPr>
        <p:spPr>
          <a:xfrm>
            <a:off x="4165498" y="5428322"/>
            <a:ext cx="3650074" cy="256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ctr"/>
          <a:lstStyle>
            <a:lvl1pPr algn="ctr" defTabSz="1219169">
              <a:lnSpc>
                <a:spcPct val="105999"/>
              </a:lnSpc>
              <a:defRPr sz="900" spc="-9">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5999"/>
              </a:lnSpc>
              <a:spcBef>
                <a:spcPts val="0"/>
              </a:spcBef>
              <a:spcAft>
                <a:spcPts val="0"/>
              </a:spcAft>
              <a:buClrTx/>
              <a:buSzTx/>
              <a:buFontTx/>
              <a:buNone/>
              <a:tabLst/>
              <a:defRPr/>
            </a:pPr>
            <a:r>
              <a:rPr lang="en-US" sz="1100" kern="0">
                <a:solidFill>
                  <a:schemeClr val="tx1"/>
                </a:solidFill>
              </a:rPr>
              <a:t>Emergency / Safety Management</a:t>
            </a:r>
            <a:endParaRPr kumimoji="0" sz="1100" b="0" i="0" u="none" strike="noStrike" kern="0" cap="none" spc="-9" normalizeH="0" baseline="0" noProof="0">
              <a:ln>
                <a:noFill/>
              </a:ln>
              <a:solidFill>
                <a:schemeClr val="tx1"/>
              </a:solidFill>
              <a:effectLst/>
              <a:uLnTx/>
              <a:uFillTx/>
              <a:latin typeface="Open Sans Bold"/>
              <a:ea typeface="Open Sans Bold"/>
              <a:cs typeface="Open Sans Bold"/>
              <a:sym typeface="Open Sans Bold"/>
            </a:endParaRPr>
          </a:p>
        </p:txBody>
      </p:sp>
      <p:sp>
        <p:nvSpPr>
          <p:cNvPr id="66" name="Straight Connector 7">
            <a:extLst>
              <a:ext uri="{FF2B5EF4-FFF2-40B4-BE49-F238E27FC236}">
                <a16:creationId xmlns:a16="http://schemas.microsoft.com/office/drawing/2014/main" id="{9CEE208B-0290-0226-D7AB-DA6509DF1016}"/>
              </a:ext>
            </a:extLst>
          </p:cNvPr>
          <p:cNvSpPr/>
          <p:nvPr/>
        </p:nvSpPr>
        <p:spPr>
          <a:xfrm>
            <a:off x="4165498" y="5716816"/>
            <a:ext cx="3650074" cy="1"/>
          </a:xfrm>
          <a:prstGeom prst="line">
            <a:avLst/>
          </a:prstGeom>
          <a:ln>
            <a:solidFill>
              <a:schemeClr val="accent1"/>
            </a:solidFill>
            <a:miter/>
            <a:headEnd type="triangle" len="sm"/>
            <a:tailEnd type="triangle" len="sm"/>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effectLst/>
              <a:uLnTx/>
              <a:uFillTx/>
              <a:latin typeface="Calibri" panose="020F0502020204030204"/>
              <a:ea typeface="+mn-ea"/>
              <a:cs typeface="Calibri"/>
              <a:sym typeface="Calibri"/>
            </a:endParaRPr>
          </a:p>
        </p:txBody>
      </p:sp>
      <p:sp>
        <p:nvSpPr>
          <p:cNvPr id="83" name="AI &amp; Adv Analytics">
            <a:extLst>
              <a:ext uri="{FF2B5EF4-FFF2-40B4-BE49-F238E27FC236}">
                <a16:creationId xmlns:a16="http://schemas.microsoft.com/office/drawing/2014/main" id="{330C99C1-A35C-1D50-F796-4C012D958998}"/>
              </a:ext>
            </a:extLst>
          </p:cNvPr>
          <p:cNvSpPr/>
          <p:nvPr/>
        </p:nvSpPr>
        <p:spPr>
          <a:xfrm>
            <a:off x="8067344" y="5428322"/>
            <a:ext cx="3650074" cy="256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ctr"/>
          <a:lstStyle>
            <a:lvl1pPr algn="ctr" defTabSz="1219169">
              <a:lnSpc>
                <a:spcPct val="105999"/>
              </a:lnSpc>
              <a:defRPr sz="900" spc="-9">
                <a:solidFill>
                  <a:srgbClr val="FFFFFF"/>
                </a:solidFill>
                <a:latin typeface="Open Sans Bold"/>
                <a:ea typeface="Open Sans Bold"/>
                <a:cs typeface="Open Sans Bold"/>
                <a:sym typeface="Open Sans Bold"/>
              </a:defRPr>
            </a:lvl1pPr>
          </a:lstStyle>
          <a:p>
            <a:pPr marL="0" marR="0" lvl="0" indent="0" algn="ctr" defTabSz="1219169" rtl="0" eaLnBrk="1" fontAlgn="auto" latinLnBrk="0" hangingPunct="0">
              <a:lnSpc>
                <a:spcPct val="105999"/>
              </a:lnSpc>
              <a:spcBef>
                <a:spcPts val="0"/>
              </a:spcBef>
              <a:spcAft>
                <a:spcPts val="0"/>
              </a:spcAft>
              <a:buClrTx/>
              <a:buSzTx/>
              <a:buFontTx/>
              <a:buNone/>
              <a:tabLst/>
              <a:defRPr/>
            </a:pPr>
            <a:r>
              <a:rPr lang="en-US" sz="1100" kern="0">
                <a:solidFill>
                  <a:schemeClr val="tx1"/>
                </a:solidFill>
              </a:rPr>
              <a:t>Workforce Transformation</a:t>
            </a:r>
            <a:endParaRPr kumimoji="0" sz="1100" b="0" i="0" u="none" strike="noStrike" kern="0" cap="none" spc="-9" normalizeH="0" baseline="0" noProof="0">
              <a:ln>
                <a:noFill/>
              </a:ln>
              <a:solidFill>
                <a:schemeClr val="tx1"/>
              </a:solidFill>
              <a:effectLst/>
              <a:uLnTx/>
              <a:uFillTx/>
              <a:latin typeface="Open Sans Bold"/>
              <a:ea typeface="Open Sans Bold"/>
              <a:cs typeface="Open Sans Bold"/>
              <a:sym typeface="Open Sans Bold"/>
            </a:endParaRPr>
          </a:p>
        </p:txBody>
      </p:sp>
      <p:sp>
        <p:nvSpPr>
          <p:cNvPr id="92" name="Straight Connector 7">
            <a:extLst>
              <a:ext uri="{FF2B5EF4-FFF2-40B4-BE49-F238E27FC236}">
                <a16:creationId xmlns:a16="http://schemas.microsoft.com/office/drawing/2014/main" id="{A99F3180-7FDC-32C7-F8EC-754CCBF87C81}"/>
              </a:ext>
            </a:extLst>
          </p:cNvPr>
          <p:cNvSpPr/>
          <p:nvPr/>
        </p:nvSpPr>
        <p:spPr>
          <a:xfrm>
            <a:off x="8067344" y="5716816"/>
            <a:ext cx="3650074" cy="1"/>
          </a:xfrm>
          <a:prstGeom prst="line">
            <a:avLst/>
          </a:prstGeom>
          <a:ln>
            <a:solidFill>
              <a:schemeClr val="accent1"/>
            </a:solidFill>
            <a:miter/>
            <a:headEnd type="triangle" len="sm"/>
            <a:tailEnd type="triangle" len="sm"/>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effectLst/>
              <a:uLnTx/>
              <a:uFillTx/>
              <a:latin typeface="Calibri" panose="020F0502020204030204"/>
              <a:ea typeface="+mn-ea"/>
              <a:cs typeface="Calibri"/>
              <a:sym typeface="Calibri"/>
            </a:endParaRPr>
          </a:p>
        </p:txBody>
      </p:sp>
      <p:grpSp>
        <p:nvGrpSpPr>
          <p:cNvPr id="99" name="Group 98">
            <a:extLst>
              <a:ext uri="{FF2B5EF4-FFF2-40B4-BE49-F238E27FC236}">
                <a16:creationId xmlns:a16="http://schemas.microsoft.com/office/drawing/2014/main" id="{AF7D2F76-C207-BAAE-A916-43FE8BE52E19}"/>
              </a:ext>
            </a:extLst>
          </p:cNvPr>
          <p:cNvGrpSpPr/>
          <p:nvPr/>
        </p:nvGrpSpPr>
        <p:grpSpPr>
          <a:xfrm>
            <a:off x="8175573" y="5867387"/>
            <a:ext cx="3433618" cy="783462"/>
            <a:chOff x="709706" y="5912000"/>
            <a:chExt cx="2702631" cy="943149"/>
          </a:xfrm>
        </p:grpSpPr>
        <p:sp>
          <p:nvSpPr>
            <p:cNvPr id="100" name="Strategic Development &amp; Visioning">
              <a:extLst>
                <a:ext uri="{FF2B5EF4-FFF2-40B4-BE49-F238E27FC236}">
                  <a16:creationId xmlns:a16="http://schemas.microsoft.com/office/drawing/2014/main" id="{B278456C-8C14-CEF5-BDC7-0BAFD6730400}"/>
                </a:ext>
              </a:extLst>
            </p:cNvPr>
            <p:cNvSpPr txBox="1"/>
            <p:nvPr/>
          </p:nvSpPr>
          <p:spPr>
            <a:xfrm>
              <a:off x="709706" y="5912000"/>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Workforce Planning</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101" name="Market &amp; Economic Analysis">
              <a:extLst>
                <a:ext uri="{FF2B5EF4-FFF2-40B4-BE49-F238E27FC236}">
                  <a16:creationId xmlns:a16="http://schemas.microsoft.com/office/drawing/2014/main" id="{51684883-F9D6-6450-C30A-32710B1A10BD}"/>
                </a:ext>
              </a:extLst>
            </p:cNvPr>
            <p:cNvSpPr txBox="1"/>
            <p:nvPr/>
          </p:nvSpPr>
          <p:spPr>
            <a:xfrm>
              <a:off x="709706" y="6408974"/>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700" b="1" kern="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Worker Performance &amp; Productivity</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108" name="Financial Planning &amp; Funding Strategy">
              <a:extLst>
                <a:ext uri="{FF2B5EF4-FFF2-40B4-BE49-F238E27FC236}">
                  <a16:creationId xmlns:a16="http://schemas.microsoft.com/office/drawing/2014/main" id="{2C41D597-28D1-FDA2-9142-BF180D8740C0}"/>
                </a:ext>
              </a:extLst>
            </p:cNvPr>
            <p:cNvSpPr txBox="1"/>
            <p:nvPr/>
          </p:nvSpPr>
          <p:spPr>
            <a:xfrm>
              <a:off x="1625633" y="5912000"/>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Worker Strategy &amp; Monitoring</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sp>
          <p:nvSpPr>
            <p:cNvPr id="120" name="Regulatory and Compliance Analysis">
              <a:extLst>
                <a:ext uri="{FF2B5EF4-FFF2-40B4-BE49-F238E27FC236}">
                  <a16:creationId xmlns:a16="http://schemas.microsoft.com/office/drawing/2014/main" id="{3DACA384-4C60-C276-9B2D-B10089B83217}"/>
                </a:ext>
              </a:extLst>
            </p:cNvPr>
            <p:cNvSpPr txBox="1"/>
            <p:nvPr/>
          </p:nvSpPr>
          <p:spPr>
            <a:xfrm>
              <a:off x="1625633" y="6408974"/>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rPr>
                <a:t>Worker Enablement &amp; Training</a:t>
              </a:r>
              <a:endParaRPr kumimoji="0" sz="700" b="1" i="0" u="none" strike="noStrike" kern="0" cap="none" spc="0" normalizeH="0" baseline="0" noProof="0">
                <a:ln>
                  <a:noFill/>
                </a:ln>
                <a:solidFill>
                  <a:schemeClr val="tx1"/>
                </a:solidFill>
                <a:effectLst/>
                <a:uLnTx/>
                <a:uFillTx/>
                <a:latin typeface="Open Sans SemiBold"/>
                <a:ea typeface="Open Sans SemiBold"/>
                <a:cs typeface="Open Sans SemiBold"/>
                <a:sym typeface="Open Sans"/>
              </a:endParaRPr>
            </a:p>
          </p:txBody>
        </p:sp>
        <p:sp>
          <p:nvSpPr>
            <p:cNvPr id="121" name="Project Structuring &amp; Governance">
              <a:extLst>
                <a:ext uri="{FF2B5EF4-FFF2-40B4-BE49-F238E27FC236}">
                  <a16:creationId xmlns:a16="http://schemas.microsoft.com/office/drawing/2014/main" id="{75CA018D-F860-FA6B-99AB-2BAED12FE698}"/>
                </a:ext>
              </a:extLst>
            </p:cNvPr>
            <p:cNvSpPr txBox="1"/>
            <p:nvPr/>
          </p:nvSpPr>
          <p:spPr>
            <a:xfrm>
              <a:off x="2541559" y="5912000"/>
              <a:ext cx="870778" cy="446175"/>
            </a:xfrm>
            <a:prstGeom prst="rect">
              <a:avLst/>
            </a:prstGeom>
            <a:solidFill>
              <a:schemeClr val="bg1">
                <a:lumMod val="95000"/>
                <a:alpha val="50489"/>
              </a:schemeClr>
            </a:solidFill>
            <a:ln w="3175">
              <a:solidFill>
                <a:srgbClr val="FFFFFF">
                  <a:alpha val="49920"/>
                </a:srgb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 tIns="0" rIns="91440" bIns="0" anchor="ctr"/>
            <a:lstStyle>
              <a:lvl1pPr defTabSz="685800">
                <a:defRPr sz="600">
                  <a:solidFill>
                    <a:srgbClr val="FFFFFF"/>
                  </a:solidFill>
                  <a:latin typeface="Open Sans"/>
                  <a:ea typeface="Open Sans"/>
                  <a:cs typeface="Open Sans"/>
                  <a:sym typeface="Open Sans"/>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rPr>
                <a:t>Supplier &amp; Vendor Contractors</a:t>
              </a:r>
              <a:endParaRPr kumimoji="0" sz="700" b="1" i="0" u="none" strike="noStrike" kern="0" cap="none" spc="0" normalizeH="0" baseline="0" noProof="0">
                <a:ln>
                  <a:noFill/>
                </a:ln>
                <a:solidFill>
                  <a:schemeClr val="tx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grpSp>
    </p:spTree>
    <p:extLst>
      <p:ext uri="{BB962C8B-B14F-4D97-AF65-F5344CB8AC3E}">
        <p14:creationId xmlns:p14="http://schemas.microsoft.com/office/powerpoint/2010/main" val="2167780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BC032-E4B0-22FC-1EBF-A63C638557C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6887C9-A7A0-649A-C091-762ABB703112}"/>
              </a:ext>
            </a:extLst>
          </p:cNvPr>
          <p:cNvSpPr/>
          <p:nvPr/>
        </p:nvSpPr>
        <p:spPr bwMode="gray">
          <a:xfrm>
            <a:off x="9232228" y="6260257"/>
            <a:ext cx="2203269" cy="4403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3" name="Title 2">
            <a:extLst>
              <a:ext uri="{FF2B5EF4-FFF2-40B4-BE49-F238E27FC236}">
                <a16:creationId xmlns:a16="http://schemas.microsoft.com/office/drawing/2014/main" id="{17BA6A3A-AB29-7B0A-347D-A37615FA1AE5}"/>
              </a:ext>
            </a:extLst>
          </p:cNvPr>
          <p:cNvSpPr>
            <a:spLocks noGrp="1"/>
          </p:cNvSpPr>
          <p:nvPr>
            <p:ph type="title"/>
          </p:nvPr>
        </p:nvSpPr>
        <p:spPr/>
        <p:txBody>
          <a:bodyPr/>
          <a:lstStyle/>
          <a:p>
            <a:r>
              <a:rPr lang="en-US" sz="2800"/>
              <a:t>Nuclear Asset Catalog</a:t>
            </a:r>
          </a:p>
        </p:txBody>
      </p:sp>
      <p:sp>
        <p:nvSpPr>
          <p:cNvPr id="2" name="Rectangle 1">
            <a:extLst>
              <a:ext uri="{FF2B5EF4-FFF2-40B4-BE49-F238E27FC236}">
                <a16:creationId xmlns:a16="http://schemas.microsoft.com/office/drawing/2014/main" id="{9E0634B6-37A6-0575-94FA-6095FBA51843}"/>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Rectangle 18">
            <a:extLst>
              <a:ext uri="{FF2B5EF4-FFF2-40B4-BE49-F238E27FC236}">
                <a16:creationId xmlns:a16="http://schemas.microsoft.com/office/drawing/2014/main" id="{8393562A-0F21-BFC8-EC72-D841734A361D}"/>
              </a:ext>
            </a:extLst>
          </p:cNvPr>
          <p:cNvSpPr/>
          <p:nvPr/>
        </p:nvSpPr>
        <p:spPr>
          <a:xfrm>
            <a:off x="8149318" y="6630653"/>
            <a:ext cx="4042682" cy="123111"/>
          </a:xfrm>
          <a:prstGeom prst="rect">
            <a:avLst/>
          </a:prstGeom>
        </p:spPr>
        <p:txBody>
          <a:bodyPr wrap="square" lIns="9144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prstClr val="white">
                    <a:lumMod val="50000"/>
                  </a:prstClr>
                </a:solidFill>
                <a:effectLst/>
                <a:uLnTx/>
                <a:uFillTx/>
                <a:latin typeface="Open Sans"/>
                <a:ea typeface="Open Sans" panose="020B0606030504020204" pitchFamily="34" charset="0"/>
                <a:cs typeface="Open Sans" panose="020B0606030504020204" pitchFamily="34" charset="0"/>
              </a:rPr>
              <a:t>1. Global Newswire (</a:t>
            </a:r>
            <a:r>
              <a:rPr kumimoji="0" lang="en-US" sz="800" b="0" i="1" u="none" strike="noStrike" kern="12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Source</a:t>
            </a:r>
            <a:r>
              <a:rPr kumimoji="0" lang="en-US" sz="800" b="0" i="1" u="none" strike="noStrike" kern="12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800" b="0" i="1" u="none" strike="noStrike" kern="1200" cap="none" spc="0" normalizeH="0" baseline="0" noProof="0">
                <a:ln>
                  <a:noFill/>
                </a:ln>
                <a:solidFill>
                  <a:prstClr val="white">
                    <a:lumMod val="50000"/>
                  </a:prstClr>
                </a:solidFill>
                <a:effectLst/>
                <a:uLnTx/>
                <a:uFillTx/>
                <a:latin typeface="Open Sans"/>
                <a:ea typeface="Open Sans" panose="020B0606030504020204" pitchFamily="34" charset="0"/>
                <a:cs typeface="Open Sans" panose="020B0606030504020204" pitchFamily="34" charset="0"/>
              </a:rPr>
              <a:t> | 2. Global Newswire (</a:t>
            </a:r>
            <a:r>
              <a:rPr kumimoji="0" lang="en-US" sz="800" b="0" i="1" u="none" strike="noStrike" kern="12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Source</a:t>
            </a:r>
            <a:r>
              <a:rPr kumimoji="0" lang="en-US" sz="800" b="0" i="1" u="none" strike="noStrike" kern="12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800" b="0" i="1" u="none" strike="noStrike" kern="1200" cap="none" spc="0" normalizeH="0" baseline="0" noProof="0">
                <a:ln>
                  <a:noFill/>
                </a:ln>
                <a:solidFill>
                  <a:prstClr val="white">
                    <a:lumMod val="50000"/>
                  </a:prstClr>
                </a:solidFill>
                <a:effectLst/>
                <a:uLnTx/>
                <a:uFillTx/>
                <a:latin typeface="Open Sans"/>
                <a:ea typeface="Open Sans" panose="020B0606030504020204" pitchFamily="34" charset="0"/>
                <a:cs typeface="Open Sans" panose="020B0606030504020204" pitchFamily="34" charset="0"/>
              </a:rPr>
              <a:t> | 3. White House (</a:t>
            </a:r>
            <a:r>
              <a:rPr kumimoji="0" lang="en-US" sz="800" b="0" i="1" u="none" strike="noStrike" kern="1200" cap="none" spc="0" normalizeH="0" baseline="0" noProof="0">
                <a:ln>
                  <a:noFill/>
                </a:ln>
                <a:solidFill>
                  <a:prstClr val="white">
                    <a:lumMod val="50000"/>
                  </a:prstClr>
                </a:solidFill>
                <a:effectLst/>
                <a:uLnTx/>
                <a:uFillTx/>
                <a:latin typeface="Open Sans"/>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Source</a:t>
            </a:r>
            <a:r>
              <a:rPr kumimoji="0" lang="en-US" sz="800" b="0" i="1" u="none" strike="noStrike" kern="1200" cap="none" spc="0" normalizeH="0" baseline="0" noProof="0">
                <a:ln>
                  <a:noFill/>
                </a:ln>
                <a:solidFill>
                  <a:prstClr val="white">
                    <a:lumMod val="50000"/>
                  </a:prstClr>
                </a:solidFill>
                <a:effectLst/>
                <a:uLnTx/>
                <a:uFillTx/>
                <a:latin typeface="Open Sans"/>
                <a:ea typeface="Open Sans" panose="020B0606030504020204" pitchFamily="34" charset="0"/>
                <a:cs typeface="Open Sans" panose="020B0606030504020204" pitchFamily="34" charset="0"/>
              </a:rPr>
              <a:t>) </a:t>
            </a:r>
          </a:p>
        </p:txBody>
      </p:sp>
      <p:graphicFrame>
        <p:nvGraphicFramePr>
          <p:cNvPr id="5" name="Chart 4">
            <a:extLst>
              <a:ext uri="{FF2B5EF4-FFF2-40B4-BE49-F238E27FC236}">
                <a16:creationId xmlns:a16="http://schemas.microsoft.com/office/drawing/2014/main" id="{7AB89AF6-2899-2000-1CD3-731FF18316B5}"/>
              </a:ext>
            </a:extLst>
          </p:cNvPr>
          <p:cNvGraphicFramePr>
            <a:graphicFrameLocks/>
          </p:cNvGraphicFramePr>
          <p:nvPr/>
        </p:nvGraphicFramePr>
        <p:xfrm>
          <a:off x="7153275" y="3873992"/>
          <a:ext cx="4568825" cy="238626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able 6">
            <a:extLst>
              <a:ext uri="{FF2B5EF4-FFF2-40B4-BE49-F238E27FC236}">
                <a16:creationId xmlns:a16="http://schemas.microsoft.com/office/drawing/2014/main" id="{EDEA375A-40F6-551B-74C4-523F35E14461}"/>
              </a:ext>
            </a:extLst>
          </p:cNvPr>
          <p:cNvGraphicFramePr>
            <a:graphicFrameLocks noGrp="1"/>
          </p:cNvGraphicFramePr>
          <p:nvPr/>
        </p:nvGraphicFramePr>
        <p:xfrm>
          <a:off x="7926209" y="1149200"/>
          <a:ext cx="3022956" cy="2418860"/>
        </p:xfrm>
        <a:graphic>
          <a:graphicData uri="http://schemas.openxmlformats.org/drawingml/2006/table">
            <a:tbl>
              <a:tblPr>
                <a:tableStyleId>{5C22544A-7EE6-4342-B048-85BDC9FD1C3A}</a:tableStyleId>
              </a:tblPr>
              <a:tblGrid>
                <a:gridCol w="2495417">
                  <a:extLst>
                    <a:ext uri="{9D8B030D-6E8A-4147-A177-3AD203B41FA5}">
                      <a16:colId xmlns:a16="http://schemas.microsoft.com/office/drawing/2014/main" val="3737155871"/>
                    </a:ext>
                  </a:extLst>
                </a:gridCol>
                <a:gridCol w="527539">
                  <a:extLst>
                    <a:ext uri="{9D8B030D-6E8A-4147-A177-3AD203B41FA5}">
                      <a16:colId xmlns:a16="http://schemas.microsoft.com/office/drawing/2014/main" val="2611159881"/>
                    </a:ext>
                  </a:extLst>
                </a:gridCol>
              </a:tblGrid>
              <a:tr h="483772">
                <a:tc>
                  <a:txBody>
                    <a:bodyPr/>
                    <a:lstStyle/>
                    <a:p>
                      <a:pPr algn="l" fontAlgn="t"/>
                      <a:r>
                        <a:rPr lang="en-US" sz="1200" b="1" u="none" strike="noStrike">
                          <a:effectLst/>
                          <a:latin typeface="+mj-lt"/>
                        </a:rPr>
                        <a:t>Investor-owned Utility (IOU)</a:t>
                      </a:r>
                      <a:endParaRPr lang="en-US" sz="1200" b="1" i="0" u="none" strike="noStrike">
                        <a:solidFill>
                          <a:srgbClr val="292929"/>
                        </a:solidFill>
                        <a:effectLst/>
                        <a:latin typeface="+mj-lt"/>
                      </a:endParaRPr>
                    </a:p>
                  </a:txBody>
                  <a:tcPr marL="0" marR="0" marT="0" marB="0" anchor="ctr">
                    <a:lnB w="6350" cap="flat" cmpd="sng" algn="ctr">
                      <a:solidFill>
                        <a:schemeClr val="bg1">
                          <a:lumMod val="50000"/>
                        </a:schemeClr>
                      </a:solidFill>
                      <a:prstDash val="solid"/>
                      <a:round/>
                      <a:headEnd type="none" w="med" len="med"/>
                      <a:tailEnd type="none" w="med" len="med"/>
                    </a:lnB>
                    <a:noFill/>
                  </a:tcPr>
                </a:tc>
                <a:tc>
                  <a:txBody>
                    <a:bodyPr/>
                    <a:lstStyle/>
                    <a:p>
                      <a:pPr algn="l" fontAlgn="b"/>
                      <a:r>
                        <a:rPr lang="en-US" sz="1200" u="none" strike="noStrike">
                          <a:effectLst/>
                          <a:latin typeface="+mj-lt"/>
                        </a:rPr>
                        <a:t>82</a:t>
                      </a:r>
                      <a:endParaRPr lang="en-US" sz="1200" b="0" i="0" u="none" strike="noStrike">
                        <a:solidFill>
                          <a:srgbClr val="000000"/>
                        </a:solidFill>
                        <a:effectLst/>
                        <a:latin typeface="+mj-lt"/>
                      </a:endParaRPr>
                    </a:p>
                  </a:txBody>
                  <a:tcPr marL="0" marR="0" marT="0" marB="0" anchor="ctr">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34360645"/>
                  </a:ext>
                </a:extLst>
              </a:tr>
              <a:tr h="483772">
                <a:tc>
                  <a:txBody>
                    <a:bodyPr/>
                    <a:lstStyle/>
                    <a:p>
                      <a:pPr algn="l" fontAlgn="t"/>
                      <a:r>
                        <a:rPr lang="en-US" sz="1200" b="1" u="none" strike="noStrike">
                          <a:effectLst/>
                          <a:latin typeface="+mj-lt"/>
                        </a:rPr>
                        <a:t>Federal Utility</a:t>
                      </a:r>
                      <a:endParaRPr lang="en-US" sz="1200" b="1" i="0" u="none" strike="noStrike">
                        <a:solidFill>
                          <a:srgbClr val="292929"/>
                        </a:solidFill>
                        <a:effectLst/>
                        <a:latin typeface="+mj-lt"/>
                      </a:endParaRPr>
                    </a:p>
                  </a:txBody>
                  <a:tcPr marL="0" marR="0" marT="0" marB="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fontAlgn="b"/>
                      <a:r>
                        <a:rPr lang="en-US" sz="1200" u="none" strike="noStrike">
                          <a:effectLst/>
                          <a:latin typeface="+mj-lt"/>
                        </a:rPr>
                        <a:t>7</a:t>
                      </a:r>
                      <a:endParaRPr lang="en-US" sz="1200" b="0" i="0" u="none" strike="noStrike">
                        <a:solidFill>
                          <a:srgbClr val="000000"/>
                        </a:solidFill>
                        <a:effectLst/>
                        <a:latin typeface="+mj-lt"/>
                      </a:endParaRPr>
                    </a:p>
                  </a:txBody>
                  <a:tcPr marL="0" marR="0" marT="0" marB="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0672984"/>
                  </a:ext>
                </a:extLst>
              </a:tr>
              <a:tr h="483772">
                <a:tc>
                  <a:txBody>
                    <a:bodyPr/>
                    <a:lstStyle/>
                    <a:p>
                      <a:pPr algn="l" fontAlgn="t"/>
                      <a:r>
                        <a:rPr lang="en-US" sz="1200" b="1" u="none" strike="noStrike">
                          <a:effectLst/>
                          <a:latin typeface="+mj-lt"/>
                        </a:rPr>
                        <a:t>Joint Ownership</a:t>
                      </a:r>
                      <a:endParaRPr lang="en-US" sz="1200" b="1" i="0" u="none" strike="noStrike">
                        <a:solidFill>
                          <a:srgbClr val="292929"/>
                        </a:solidFill>
                        <a:effectLst/>
                        <a:latin typeface="+mj-lt"/>
                      </a:endParaRPr>
                    </a:p>
                  </a:txBody>
                  <a:tcPr marL="0" marR="0" marT="0" marB="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fontAlgn="b"/>
                      <a:r>
                        <a:rPr lang="en-US" sz="1200" u="none" strike="noStrike">
                          <a:effectLst/>
                          <a:latin typeface="+mj-lt"/>
                        </a:rPr>
                        <a:t>3</a:t>
                      </a:r>
                      <a:endParaRPr lang="en-US" sz="1200" b="0" i="0" u="none" strike="noStrike">
                        <a:solidFill>
                          <a:srgbClr val="000000"/>
                        </a:solidFill>
                        <a:effectLst/>
                        <a:latin typeface="+mj-lt"/>
                      </a:endParaRPr>
                    </a:p>
                  </a:txBody>
                  <a:tcPr marL="0" marR="0" marT="0" marB="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58352619"/>
                  </a:ext>
                </a:extLst>
              </a:tr>
              <a:tr h="483772">
                <a:tc>
                  <a:txBody>
                    <a:bodyPr/>
                    <a:lstStyle/>
                    <a:p>
                      <a:pPr algn="l" fontAlgn="t"/>
                      <a:r>
                        <a:rPr lang="en-US" sz="1200" b="1" u="none" strike="noStrike">
                          <a:effectLst/>
                          <a:latin typeface="+mj-lt"/>
                        </a:rPr>
                        <a:t>Joint Action Agency</a:t>
                      </a:r>
                      <a:endParaRPr lang="en-US" sz="1200" b="1" i="0" u="none" strike="noStrike">
                        <a:solidFill>
                          <a:srgbClr val="292929"/>
                        </a:solidFill>
                        <a:effectLst/>
                        <a:latin typeface="+mj-lt"/>
                      </a:endParaRPr>
                    </a:p>
                  </a:txBody>
                  <a:tcPr marL="0" marR="0" marT="0" marB="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fontAlgn="b"/>
                      <a:r>
                        <a:rPr lang="en-US" sz="1200" u="none" strike="noStrike">
                          <a:effectLst/>
                          <a:latin typeface="+mj-lt"/>
                        </a:rPr>
                        <a:t>1</a:t>
                      </a:r>
                      <a:endParaRPr lang="en-US" sz="1200" b="0" i="0" u="none" strike="noStrike">
                        <a:solidFill>
                          <a:srgbClr val="000000"/>
                        </a:solidFill>
                        <a:effectLst/>
                        <a:latin typeface="+mj-lt"/>
                      </a:endParaRPr>
                    </a:p>
                  </a:txBody>
                  <a:tcPr marL="0" marR="0" marT="0" marB="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00143524"/>
                  </a:ext>
                </a:extLst>
              </a:tr>
              <a:tr h="483772">
                <a:tc>
                  <a:txBody>
                    <a:bodyPr/>
                    <a:lstStyle/>
                    <a:p>
                      <a:pPr algn="l" fontAlgn="t"/>
                      <a:r>
                        <a:rPr lang="en-US" sz="1200" b="1" u="none" strike="noStrike">
                          <a:effectLst/>
                          <a:latin typeface="+mj-lt"/>
                        </a:rPr>
                        <a:t>Municipal Utility</a:t>
                      </a:r>
                      <a:endParaRPr lang="en-US" sz="1200" b="1" i="0" u="none" strike="noStrike">
                        <a:solidFill>
                          <a:srgbClr val="292929"/>
                        </a:solidFill>
                        <a:effectLst/>
                        <a:latin typeface="+mj-lt"/>
                      </a:endParaRPr>
                    </a:p>
                  </a:txBody>
                  <a:tcPr marL="0" marR="0" marT="0" marB="0" anchor="ctr">
                    <a:lnT w="6350" cap="flat" cmpd="sng" algn="ctr">
                      <a:solidFill>
                        <a:schemeClr val="bg1">
                          <a:lumMod val="50000"/>
                        </a:schemeClr>
                      </a:solidFill>
                      <a:prstDash val="solid"/>
                      <a:round/>
                      <a:headEnd type="none" w="med" len="med"/>
                      <a:tailEnd type="none" w="med" len="med"/>
                    </a:lnT>
                    <a:noFill/>
                  </a:tcPr>
                </a:tc>
                <a:tc>
                  <a:txBody>
                    <a:bodyPr/>
                    <a:lstStyle/>
                    <a:p>
                      <a:pPr algn="l" fontAlgn="b"/>
                      <a:r>
                        <a:rPr lang="en-US" sz="1200" u="none" strike="noStrike">
                          <a:effectLst/>
                          <a:latin typeface="+mj-lt"/>
                        </a:rPr>
                        <a:t>1</a:t>
                      </a:r>
                      <a:endParaRPr lang="en-US" sz="1200" b="0" i="0" u="none" strike="noStrike">
                        <a:solidFill>
                          <a:srgbClr val="000000"/>
                        </a:solidFill>
                        <a:effectLst/>
                        <a:latin typeface="+mj-lt"/>
                      </a:endParaRPr>
                    </a:p>
                  </a:txBody>
                  <a:tcPr marL="0" marR="0" marT="0" marB="0" anchor="ctr">
                    <a:lnT w="6350" cap="flat" cmpd="sng" algn="ctr">
                      <a:solidFill>
                        <a:schemeClr val="bg1">
                          <a:lumMod val="50000"/>
                        </a:schemeClr>
                      </a:solidFill>
                      <a:prstDash val="solid"/>
                      <a:round/>
                      <a:headEnd type="none" w="med" len="med"/>
                      <a:tailEnd type="none" w="med" len="med"/>
                    </a:lnT>
                    <a:noFill/>
                  </a:tcPr>
                </a:tc>
                <a:extLst>
                  <a:ext uri="{0D108BD9-81ED-4DB2-BD59-A6C34878D82A}">
                    <a16:rowId xmlns:a16="http://schemas.microsoft.com/office/drawing/2014/main" val="1440793151"/>
                  </a:ext>
                </a:extLst>
              </a:tr>
            </a:tbl>
          </a:graphicData>
        </a:graphic>
      </p:graphicFrame>
      <p:sp>
        <p:nvSpPr>
          <p:cNvPr id="8" name="Rectangle 7">
            <a:extLst>
              <a:ext uri="{FF2B5EF4-FFF2-40B4-BE49-F238E27FC236}">
                <a16:creationId xmlns:a16="http://schemas.microsoft.com/office/drawing/2014/main" id="{B8E279EB-ED2B-7D15-FF7C-1FA615C61CAE}"/>
              </a:ext>
            </a:extLst>
          </p:cNvPr>
          <p:cNvSpPr/>
          <p:nvPr/>
        </p:nvSpPr>
        <p:spPr bwMode="gray">
          <a:xfrm>
            <a:off x="8307875" y="861510"/>
            <a:ext cx="2259624" cy="387890"/>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rgbClr val="5DA69B"/>
                </a:solidFill>
                <a:effectLst/>
                <a:uLnTx/>
                <a:uFillTx/>
                <a:latin typeface="Open Sans"/>
                <a:ea typeface="+mn-ea"/>
                <a:cs typeface="+mn-cs"/>
              </a:rPr>
              <a:t>Ownership Profile</a:t>
            </a:r>
          </a:p>
        </p:txBody>
      </p:sp>
      <p:grpSp>
        <p:nvGrpSpPr>
          <p:cNvPr id="9" name="Group 8">
            <a:extLst>
              <a:ext uri="{FF2B5EF4-FFF2-40B4-BE49-F238E27FC236}">
                <a16:creationId xmlns:a16="http://schemas.microsoft.com/office/drawing/2014/main" id="{AB8B1BC7-7EEF-04D9-F2BF-7192113D2D33}"/>
              </a:ext>
            </a:extLst>
          </p:cNvPr>
          <p:cNvGrpSpPr/>
          <p:nvPr/>
        </p:nvGrpSpPr>
        <p:grpSpPr>
          <a:xfrm>
            <a:off x="469900" y="1094738"/>
            <a:ext cx="6180282" cy="5165520"/>
            <a:chOff x="469900" y="979056"/>
            <a:chExt cx="5669974" cy="3571398"/>
          </a:xfrm>
          <a:solidFill>
            <a:schemeClr val="accent1">
              <a:lumMod val="20000"/>
              <a:lumOff val="80000"/>
            </a:schemeClr>
          </a:solidFill>
        </p:grpSpPr>
        <p:sp>
          <p:nvSpPr>
            <p:cNvPr id="10" name="Rectangle 9">
              <a:extLst>
                <a:ext uri="{FF2B5EF4-FFF2-40B4-BE49-F238E27FC236}">
                  <a16:creationId xmlns:a16="http://schemas.microsoft.com/office/drawing/2014/main" id="{2A87D460-2B60-DC0E-2259-A8DF3F8643FB}"/>
                </a:ext>
              </a:extLst>
            </p:cNvPr>
            <p:cNvSpPr/>
            <p:nvPr/>
          </p:nvSpPr>
          <p:spPr bwMode="gray">
            <a:xfrm>
              <a:off x="469900" y="979056"/>
              <a:ext cx="5669974" cy="618836"/>
            </a:xfrm>
            <a:prstGeom prst="rect">
              <a:avLst/>
            </a:prstGeom>
            <a:solidFill>
              <a:srgbClr val="6FC2B4"/>
            </a:solidFill>
            <a:ln w="19050" algn="ctr">
              <a:noFill/>
              <a:miter lim="800000"/>
              <a:headEnd/>
              <a:tailEnd/>
            </a:ln>
          </p:spPr>
          <p:txBody>
            <a:bodyPr wrap="square" lIns="274320" tIns="88900" rIns="27432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The United States’ </a:t>
              </a:r>
              <a:r>
                <a:rPr kumimoji="0" lang="en-US" sz="1200" b="1" i="0" u="none" strike="noStrike" kern="1200" cap="none" spc="0" normalizeH="0" baseline="0" noProof="0">
                  <a:ln>
                    <a:noFill/>
                  </a:ln>
                  <a:solidFill>
                    <a:prstClr val="black"/>
                  </a:solidFill>
                  <a:effectLst/>
                  <a:uLnTx/>
                  <a:uFillTx/>
                  <a:latin typeface="Open Sans"/>
                  <a:ea typeface="+mn-ea"/>
                  <a:cs typeface="+mn-cs"/>
                </a:rPr>
                <a:t>94 nuclear reactors are distributed across 54 power plants</a:t>
              </a:r>
              <a:r>
                <a:rPr kumimoji="0" lang="en-US" sz="1200" b="0" i="0" u="none" strike="noStrike" kern="1200" cap="none" spc="0" normalizeH="0" baseline="0" noProof="0">
                  <a:ln>
                    <a:noFill/>
                  </a:ln>
                  <a:solidFill>
                    <a:prstClr val="black"/>
                  </a:solidFill>
                  <a:effectLst/>
                  <a:uLnTx/>
                  <a:uFillTx/>
                  <a:latin typeface="Open Sans"/>
                  <a:ea typeface="+mn-ea"/>
                  <a:cs typeface="+mn-cs"/>
                </a:rPr>
                <a:t>, largely on the east coast and in the Midwest and Southeast</a:t>
              </a:r>
            </a:p>
          </p:txBody>
        </p:sp>
        <p:sp>
          <p:nvSpPr>
            <p:cNvPr id="11" name="Rectangle 10">
              <a:extLst>
                <a:ext uri="{FF2B5EF4-FFF2-40B4-BE49-F238E27FC236}">
                  <a16:creationId xmlns:a16="http://schemas.microsoft.com/office/drawing/2014/main" id="{E6B5BF91-6CEB-4371-D9EF-5A53F570AACB}"/>
                </a:ext>
              </a:extLst>
            </p:cNvPr>
            <p:cNvSpPr/>
            <p:nvPr/>
          </p:nvSpPr>
          <p:spPr bwMode="gray">
            <a:xfrm>
              <a:off x="469900" y="1717197"/>
              <a:ext cx="5669974" cy="618836"/>
            </a:xfrm>
            <a:prstGeom prst="rect">
              <a:avLst/>
            </a:prstGeom>
            <a:solidFill>
              <a:srgbClr val="95CFCA"/>
            </a:solidFill>
            <a:ln w="19050" algn="ctr">
              <a:noFill/>
              <a:miter lim="800000"/>
              <a:headEnd/>
              <a:tailEnd/>
            </a:ln>
          </p:spPr>
          <p:txBody>
            <a:bodyPr wrap="square" lIns="274320" tIns="88900" rIns="27432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These plants give the US more than </a:t>
              </a:r>
              <a:r>
                <a:rPr kumimoji="0" lang="en-US" sz="1200" b="1" i="0" u="none" strike="noStrike" kern="1200" cap="none" spc="0" normalizeH="0" baseline="0" noProof="0">
                  <a:ln>
                    <a:noFill/>
                  </a:ln>
                  <a:solidFill>
                    <a:prstClr val="black"/>
                  </a:solidFill>
                  <a:effectLst/>
                  <a:uLnTx/>
                  <a:uFillTx/>
                  <a:latin typeface="Open Sans"/>
                  <a:ea typeface="+mn-ea"/>
                  <a:cs typeface="+mn-cs"/>
                </a:rPr>
                <a:t>95,000 MW of nuclear generation capacity</a:t>
              </a:r>
              <a:r>
                <a:rPr kumimoji="0" lang="en-US" sz="1200" b="0" i="0" u="none" strike="noStrike" kern="1200" cap="none" spc="0" normalizeH="0" baseline="0" noProof="0">
                  <a:ln>
                    <a:noFill/>
                  </a:ln>
                  <a:solidFill>
                    <a:prstClr val="black"/>
                  </a:solidFill>
                  <a:effectLst/>
                  <a:uLnTx/>
                  <a:uFillTx/>
                  <a:latin typeface="Open Sans"/>
                  <a:ea typeface="+mn-ea"/>
                  <a:cs typeface="+mn-cs"/>
                </a:rPr>
                <a:t>. Each year, this accounts </a:t>
              </a:r>
              <a:r>
                <a:rPr kumimoji="0" lang="en-US" sz="1200" b="1" i="0" u="none" strike="noStrike" kern="1200" cap="none" spc="0" normalizeH="0" baseline="0" noProof="0">
                  <a:ln>
                    <a:noFill/>
                  </a:ln>
                  <a:solidFill>
                    <a:prstClr val="black"/>
                  </a:solidFill>
                  <a:effectLst/>
                  <a:uLnTx/>
                  <a:uFillTx/>
                  <a:latin typeface="Open Sans"/>
                  <a:ea typeface="+mn-ea"/>
                  <a:cs typeface="+mn-cs"/>
                </a:rPr>
                <a:t>for ~20% of domestic energy production </a:t>
              </a:r>
            </a:p>
          </p:txBody>
        </p:sp>
        <p:sp>
          <p:nvSpPr>
            <p:cNvPr id="12" name="Rectangle 11">
              <a:extLst>
                <a:ext uri="{FF2B5EF4-FFF2-40B4-BE49-F238E27FC236}">
                  <a16:creationId xmlns:a16="http://schemas.microsoft.com/office/drawing/2014/main" id="{5EAC939F-DE5C-5822-95CA-79AEB697DE8C}"/>
                </a:ext>
              </a:extLst>
            </p:cNvPr>
            <p:cNvSpPr/>
            <p:nvPr/>
          </p:nvSpPr>
          <p:spPr bwMode="gray">
            <a:xfrm>
              <a:off x="469900" y="2455338"/>
              <a:ext cx="5669974" cy="618836"/>
            </a:xfrm>
            <a:prstGeom prst="rect">
              <a:avLst/>
            </a:prstGeom>
            <a:solidFill>
              <a:srgbClr val="BDE1DE"/>
            </a:solidFill>
            <a:ln w="19050" algn="ctr">
              <a:noFill/>
              <a:miter lim="800000"/>
              <a:headEnd/>
              <a:tailEnd/>
            </a:ln>
          </p:spPr>
          <p:txBody>
            <a:bodyPr wrap="square" lIns="274320" tIns="88900" rIns="27432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Plans for future nuclear plants fall into </a:t>
              </a:r>
              <a:r>
                <a:rPr kumimoji="0" lang="en-US" sz="1200" b="1" i="0" u="none" strike="noStrike" kern="1200" cap="none" spc="0" normalizeH="0" baseline="0" noProof="0">
                  <a:ln>
                    <a:noFill/>
                  </a:ln>
                  <a:solidFill>
                    <a:prstClr val="black"/>
                  </a:solidFill>
                  <a:effectLst/>
                  <a:uLnTx/>
                  <a:uFillTx/>
                  <a:latin typeface="Open Sans"/>
                  <a:ea typeface="+mn-ea"/>
                  <a:cs typeface="+mn-cs"/>
                </a:rPr>
                <a:t>two categories: restarting existing plants and building SMRs (Small Modular Reactors)</a:t>
              </a:r>
            </a:p>
          </p:txBody>
        </p:sp>
        <p:sp>
          <p:nvSpPr>
            <p:cNvPr id="13" name="Rectangle 12">
              <a:extLst>
                <a:ext uri="{FF2B5EF4-FFF2-40B4-BE49-F238E27FC236}">
                  <a16:creationId xmlns:a16="http://schemas.microsoft.com/office/drawing/2014/main" id="{8B05405A-3CCF-0C39-F013-1BFE2C2EDA94}"/>
                </a:ext>
              </a:extLst>
            </p:cNvPr>
            <p:cNvSpPr/>
            <p:nvPr/>
          </p:nvSpPr>
          <p:spPr bwMode="gray">
            <a:xfrm>
              <a:off x="469900" y="3193478"/>
              <a:ext cx="5669974" cy="618836"/>
            </a:xfrm>
            <a:prstGeom prst="rect">
              <a:avLst/>
            </a:prstGeom>
            <a:solidFill>
              <a:srgbClr val="D7EDEB"/>
            </a:solidFill>
            <a:ln w="19050" algn="ctr">
              <a:noFill/>
              <a:miter lim="800000"/>
              <a:headEnd/>
              <a:tailEnd/>
            </a:ln>
          </p:spPr>
          <p:txBody>
            <a:bodyPr wrap="square" lIns="274320" tIns="88900" rIns="27432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While </a:t>
              </a:r>
              <a:r>
                <a:rPr kumimoji="0" lang="en-US" sz="1200" b="1" i="0" u="none" strike="noStrike" kern="1200" cap="none" spc="0" normalizeH="0" baseline="0" noProof="0">
                  <a:ln>
                    <a:noFill/>
                  </a:ln>
                  <a:solidFill>
                    <a:prstClr val="black"/>
                  </a:solidFill>
                  <a:effectLst/>
                  <a:uLnTx/>
                  <a:uFillTx/>
                  <a:latin typeface="Open Sans"/>
                  <a:ea typeface="+mn-ea"/>
                  <a:cs typeface="+mn-cs"/>
                </a:rPr>
                <a:t>legacy utilities dominate the ownership of existing plants</a:t>
              </a:r>
              <a:r>
                <a:rPr kumimoji="0" lang="en-US" sz="1200" b="0" i="0" u="none" strike="noStrike" kern="1200" cap="none" spc="0" normalizeH="0" baseline="0" noProof="0">
                  <a:ln>
                    <a:noFill/>
                  </a:ln>
                  <a:solidFill>
                    <a:prstClr val="black"/>
                  </a:solidFill>
                  <a:effectLst/>
                  <a:uLnTx/>
                  <a:uFillTx/>
                  <a:latin typeface="Open Sans"/>
                  <a:ea typeface="+mn-ea"/>
                  <a:cs typeface="+mn-cs"/>
                </a:rPr>
                <a:t>, many future reactors will be owned by new nuclear power players</a:t>
              </a:r>
            </a:p>
          </p:txBody>
        </p:sp>
        <p:sp>
          <p:nvSpPr>
            <p:cNvPr id="14" name="Rectangle 13">
              <a:extLst>
                <a:ext uri="{FF2B5EF4-FFF2-40B4-BE49-F238E27FC236}">
                  <a16:creationId xmlns:a16="http://schemas.microsoft.com/office/drawing/2014/main" id="{6071DCB6-EC08-F6C2-EB9F-7B088A1DA3F6}"/>
                </a:ext>
              </a:extLst>
            </p:cNvPr>
            <p:cNvSpPr/>
            <p:nvPr/>
          </p:nvSpPr>
          <p:spPr bwMode="gray">
            <a:xfrm>
              <a:off x="469900" y="3931618"/>
              <a:ext cx="5669974" cy="618836"/>
            </a:xfrm>
            <a:prstGeom prst="rect">
              <a:avLst/>
            </a:prstGeom>
            <a:grpFill/>
            <a:ln w="19050" algn="ctr">
              <a:noFill/>
              <a:miter lim="800000"/>
              <a:headEnd/>
              <a:tailEnd/>
            </a:ln>
          </p:spPr>
          <p:txBody>
            <a:bodyPr wrap="square" lIns="274320" tIns="88900" rIns="27432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As nuclear power becomes indispensable, </a:t>
              </a:r>
              <a:r>
                <a:rPr kumimoji="0" lang="en-US" sz="1200" b="1" i="0" u="none" strike="noStrike" kern="1200" cap="none" spc="0" normalizeH="0" baseline="0" noProof="0">
                  <a:ln>
                    <a:noFill/>
                  </a:ln>
                  <a:solidFill>
                    <a:prstClr val="black"/>
                  </a:solidFill>
                  <a:effectLst/>
                  <a:uLnTx/>
                  <a:uFillTx/>
                  <a:latin typeface="Open Sans"/>
                  <a:ea typeface="+mn-ea"/>
                  <a:cs typeface="+mn-cs"/>
                </a:rPr>
                <a:t>Deloitte has an opportunity to play a central role</a:t>
              </a:r>
              <a:r>
                <a:rPr kumimoji="0" lang="en-US" sz="1200" b="0" i="0" u="none" strike="noStrike" kern="1200" cap="none" spc="0" normalizeH="0" baseline="0" noProof="0">
                  <a:ln>
                    <a:noFill/>
                  </a:ln>
                  <a:solidFill>
                    <a:prstClr val="black"/>
                  </a:solidFill>
                  <a:effectLst/>
                  <a:uLnTx/>
                  <a:uFillTx/>
                  <a:latin typeface="Open Sans"/>
                  <a:ea typeface="+mn-ea"/>
                  <a:cs typeface="+mn-cs"/>
                </a:rPr>
                <a:t> in developing and operating nuclear power assets</a:t>
              </a:r>
            </a:p>
          </p:txBody>
        </p:sp>
      </p:grpSp>
    </p:spTree>
    <p:extLst>
      <p:ext uri="{BB962C8B-B14F-4D97-AF65-F5344CB8AC3E}">
        <p14:creationId xmlns:p14="http://schemas.microsoft.com/office/powerpoint/2010/main" val="293266034"/>
      </p:ext>
    </p:extLst>
  </p:cSld>
  <p:clrMapOvr>
    <a:masterClrMapping/>
  </p:clrMapOvr>
  <p:transition>
    <p:fade/>
  </p:transition>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E717D-4BE3-D42A-336D-C2E05942A2B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D29B274-FC2B-8B4B-9BDC-5728F2F52FC2}"/>
              </a:ext>
            </a:extLst>
          </p:cNvPr>
          <p:cNvSpPr/>
          <p:nvPr/>
        </p:nvSpPr>
        <p:spPr bwMode="gray">
          <a:xfrm>
            <a:off x="9232228" y="6260257"/>
            <a:ext cx="2203269" cy="4403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5" name="Text Placeholder 4">
            <a:extLst>
              <a:ext uri="{FF2B5EF4-FFF2-40B4-BE49-F238E27FC236}">
                <a16:creationId xmlns:a16="http://schemas.microsoft.com/office/drawing/2014/main" id="{8CD49A58-69FD-C339-24A0-6145A908A268}"/>
              </a:ext>
            </a:extLst>
          </p:cNvPr>
          <p:cNvSpPr>
            <a:spLocks noGrp="1"/>
          </p:cNvSpPr>
          <p:nvPr>
            <p:ph type="body" sz="quarter" idx="13"/>
          </p:nvPr>
        </p:nvSpPr>
        <p:spPr/>
        <p:txBody>
          <a:bodyPr/>
          <a:lstStyle/>
          <a:p>
            <a:r>
              <a:rPr lang="en-US" sz="1400">
                <a:solidFill>
                  <a:schemeClr val="tx1"/>
                </a:solidFill>
              </a:rPr>
              <a:t>The US is the largest global consumer of Nuclear power, accounting for almost 30% of the world’s Nuclear power consumption. Nuclear power accounts for ~20% of total US power Generation mix and 55% of Carbon-free electricity</a:t>
            </a:r>
          </a:p>
          <a:p>
            <a:endParaRPr lang="en-US"/>
          </a:p>
        </p:txBody>
      </p:sp>
      <p:sp>
        <p:nvSpPr>
          <p:cNvPr id="3" name="Title 2">
            <a:extLst>
              <a:ext uri="{FF2B5EF4-FFF2-40B4-BE49-F238E27FC236}">
                <a16:creationId xmlns:a16="http://schemas.microsoft.com/office/drawing/2014/main" id="{DE81F7FE-020E-B3EF-961B-0FDB87F94E8C}"/>
              </a:ext>
            </a:extLst>
          </p:cNvPr>
          <p:cNvSpPr>
            <a:spLocks noGrp="1"/>
          </p:cNvSpPr>
          <p:nvPr>
            <p:ph type="title"/>
          </p:nvPr>
        </p:nvSpPr>
        <p:spPr/>
        <p:txBody>
          <a:bodyPr/>
          <a:lstStyle/>
          <a:p>
            <a:r>
              <a:rPr lang="en-US" sz="2800"/>
              <a:t>Who Needs Nuclear Power</a:t>
            </a:r>
          </a:p>
        </p:txBody>
      </p:sp>
      <p:sp>
        <p:nvSpPr>
          <p:cNvPr id="2" name="Rectangle 1">
            <a:extLst>
              <a:ext uri="{FF2B5EF4-FFF2-40B4-BE49-F238E27FC236}">
                <a16:creationId xmlns:a16="http://schemas.microsoft.com/office/drawing/2014/main" id="{28F9FA57-58C4-3459-4215-83679945BC0A}"/>
              </a:ext>
            </a:extLst>
          </p:cNvPr>
          <p:cNvSpPr/>
          <p:nvPr/>
        </p:nvSpPr>
        <p:spPr bwMode="gray">
          <a:xfrm>
            <a:off x="9988731" y="0"/>
            <a:ext cx="2203269" cy="60436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cxnSp>
        <p:nvCxnSpPr>
          <p:cNvPr id="8" name="Straight Connector 7">
            <a:extLst>
              <a:ext uri="{FF2B5EF4-FFF2-40B4-BE49-F238E27FC236}">
                <a16:creationId xmlns:a16="http://schemas.microsoft.com/office/drawing/2014/main" id="{CA41273F-27EC-0A3B-19B7-2212DDD4CEFD}"/>
              </a:ext>
            </a:extLst>
          </p:cNvPr>
          <p:cNvCxnSpPr>
            <a:cxnSpLocks/>
          </p:cNvCxnSpPr>
          <p:nvPr/>
        </p:nvCxnSpPr>
        <p:spPr>
          <a:xfrm flipH="1">
            <a:off x="804512" y="1668609"/>
            <a:ext cx="4434840" cy="0"/>
          </a:xfrm>
          <a:prstGeom prst="line">
            <a:avLst/>
          </a:prstGeom>
          <a:noFill/>
          <a:ln w="12700" cap="flat" cmpd="sng" algn="ctr">
            <a:solidFill>
              <a:sysClr val="window" lastClr="FFFFFF">
                <a:lumMod val="75000"/>
              </a:sysClr>
            </a:solidFill>
            <a:prstDash val="solid"/>
          </a:ln>
          <a:effectLst/>
        </p:spPr>
      </p:cxnSp>
      <p:cxnSp>
        <p:nvCxnSpPr>
          <p:cNvPr id="9" name="Straight Connector 8">
            <a:extLst>
              <a:ext uri="{FF2B5EF4-FFF2-40B4-BE49-F238E27FC236}">
                <a16:creationId xmlns:a16="http://schemas.microsoft.com/office/drawing/2014/main" id="{EB1E48CF-761A-9D6E-EAB3-6C98B597AD9B}"/>
              </a:ext>
            </a:extLst>
          </p:cNvPr>
          <p:cNvCxnSpPr>
            <a:cxnSpLocks/>
          </p:cNvCxnSpPr>
          <p:nvPr/>
        </p:nvCxnSpPr>
        <p:spPr>
          <a:xfrm flipH="1">
            <a:off x="6934592" y="1668609"/>
            <a:ext cx="4434840" cy="0"/>
          </a:xfrm>
          <a:prstGeom prst="line">
            <a:avLst/>
          </a:prstGeom>
          <a:noFill/>
          <a:ln w="12700" cap="flat" cmpd="sng" algn="ctr">
            <a:solidFill>
              <a:sysClr val="window" lastClr="FFFFFF">
                <a:lumMod val="75000"/>
              </a:sysClr>
            </a:solidFill>
            <a:prstDash val="solid"/>
          </a:ln>
          <a:effectLst/>
        </p:spPr>
      </p:cxnSp>
      <p:cxnSp>
        <p:nvCxnSpPr>
          <p:cNvPr id="10" name="Straight Connector 9">
            <a:extLst>
              <a:ext uri="{FF2B5EF4-FFF2-40B4-BE49-F238E27FC236}">
                <a16:creationId xmlns:a16="http://schemas.microsoft.com/office/drawing/2014/main" id="{2B9BBE3B-1CCD-C4C3-1FD5-A822B98FFECA}"/>
              </a:ext>
            </a:extLst>
          </p:cNvPr>
          <p:cNvCxnSpPr>
            <a:cxnSpLocks/>
          </p:cNvCxnSpPr>
          <p:nvPr/>
        </p:nvCxnSpPr>
        <p:spPr>
          <a:xfrm flipH="1" flipV="1">
            <a:off x="804511" y="2913266"/>
            <a:ext cx="3328416" cy="0"/>
          </a:xfrm>
          <a:prstGeom prst="line">
            <a:avLst/>
          </a:prstGeom>
          <a:noFill/>
          <a:ln w="12700" cap="flat" cmpd="sng" algn="ctr">
            <a:solidFill>
              <a:sysClr val="window" lastClr="FFFFFF">
                <a:lumMod val="75000"/>
              </a:sysClr>
            </a:solidFill>
            <a:prstDash val="solid"/>
          </a:ln>
          <a:effectLst/>
        </p:spPr>
      </p:cxnSp>
      <p:cxnSp>
        <p:nvCxnSpPr>
          <p:cNvPr id="11" name="Straight Connector 10">
            <a:extLst>
              <a:ext uri="{FF2B5EF4-FFF2-40B4-BE49-F238E27FC236}">
                <a16:creationId xmlns:a16="http://schemas.microsoft.com/office/drawing/2014/main" id="{09ACDDE6-61B6-18F6-61B0-EB1BCE36F996}"/>
              </a:ext>
            </a:extLst>
          </p:cNvPr>
          <p:cNvCxnSpPr>
            <a:cxnSpLocks/>
          </p:cNvCxnSpPr>
          <p:nvPr/>
        </p:nvCxnSpPr>
        <p:spPr>
          <a:xfrm flipH="1" flipV="1">
            <a:off x="8034020" y="2913266"/>
            <a:ext cx="3328416" cy="0"/>
          </a:xfrm>
          <a:prstGeom prst="line">
            <a:avLst/>
          </a:prstGeom>
          <a:noFill/>
          <a:ln w="12700" cap="flat" cmpd="sng" algn="ctr">
            <a:solidFill>
              <a:sysClr val="window" lastClr="FFFFFF">
                <a:lumMod val="75000"/>
              </a:sysClr>
            </a:solidFill>
            <a:prstDash val="solid"/>
          </a:ln>
          <a:effectLst/>
        </p:spPr>
      </p:cxnSp>
      <p:cxnSp>
        <p:nvCxnSpPr>
          <p:cNvPr id="12" name="Straight Connector 11">
            <a:extLst>
              <a:ext uri="{FF2B5EF4-FFF2-40B4-BE49-F238E27FC236}">
                <a16:creationId xmlns:a16="http://schemas.microsoft.com/office/drawing/2014/main" id="{79194826-40B2-77D3-AC78-771CBE1C35F0}"/>
              </a:ext>
            </a:extLst>
          </p:cNvPr>
          <p:cNvCxnSpPr>
            <a:cxnSpLocks/>
          </p:cNvCxnSpPr>
          <p:nvPr/>
        </p:nvCxnSpPr>
        <p:spPr>
          <a:xfrm flipH="1">
            <a:off x="804511" y="4157923"/>
            <a:ext cx="3319272" cy="0"/>
          </a:xfrm>
          <a:prstGeom prst="line">
            <a:avLst/>
          </a:prstGeom>
          <a:noFill/>
          <a:ln w="12700" cap="flat" cmpd="sng" algn="ctr">
            <a:solidFill>
              <a:sysClr val="window" lastClr="FFFFFF">
                <a:lumMod val="75000"/>
              </a:sysClr>
            </a:solidFill>
            <a:prstDash val="solid"/>
          </a:ln>
          <a:effectLst/>
        </p:spPr>
      </p:cxnSp>
      <p:cxnSp>
        <p:nvCxnSpPr>
          <p:cNvPr id="13" name="Straight Connector 12">
            <a:extLst>
              <a:ext uri="{FF2B5EF4-FFF2-40B4-BE49-F238E27FC236}">
                <a16:creationId xmlns:a16="http://schemas.microsoft.com/office/drawing/2014/main" id="{0A3E635E-B427-6FAF-D5F5-702D35D12C04}"/>
              </a:ext>
            </a:extLst>
          </p:cNvPr>
          <p:cNvCxnSpPr>
            <a:cxnSpLocks/>
          </p:cNvCxnSpPr>
          <p:nvPr/>
        </p:nvCxnSpPr>
        <p:spPr>
          <a:xfrm flipH="1">
            <a:off x="8053222" y="4157923"/>
            <a:ext cx="3319272" cy="0"/>
          </a:xfrm>
          <a:prstGeom prst="line">
            <a:avLst/>
          </a:prstGeom>
          <a:noFill/>
          <a:ln w="12700" cap="flat" cmpd="sng" algn="ctr">
            <a:solidFill>
              <a:sysClr val="window" lastClr="FFFFFF">
                <a:lumMod val="75000"/>
              </a:sysClr>
            </a:solidFill>
            <a:prstDash val="solid"/>
          </a:ln>
          <a:effectLst/>
        </p:spPr>
      </p:cxnSp>
      <p:cxnSp>
        <p:nvCxnSpPr>
          <p:cNvPr id="14" name="Straight Connector 13">
            <a:extLst>
              <a:ext uri="{FF2B5EF4-FFF2-40B4-BE49-F238E27FC236}">
                <a16:creationId xmlns:a16="http://schemas.microsoft.com/office/drawing/2014/main" id="{0E5262BB-6E70-56EF-BC0C-942147F76C67}"/>
              </a:ext>
            </a:extLst>
          </p:cNvPr>
          <p:cNvCxnSpPr>
            <a:cxnSpLocks/>
          </p:cNvCxnSpPr>
          <p:nvPr/>
        </p:nvCxnSpPr>
        <p:spPr>
          <a:xfrm flipH="1">
            <a:off x="804512" y="5402580"/>
            <a:ext cx="4389120" cy="0"/>
          </a:xfrm>
          <a:prstGeom prst="line">
            <a:avLst/>
          </a:prstGeom>
          <a:noFill/>
          <a:ln w="12700" cap="flat" cmpd="sng" algn="ctr">
            <a:solidFill>
              <a:sysClr val="window" lastClr="FFFFFF">
                <a:lumMod val="75000"/>
              </a:sysClr>
            </a:solidFill>
            <a:prstDash val="solid"/>
          </a:ln>
          <a:effectLst/>
        </p:spPr>
      </p:cxnSp>
      <p:cxnSp>
        <p:nvCxnSpPr>
          <p:cNvPr id="15" name="Straight Connector 14">
            <a:extLst>
              <a:ext uri="{FF2B5EF4-FFF2-40B4-BE49-F238E27FC236}">
                <a16:creationId xmlns:a16="http://schemas.microsoft.com/office/drawing/2014/main" id="{3D5A1591-DB36-2FCC-7066-7664E53D2E4F}"/>
              </a:ext>
            </a:extLst>
          </p:cNvPr>
          <p:cNvCxnSpPr>
            <a:cxnSpLocks/>
          </p:cNvCxnSpPr>
          <p:nvPr/>
        </p:nvCxnSpPr>
        <p:spPr>
          <a:xfrm flipH="1">
            <a:off x="6978650" y="5402580"/>
            <a:ext cx="4389120" cy="0"/>
          </a:xfrm>
          <a:prstGeom prst="line">
            <a:avLst/>
          </a:prstGeom>
          <a:noFill/>
          <a:ln w="12700" cap="flat" cmpd="sng" algn="ctr">
            <a:solidFill>
              <a:sysClr val="window" lastClr="FFFFFF">
                <a:lumMod val="75000"/>
              </a:sysClr>
            </a:solidFill>
            <a:prstDash val="solid"/>
          </a:ln>
          <a:effectLst/>
        </p:spPr>
      </p:cxnSp>
      <p:sp>
        <p:nvSpPr>
          <p:cNvPr id="16" name="Rectangle 15">
            <a:extLst>
              <a:ext uri="{FF2B5EF4-FFF2-40B4-BE49-F238E27FC236}">
                <a16:creationId xmlns:a16="http://schemas.microsoft.com/office/drawing/2014/main" id="{91DC5F59-E382-12F5-BAC7-2751449B688B}"/>
              </a:ext>
            </a:extLst>
          </p:cNvPr>
          <p:cNvSpPr/>
          <p:nvPr/>
        </p:nvSpPr>
        <p:spPr bwMode="gray">
          <a:xfrm>
            <a:off x="804512" y="1416730"/>
            <a:ext cx="4023360" cy="274320"/>
          </a:xfrm>
          <a:prstGeom prst="rect">
            <a:avLst/>
          </a:prstGeom>
          <a:noFill/>
          <a:ln w="19050" algn="ctr">
            <a:noFill/>
            <a:miter lim="800000"/>
            <a:headEnd/>
            <a:tailEnd/>
          </a:ln>
        </p:spPr>
        <p:txBody>
          <a:bodyPr wrap="square" lIns="4572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Customers: Commercial &amp; Residential</a:t>
            </a:r>
          </a:p>
        </p:txBody>
      </p:sp>
      <p:sp>
        <p:nvSpPr>
          <p:cNvPr id="17" name="Rectangle 16">
            <a:extLst>
              <a:ext uri="{FF2B5EF4-FFF2-40B4-BE49-F238E27FC236}">
                <a16:creationId xmlns:a16="http://schemas.microsoft.com/office/drawing/2014/main" id="{BAFB47C4-DC15-25F0-E170-4AA2EE957021}"/>
              </a:ext>
            </a:extLst>
          </p:cNvPr>
          <p:cNvSpPr/>
          <p:nvPr/>
        </p:nvSpPr>
        <p:spPr bwMode="gray">
          <a:xfrm>
            <a:off x="804512" y="2661477"/>
            <a:ext cx="4023360" cy="274320"/>
          </a:xfrm>
          <a:prstGeom prst="rect">
            <a:avLst/>
          </a:prstGeom>
          <a:noFill/>
          <a:ln w="19050" algn="ctr">
            <a:noFill/>
            <a:miter lim="800000"/>
            <a:headEnd/>
            <a:tailEnd/>
          </a:ln>
        </p:spPr>
        <p:txBody>
          <a:bodyPr wrap="square" lIns="4572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Department of Defense</a:t>
            </a:r>
          </a:p>
        </p:txBody>
      </p:sp>
      <p:sp>
        <p:nvSpPr>
          <p:cNvPr id="18" name="Rectangle 17">
            <a:extLst>
              <a:ext uri="{FF2B5EF4-FFF2-40B4-BE49-F238E27FC236}">
                <a16:creationId xmlns:a16="http://schemas.microsoft.com/office/drawing/2014/main" id="{160381BA-0B6D-722C-898B-4482612E35E9}"/>
              </a:ext>
            </a:extLst>
          </p:cNvPr>
          <p:cNvSpPr/>
          <p:nvPr/>
        </p:nvSpPr>
        <p:spPr bwMode="gray">
          <a:xfrm>
            <a:off x="804512" y="3907825"/>
            <a:ext cx="4023360" cy="274320"/>
          </a:xfrm>
          <a:prstGeom prst="rect">
            <a:avLst/>
          </a:prstGeom>
          <a:noFill/>
          <a:ln w="19050" algn="ctr">
            <a:noFill/>
            <a:miter lim="800000"/>
            <a:headEnd/>
            <a:tailEnd/>
          </a:ln>
        </p:spPr>
        <p:txBody>
          <a:bodyPr wrap="square" lIns="4572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Chemicals Industry</a:t>
            </a:r>
          </a:p>
        </p:txBody>
      </p:sp>
      <p:sp>
        <p:nvSpPr>
          <p:cNvPr id="20" name="Rectangle 19">
            <a:extLst>
              <a:ext uri="{FF2B5EF4-FFF2-40B4-BE49-F238E27FC236}">
                <a16:creationId xmlns:a16="http://schemas.microsoft.com/office/drawing/2014/main" id="{DD86CA7A-2598-83EC-360B-0BB4BE17AA3D}"/>
              </a:ext>
            </a:extLst>
          </p:cNvPr>
          <p:cNvSpPr/>
          <p:nvPr/>
        </p:nvSpPr>
        <p:spPr bwMode="gray">
          <a:xfrm>
            <a:off x="804512" y="5153558"/>
            <a:ext cx="4023360" cy="274320"/>
          </a:xfrm>
          <a:prstGeom prst="rect">
            <a:avLst/>
          </a:prstGeom>
          <a:noFill/>
          <a:ln w="19050" algn="ctr">
            <a:noFill/>
            <a:miter lim="800000"/>
            <a:headEnd/>
            <a:tailEnd/>
          </a:ln>
        </p:spPr>
        <p:txBody>
          <a:bodyPr wrap="square" lIns="45720" tIns="0" rIns="0" bIns="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Research &amp; Development</a:t>
            </a:r>
          </a:p>
        </p:txBody>
      </p:sp>
      <p:sp>
        <p:nvSpPr>
          <p:cNvPr id="21" name="Rectangle 20">
            <a:extLst>
              <a:ext uri="{FF2B5EF4-FFF2-40B4-BE49-F238E27FC236}">
                <a16:creationId xmlns:a16="http://schemas.microsoft.com/office/drawing/2014/main" id="{06AD0617-D469-D9FB-7AE2-8F853211138B}"/>
              </a:ext>
            </a:extLst>
          </p:cNvPr>
          <p:cNvSpPr/>
          <p:nvPr/>
        </p:nvSpPr>
        <p:spPr bwMode="gray">
          <a:xfrm>
            <a:off x="7331881" y="1416730"/>
            <a:ext cx="4023360" cy="274320"/>
          </a:xfrm>
          <a:prstGeom prst="rect">
            <a:avLst/>
          </a:prstGeom>
          <a:noFill/>
          <a:ln w="19050" algn="ctr">
            <a:noFill/>
            <a:miter lim="800000"/>
            <a:headEnd/>
            <a:tailEnd/>
          </a:ln>
        </p:spPr>
        <p:txBody>
          <a:bodyPr wrap="square" lIns="0" tIns="0" rIns="45720" bIns="0" rtlCol="0" anchor="ctr"/>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Data Centers</a:t>
            </a:r>
          </a:p>
        </p:txBody>
      </p:sp>
      <p:sp>
        <p:nvSpPr>
          <p:cNvPr id="22" name="Rectangle 21">
            <a:extLst>
              <a:ext uri="{FF2B5EF4-FFF2-40B4-BE49-F238E27FC236}">
                <a16:creationId xmlns:a16="http://schemas.microsoft.com/office/drawing/2014/main" id="{8775EBAF-7696-73D7-988C-8984DBE32B75}"/>
              </a:ext>
            </a:extLst>
          </p:cNvPr>
          <p:cNvSpPr/>
          <p:nvPr/>
        </p:nvSpPr>
        <p:spPr bwMode="gray">
          <a:xfrm>
            <a:off x="7331881" y="2661477"/>
            <a:ext cx="4023360" cy="274320"/>
          </a:xfrm>
          <a:prstGeom prst="rect">
            <a:avLst/>
          </a:prstGeom>
          <a:noFill/>
          <a:ln w="19050" algn="ctr">
            <a:noFill/>
            <a:miter lim="800000"/>
            <a:headEnd/>
            <a:tailEnd/>
          </a:ln>
        </p:spPr>
        <p:txBody>
          <a:bodyPr wrap="square" lIns="0" tIns="0" rIns="45720" bIns="0" rtlCol="0" anchor="ctr"/>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Medical</a:t>
            </a:r>
          </a:p>
        </p:txBody>
      </p:sp>
      <p:sp>
        <p:nvSpPr>
          <p:cNvPr id="23" name="Rectangle 22">
            <a:extLst>
              <a:ext uri="{FF2B5EF4-FFF2-40B4-BE49-F238E27FC236}">
                <a16:creationId xmlns:a16="http://schemas.microsoft.com/office/drawing/2014/main" id="{48CFCE8B-7966-BE5F-F541-070C129BC820}"/>
              </a:ext>
            </a:extLst>
          </p:cNvPr>
          <p:cNvSpPr/>
          <p:nvPr/>
        </p:nvSpPr>
        <p:spPr bwMode="gray">
          <a:xfrm>
            <a:off x="7331881" y="3907825"/>
            <a:ext cx="4023360" cy="274320"/>
          </a:xfrm>
          <a:prstGeom prst="rect">
            <a:avLst/>
          </a:prstGeom>
          <a:noFill/>
          <a:ln w="19050" algn="ctr">
            <a:noFill/>
            <a:miter lim="800000"/>
            <a:headEnd/>
            <a:tailEnd/>
          </a:ln>
        </p:spPr>
        <p:txBody>
          <a:bodyPr wrap="square" lIns="0" tIns="0" rIns="45720" bIns="0" rtlCol="0" anchor="ctr"/>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Space Programs</a:t>
            </a:r>
          </a:p>
        </p:txBody>
      </p:sp>
      <p:sp>
        <p:nvSpPr>
          <p:cNvPr id="24" name="Rectangle 23">
            <a:extLst>
              <a:ext uri="{FF2B5EF4-FFF2-40B4-BE49-F238E27FC236}">
                <a16:creationId xmlns:a16="http://schemas.microsoft.com/office/drawing/2014/main" id="{6DEC58AE-3923-3414-9A98-E630A5BA814B}"/>
              </a:ext>
            </a:extLst>
          </p:cNvPr>
          <p:cNvSpPr/>
          <p:nvPr/>
        </p:nvSpPr>
        <p:spPr bwMode="gray">
          <a:xfrm>
            <a:off x="7331881" y="5153558"/>
            <a:ext cx="4023360" cy="274320"/>
          </a:xfrm>
          <a:prstGeom prst="rect">
            <a:avLst/>
          </a:prstGeom>
          <a:noFill/>
          <a:ln w="19050" algn="ctr">
            <a:noFill/>
            <a:miter lim="800000"/>
            <a:headEnd/>
            <a:tailEnd/>
          </a:ln>
        </p:spPr>
        <p:txBody>
          <a:bodyPr wrap="square" lIns="0" tIns="0" rIns="45720" bIns="0" rtlCol="0" anchor="ctr"/>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Desalination</a:t>
            </a:r>
          </a:p>
        </p:txBody>
      </p:sp>
      <p:sp>
        <p:nvSpPr>
          <p:cNvPr id="25" name="Rectangle 24">
            <a:extLst>
              <a:ext uri="{FF2B5EF4-FFF2-40B4-BE49-F238E27FC236}">
                <a16:creationId xmlns:a16="http://schemas.microsoft.com/office/drawing/2014/main" id="{6D261F1D-BC31-3872-AAA2-6C0BD48F9497}"/>
              </a:ext>
            </a:extLst>
          </p:cNvPr>
          <p:cNvSpPr/>
          <p:nvPr/>
        </p:nvSpPr>
        <p:spPr bwMode="gray">
          <a:xfrm>
            <a:off x="804512" y="1748851"/>
            <a:ext cx="3049837" cy="822960"/>
          </a:xfrm>
          <a:prstGeom prst="rect">
            <a:avLst/>
          </a:prstGeom>
          <a:noFill/>
          <a:ln w="19050" algn="ctr">
            <a:noFill/>
            <a:miter lim="800000"/>
            <a:headEnd/>
            <a:tailEnd/>
          </a:ln>
        </p:spPr>
        <p:txBody>
          <a:bodyPr wrap="square" lIns="45720" tIns="0" rIns="0" bIns="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0"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Provides carbon-free power to 28 states (IL, SC, NH receive &gt;50% of power from nuclear</a:t>
            </a:r>
          </a:p>
        </p:txBody>
      </p:sp>
      <p:sp>
        <p:nvSpPr>
          <p:cNvPr id="26" name="Rectangle 25">
            <a:extLst>
              <a:ext uri="{FF2B5EF4-FFF2-40B4-BE49-F238E27FC236}">
                <a16:creationId xmlns:a16="http://schemas.microsoft.com/office/drawing/2014/main" id="{0E7D6C68-62D5-030D-21C7-9F970CEAE6FA}"/>
              </a:ext>
            </a:extLst>
          </p:cNvPr>
          <p:cNvSpPr/>
          <p:nvPr/>
        </p:nvSpPr>
        <p:spPr bwMode="gray">
          <a:xfrm>
            <a:off x="804513" y="2993947"/>
            <a:ext cx="2830236" cy="822960"/>
          </a:xfrm>
          <a:prstGeom prst="rect">
            <a:avLst/>
          </a:prstGeom>
          <a:noFill/>
          <a:ln w="19050" algn="ctr">
            <a:noFill/>
            <a:miter lim="800000"/>
            <a:headEnd/>
            <a:tailEnd/>
          </a:ln>
        </p:spPr>
        <p:txBody>
          <a:bodyPr wrap="square" lIns="45720" tIns="0" rIns="0" bIns="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0"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Largest consumer of energy in the US. Powers submarines, aircraft carries and other infrastructure. Exploring how to incorporate nuclear into forward and remote bases</a:t>
            </a:r>
          </a:p>
        </p:txBody>
      </p:sp>
      <p:sp>
        <p:nvSpPr>
          <p:cNvPr id="27" name="Rectangle 26">
            <a:extLst>
              <a:ext uri="{FF2B5EF4-FFF2-40B4-BE49-F238E27FC236}">
                <a16:creationId xmlns:a16="http://schemas.microsoft.com/office/drawing/2014/main" id="{6E349DD7-9091-B19F-A4B4-1C3853F2AFDD}"/>
              </a:ext>
            </a:extLst>
          </p:cNvPr>
          <p:cNvSpPr/>
          <p:nvPr/>
        </p:nvSpPr>
        <p:spPr bwMode="gray">
          <a:xfrm>
            <a:off x="804511" y="4239043"/>
            <a:ext cx="3096928" cy="822960"/>
          </a:xfrm>
          <a:prstGeom prst="rect">
            <a:avLst/>
          </a:prstGeom>
          <a:noFill/>
          <a:ln w="19050" algn="ctr">
            <a:noFill/>
            <a:miter lim="800000"/>
            <a:headEnd/>
            <a:tailEnd/>
          </a:ln>
        </p:spPr>
        <p:txBody>
          <a:bodyPr wrap="square" lIns="45720" tIns="0" rIns="0" bIns="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0"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Industry focus on carbon abatement, nuclear energy provides carbon-free power to plants and heat to support creating synthetic fuels, hydrogen production and material modifications</a:t>
            </a:r>
          </a:p>
        </p:txBody>
      </p:sp>
      <p:sp>
        <p:nvSpPr>
          <p:cNvPr id="28" name="Rectangle 27">
            <a:extLst>
              <a:ext uri="{FF2B5EF4-FFF2-40B4-BE49-F238E27FC236}">
                <a16:creationId xmlns:a16="http://schemas.microsoft.com/office/drawing/2014/main" id="{D3A9DB9A-0254-E170-B1A3-99993239CB7F}"/>
              </a:ext>
            </a:extLst>
          </p:cNvPr>
          <p:cNvSpPr/>
          <p:nvPr/>
        </p:nvSpPr>
        <p:spPr bwMode="gray">
          <a:xfrm>
            <a:off x="804513" y="5484140"/>
            <a:ext cx="3096928" cy="822960"/>
          </a:xfrm>
          <a:prstGeom prst="rect">
            <a:avLst/>
          </a:prstGeom>
          <a:noFill/>
          <a:ln w="19050" algn="ctr">
            <a:noFill/>
            <a:miter lim="800000"/>
            <a:headEnd/>
            <a:tailEnd/>
          </a:ln>
        </p:spPr>
        <p:txBody>
          <a:bodyPr wrap="square" lIns="45720" tIns="0" rIns="0" bIns="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0"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Dedicated reactors generate neutron beams to study materials at the atomic level. Includes medical, agriculture, material testing, forensic and environmental science</a:t>
            </a:r>
          </a:p>
        </p:txBody>
      </p:sp>
      <p:sp>
        <p:nvSpPr>
          <p:cNvPr id="29" name="Rectangle 28">
            <a:extLst>
              <a:ext uri="{FF2B5EF4-FFF2-40B4-BE49-F238E27FC236}">
                <a16:creationId xmlns:a16="http://schemas.microsoft.com/office/drawing/2014/main" id="{6F40F5EF-E92A-6D1C-2EBF-1B3D2CC67A44}"/>
              </a:ext>
            </a:extLst>
          </p:cNvPr>
          <p:cNvSpPr/>
          <p:nvPr/>
        </p:nvSpPr>
        <p:spPr bwMode="gray">
          <a:xfrm>
            <a:off x="8121154" y="1748851"/>
            <a:ext cx="3234087" cy="822960"/>
          </a:xfrm>
          <a:prstGeom prst="rect">
            <a:avLst/>
          </a:prstGeom>
          <a:noFill/>
          <a:ln w="19050" algn="ctr">
            <a:noFill/>
            <a:miter lim="800000"/>
            <a:headEnd/>
            <a:tailEnd/>
          </a:ln>
        </p:spPr>
        <p:txBody>
          <a:bodyPr wrap="square" lIns="0" tIns="0" rIns="45720" bIns="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0"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Rise in AI workloads which require significant computing power and energy consumption to operate servers and cooling systems, nuclear provides a reliable carbon-free power source</a:t>
            </a:r>
          </a:p>
        </p:txBody>
      </p:sp>
      <p:sp>
        <p:nvSpPr>
          <p:cNvPr id="30" name="Rectangle 29">
            <a:extLst>
              <a:ext uri="{FF2B5EF4-FFF2-40B4-BE49-F238E27FC236}">
                <a16:creationId xmlns:a16="http://schemas.microsoft.com/office/drawing/2014/main" id="{028B1EAE-D65E-A4F9-9076-733E81884BB8}"/>
              </a:ext>
            </a:extLst>
          </p:cNvPr>
          <p:cNvSpPr/>
          <p:nvPr/>
        </p:nvSpPr>
        <p:spPr bwMode="gray">
          <a:xfrm>
            <a:off x="8707120" y="2993947"/>
            <a:ext cx="2648121" cy="822960"/>
          </a:xfrm>
          <a:prstGeom prst="rect">
            <a:avLst/>
          </a:prstGeom>
          <a:noFill/>
          <a:ln w="19050" algn="ctr">
            <a:noFill/>
            <a:miter lim="800000"/>
            <a:headEnd/>
            <a:tailEnd/>
          </a:ln>
        </p:spPr>
        <p:txBody>
          <a:bodyPr wrap="square" lIns="0" tIns="0" rIns="45720" bIns="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0"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Used for early disease detection, diagnosis and treatment of diseases through advanced imaging and radiopharmaceuticals</a:t>
            </a:r>
          </a:p>
        </p:txBody>
      </p:sp>
      <p:sp>
        <p:nvSpPr>
          <p:cNvPr id="31" name="Rectangle 30">
            <a:extLst>
              <a:ext uri="{FF2B5EF4-FFF2-40B4-BE49-F238E27FC236}">
                <a16:creationId xmlns:a16="http://schemas.microsoft.com/office/drawing/2014/main" id="{77781E25-88B0-FD79-1D49-CA6B05BB95AA}"/>
              </a:ext>
            </a:extLst>
          </p:cNvPr>
          <p:cNvSpPr/>
          <p:nvPr/>
        </p:nvSpPr>
        <p:spPr bwMode="gray">
          <a:xfrm>
            <a:off x="8672676" y="4239043"/>
            <a:ext cx="2682565" cy="822960"/>
          </a:xfrm>
          <a:prstGeom prst="rect">
            <a:avLst/>
          </a:prstGeom>
          <a:noFill/>
          <a:ln w="19050" algn="ctr">
            <a:noFill/>
            <a:miter lim="800000"/>
            <a:headEnd/>
            <a:tailEnd/>
          </a:ln>
        </p:spPr>
        <p:txBody>
          <a:bodyPr wrap="square" lIns="0" tIns="0" rIns="45720" bIns="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0"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Provides solar-independent propulsion and power for spacecraft with minimum need for refueling and maintenance</a:t>
            </a:r>
          </a:p>
        </p:txBody>
      </p:sp>
      <p:sp>
        <p:nvSpPr>
          <p:cNvPr id="32" name="Rectangle 31">
            <a:extLst>
              <a:ext uri="{FF2B5EF4-FFF2-40B4-BE49-F238E27FC236}">
                <a16:creationId xmlns:a16="http://schemas.microsoft.com/office/drawing/2014/main" id="{19E33746-63E4-A7D6-61AB-33340E1CE182}"/>
              </a:ext>
            </a:extLst>
          </p:cNvPr>
          <p:cNvSpPr/>
          <p:nvPr/>
        </p:nvSpPr>
        <p:spPr bwMode="gray">
          <a:xfrm>
            <a:off x="8544560" y="5484140"/>
            <a:ext cx="2810681" cy="822960"/>
          </a:xfrm>
          <a:prstGeom prst="rect">
            <a:avLst/>
          </a:prstGeom>
          <a:noFill/>
          <a:ln w="19050" algn="ctr">
            <a:noFill/>
            <a:miter lim="800000"/>
            <a:headEnd/>
            <a:tailEnd/>
          </a:ln>
        </p:spPr>
        <p:txBody>
          <a:bodyPr wrap="square" lIns="0" tIns="0" rIns="45720" bIns="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0" i="0" u="none" strike="noStrike" kern="120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Provides electricity and heat to remove salt and minerals from seawater for reliable and sustainable solution for water scarcity. Successfully used on US Navy nuclear fleet</a:t>
            </a:r>
          </a:p>
        </p:txBody>
      </p:sp>
      <p:grpSp>
        <p:nvGrpSpPr>
          <p:cNvPr id="33" name="Group 32">
            <a:extLst>
              <a:ext uri="{FF2B5EF4-FFF2-40B4-BE49-F238E27FC236}">
                <a16:creationId xmlns:a16="http://schemas.microsoft.com/office/drawing/2014/main" id="{8D63FCF0-E76B-699C-DA2E-76051E4C6614}"/>
              </a:ext>
            </a:extLst>
          </p:cNvPr>
          <p:cNvGrpSpPr/>
          <p:nvPr/>
        </p:nvGrpSpPr>
        <p:grpSpPr>
          <a:xfrm>
            <a:off x="4038600" y="1490135"/>
            <a:ext cx="4114800" cy="4114800"/>
            <a:chOff x="4038600" y="1408855"/>
            <a:chExt cx="4114800" cy="4114800"/>
          </a:xfrm>
        </p:grpSpPr>
        <p:grpSp>
          <p:nvGrpSpPr>
            <p:cNvPr id="34" name="Group 33">
              <a:extLst>
                <a:ext uri="{FF2B5EF4-FFF2-40B4-BE49-F238E27FC236}">
                  <a16:creationId xmlns:a16="http://schemas.microsoft.com/office/drawing/2014/main" id="{FC2A3131-1200-C2D4-F8F4-C4095E04CAE3}"/>
                </a:ext>
              </a:extLst>
            </p:cNvPr>
            <p:cNvGrpSpPr/>
            <p:nvPr/>
          </p:nvGrpSpPr>
          <p:grpSpPr>
            <a:xfrm>
              <a:off x="5004604" y="2376212"/>
              <a:ext cx="2182792" cy="2180087"/>
              <a:chOff x="8837484" y="2251240"/>
              <a:chExt cx="2182792" cy="2180087"/>
            </a:xfrm>
          </p:grpSpPr>
          <p:grpSp>
            <p:nvGrpSpPr>
              <p:cNvPr id="82" name="Group 81">
                <a:extLst>
                  <a:ext uri="{FF2B5EF4-FFF2-40B4-BE49-F238E27FC236}">
                    <a16:creationId xmlns:a16="http://schemas.microsoft.com/office/drawing/2014/main" id="{3D0ED20A-DBE2-62E2-6C0A-D1DC490FCCE5}"/>
                  </a:ext>
                </a:extLst>
              </p:cNvPr>
              <p:cNvGrpSpPr/>
              <p:nvPr/>
            </p:nvGrpSpPr>
            <p:grpSpPr>
              <a:xfrm>
                <a:off x="8837484" y="2251240"/>
                <a:ext cx="2182792" cy="2180087"/>
                <a:chOff x="3259203" y="1561092"/>
                <a:chExt cx="2182792" cy="2180087"/>
              </a:xfrm>
            </p:grpSpPr>
            <p:sp>
              <p:nvSpPr>
                <p:cNvPr id="98" name="Freeform 5">
                  <a:extLst>
                    <a:ext uri="{FF2B5EF4-FFF2-40B4-BE49-F238E27FC236}">
                      <a16:creationId xmlns:a16="http://schemas.microsoft.com/office/drawing/2014/main" id="{68AD01CA-99D8-9553-E0EB-1F7D9A05B977}"/>
                    </a:ext>
                  </a:extLst>
                </p:cNvPr>
                <p:cNvSpPr>
                  <a:spLocks noEditPoints="1"/>
                </p:cNvSpPr>
                <p:nvPr/>
              </p:nvSpPr>
              <p:spPr bwMode="auto">
                <a:xfrm>
                  <a:off x="3602715" y="1569207"/>
                  <a:ext cx="1506586" cy="1847394"/>
                </a:xfrm>
                <a:custGeom>
                  <a:avLst/>
                  <a:gdLst>
                    <a:gd name="T0" fmla="*/ 1114 w 1114"/>
                    <a:gd name="T1" fmla="*/ 1366 h 1366"/>
                    <a:gd name="T2" fmla="*/ 0 w 1114"/>
                    <a:gd name="T3" fmla="*/ 1366 h 1366"/>
                    <a:gd name="T4" fmla="*/ 0 w 1114"/>
                    <a:gd name="T5" fmla="*/ 1364 h 1366"/>
                    <a:gd name="T6" fmla="*/ 556 w 1114"/>
                    <a:gd name="T7" fmla="*/ 0 h 1366"/>
                    <a:gd name="T8" fmla="*/ 558 w 1114"/>
                    <a:gd name="T9" fmla="*/ 4 h 1366"/>
                    <a:gd name="T10" fmla="*/ 1114 w 1114"/>
                    <a:gd name="T11" fmla="*/ 1366 h 1366"/>
                    <a:gd name="T12" fmla="*/ 4 w 1114"/>
                    <a:gd name="T13" fmla="*/ 1364 h 1366"/>
                    <a:gd name="T14" fmla="*/ 1110 w 1114"/>
                    <a:gd name="T15" fmla="*/ 1364 h 1366"/>
                    <a:gd name="T16" fmla="*/ 556 w 1114"/>
                    <a:gd name="T17" fmla="*/ 8 h 1366"/>
                    <a:gd name="T18" fmla="*/ 4 w 1114"/>
                    <a:gd name="T19" fmla="*/ 1364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4" h="1366">
                      <a:moveTo>
                        <a:pt x="1114" y="1366"/>
                      </a:moveTo>
                      <a:lnTo>
                        <a:pt x="0" y="1366"/>
                      </a:lnTo>
                      <a:lnTo>
                        <a:pt x="0" y="1364"/>
                      </a:lnTo>
                      <a:lnTo>
                        <a:pt x="556" y="0"/>
                      </a:lnTo>
                      <a:lnTo>
                        <a:pt x="558" y="4"/>
                      </a:lnTo>
                      <a:lnTo>
                        <a:pt x="1114" y="1366"/>
                      </a:lnTo>
                      <a:close/>
                      <a:moveTo>
                        <a:pt x="4" y="1364"/>
                      </a:moveTo>
                      <a:lnTo>
                        <a:pt x="1110" y="1364"/>
                      </a:lnTo>
                      <a:lnTo>
                        <a:pt x="556" y="8"/>
                      </a:lnTo>
                      <a:lnTo>
                        <a:pt x="4" y="1364"/>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99" name="Freeform 6">
                  <a:extLst>
                    <a:ext uri="{FF2B5EF4-FFF2-40B4-BE49-F238E27FC236}">
                      <a16:creationId xmlns:a16="http://schemas.microsoft.com/office/drawing/2014/main" id="{E794B36E-0536-7372-4AF3-CA23A96DF365}"/>
                    </a:ext>
                  </a:extLst>
                </p:cNvPr>
                <p:cNvSpPr>
                  <a:spLocks noEditPoints="1"/>
                </p:cNvSpPr>
                <p:nvPr/>
              </p:nvSpPr>
              <p:spPr bwMode="auto">
                <a:xfrm>
                  <a:off x="3602715" y="1893785"/>
                  <a:ext cx="1509291" cy="1847394"/>
                </a:xfrm>
                <a:custGeom>
                  <a:avLst/>
                  <a:gdLst>
                    <a:gd name="T0" fmla="*/ 558 w 1116"/>
                    <a:gd name="T1" fmla="*/ 1366 h 1366"/>
                    <a:gd name="T2" fmla="*/ 556 w 1116"/>
                    <a:gd name="T3" fmla="*/ 1362 h 1366"/>
                    <a:gd name="T4" fmla="*/ 0 w 1116"/>
                    <a:gd name="T5" fmla="*/ 0 h 1366"/>
                    <a:gd name="T6" fmla="*/ 1116 w 1116"/>
                    <a:gd name="T7" fmla="*/ 0 h 1366"/>
                    <a:gd name="T8" fmla="*/ 1116 w 1116"/>
                    <a:gd name="T9" fmla="*/ 2 h 1366"/>
                    <a:gd name="T10" fmla="*/ 558 w 1116"/>
                    <a:gd name="T11" fmla="*/ 1366 h 1366"/>
                    <a:gd name="T12" fmla="*/ 4 w 1116"/>
                    <a:gd name="T13" fmla="*/ 2 h 1366"/>
                    <a:gd name="T14" fmla="*/ 558 w 1116"/>
                    <a:gd name="T15" fmla="*/ 1358 h 1366"/>
                    <a:gd name="T16" fmla="*/ 1112 w 1116"/>
                    <a:gd name="T17" fmla="*/ 2 h 1366"/>
                    <a:gd name="T18" fmla="*/ 4 w 1116"/>
                    <a:gd name="T19" fmla="*/ 2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6" h="1366">
                      <a:moveTo>
                        <a:pt x="558" y="1366"/>
                      </a:moveTo>
                      <a:lnTo>
                        <a:pt x="556" y="1362"/>
                      </a:lnTo>
                      <a:lnTo>
                        <a:pt x="0" y="0"/>
                      </a:lnTo>
                      <a:lnTo>
                        <a:pt x="1116" y="0"/>
                      </a:lnTo>
                      <a:lnTo>
                        <a:pt x="1116" y="2"/>
                      </a:lnTo>
                      <a:lnTo>
                        <a:pt x="558" y="1366"/>
                      </a:lnTo>
                      <a:close/>
                      <a:moveTo>
                        <a:pt x="4" y="2"/>
                      </a:moveTo>
                      <a:lnTo>
                        <a:pt x="558" y="1358"/>
                      </a:lnTo>
                      <a:lnTo>
                        <a:pt x="1112" y="2"/>
                      </a:lnTo>
                      <a:lnTo>
                        <a:pt x="4" y="2"/>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00" name="Freeform 7">
                  <a:extLst>
                    <a:ext uri="{FF2B5EF4-FFF2-40B4-BE49-F238E27FC236}">
                      <a16:creationId xmlns:a16="http://schemas.microsoft.com/office/drawing/2014/main" id="{DA13AA45-3212-B147-0A2A-B2EB62F0C5EA}"/>
                    </a:ext>
                  </a:extLst>
                </p:cNvPr>
                <p:cNvSpPr>
                  <a:spLocks noEditPoints="1"/>
                </p:cNvSpPr>
                <p:nvPr/>
              </p:nvSpPr>
              <p:spPr bwMode="auto">
                <a:xfrm>
                  <a:off x="3361986" y="2245412"/>
                  <a:ext cx="1996158" cy="841200"/>
                </a:xfrm>
                <a:custGeom>
                  <a:avLst/>
                  <a:gdLst>
                    <a:gd name="T0" fmla="*/ 1476 w 1476"/>
                    <a:gd name="T1" fmla="*/ 622 h 622"/>
                    <a:gd name="T2" fmla="*/ 0 w 1476"/>
                    <a:gd name="T3" fmla="*/ 622 h 622"/>
                    <a:gd name="T4" fmla="*/ 0 w 1476"/>
                    <a:gd name="T5" fmla="*/ 0 h 622"/>
                    <a:gd name="T6" fmla="*/ 1476 w 1476"/>
                    <a:gd name="T7" fmla="*/ 0 h 622"/>
                    <a:gd name="T8" fmla="*/ 1476 w 1476"/>
                    <a:gd name="T9" fmla="*/ 622 h 622"/>
                    <a:gd name="T10" fmla="*/ 2 w 1476"/>
                    <a:gd name="T11" fmla="*/ 620 h 622"/>
                    <a:gd name="T12" fmla="*/ 1474 w 1476"/>
                    <a:gd name="T13" fmla="*/ 620 h 622"/>
                    <a:gd name="T14" fmla="*/ 1474 w 1476"/>
                    <a:gd name="T15" fmla="*/ 4 h 622"/>
                    <a:gd name="T16" fmla="*/ 2 w 1476"/>
                    <a:gd name="T17" fmla="*/ 4 h 622"/>
                    <a:gd name="T18" fmla="*/ 2 w 1476"/>
                    <a:gd name="T19" fmla="*/ 62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6" h="622">
                      <a:moveTo>
                        <a:pt x="1476" y="622"/>
                      </a:moveTo>
                      <a:lnTo>
                        <a:pt x="0" y="622"/>
                      </a:lnTo>
                      <a:lnTo>
                        <a:pt x="0" y="0"/>
                      </a:lnTo>
                      <a:lnTo>
                        <a:pt x="1476" y="0"/>
                      </a:lnTo>
                      <a:lnTo>
                        <a:pt x="1476" y="622"/>
                      </a:lnTo>
                      <a:close/>
                      <a:moveTo>
                        <a:pt x="2" y="620"/>
                      </a:moveTo>
                      <a:lnTo>
                        <a:pt x="1474" y="620"/>
                      </a:lnTo>
                      <a:lnTo>
                        <a:pt x="1474" y="4"/>
                      </a:lnTo>
                      <a:lnTo>
                        <a:pt x="2" y="4"/>
                      </a:lnTo>
                      <a:lnTo>
                        <a:pt x="2" y="620"/>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01" name="Freeform 8">
                  <a:extLst>
                    <a:ext uri="{FF2B5EF4-FFF2-40B4-BE49-F238E27FC236}">
                      <a16:creationId xmlns:a16="http://schemas.microsoft.com/office/drawing/2014/main" id="{5958C6DC-24E8-B51B-71C7-4BD3E7876F2E}"/>
                    </a:ext>
                  </a:extLst>
                </p:cNvPr>
                <p:cNvSpPr>
                  <a:spLocks noEditPoints="1"/>
                </p:cNvSpPr>
                <p:nvPr/>
              </p:nvSpPr>
              <p:spPr bwMode="auto">
                <a:xfrm>
                  <a:off x="3938114" y="1666581"/>
                  <a:ext cx="841200" cy="1998863"/>
                </a:xfrm>
                <a:custGeom>
                  <a:avLst/>
                  <a:gdLst>
                    <a:gd name="T0" fmla="*/ 622 w 622"/>
                    <a:gd name="T1" fmla="*/ 1478 h 1478"/>
                    <a:gd name="T2" fmla="*/ 0 w 622"/>
                    <a:gd name="T3" fmla="*/ 1478 h 1478"/>
                    <a:gd name="T4" fmla="*/ 0 w 622"/>
                    <a:gd name="T5" fmla="*/ 0 h 1478"/>
                    <a:gd name="T6" fmla="*/ 622 w 622"/>
                    <a:gd name="T7" fmla="*/ 0 h 1478"/>
                    <a:gd name="T8" fmla="*/ 622 w 622"/>
                    <a:gd name="T9" fmla="*/ 1478 h 1478"/>
                    <a:gd name="T10" fmla="*/ 4 w 622"/>
                    <a:gd name="T11" fmla="*/ 1476 h 1478"/>
                    <a:gd name="T12" fmla="*/ 620 w 622"/>
                    <a:gd name="T13" fmla="*/ 1476 h 1478"/>
                    <a:gd name="T14" fmla="*/ 620 w 622"/>
                    <a:gd name="T15" fmla="*/ 4 h 1478"/>
                    <a:gd name="T16" fmla="*/ 4 w 622"/>
                    <a:gd name="T17" fmla="*/ 4 h 1478"/>
                    <a:gd name="T18" fmla="*/ 4 w 622"/>
                    <a:gd name="T19" fmla="*/ 1476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1478">
                      <a:moveTo>
                        <a:pt x="622" y="1478"/>
                      </a:moveTo>
                      <a:lnTo>
                        <a:pt x="0" y="1478"/>
                      </a:lnTo>
                      <a:lnTo>
                        <a:pt x="0" y="0"/>
                      </a:lnTo>
                      <a:lnTo>
                        <a:pt x="622" y="0"/>
                      </a:lnTo>
                      <a:lnTo>
                        <a:pt x="622" y="1478"/>
                      </a:lnTo>
                      <a:close/>
                      <a:moveTo>
                        <a:pt x="4" y="1476"/>
                      </a:moveTo>
                      <a:lnTo>
                        <a:pt x="620" y="1476"/>
                      </a:lnTo>
                      <a:lnTo>
                        <a:pt x="620" y="4"/>
                      </a:lnTo>
                      <a:lnTo>
                        <a:pt x="4" y="4"/>
                      </a:lnTo>
                      <a:lnTo>
                        <a:pt x="4" y="1476"/>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02" name="Freeform 9">
                  <a:extLst>
                    <a:ext uri="{FF2B5EF4-FFF2-40B4-BE49-F238E27FC236}">
                      <a16:creationId xmlns:a16="http://schemas.microsoft.com/office/drawing/2014/main" id="{FDE55213-4F03-BF72-33D6-D587BCB4B48E}"/>
                    </a:ext>
                  </a:extLst>
                </p:cNvPr>
                <p:cNvSpPr>
                  <a:spLocks/>
                </p:cNvSpPr>
                <p:nvPr/>
              </p:nvSpPr>
              <p:spPr bwMode="auto">
                <a:xfrm>
                  <a:off x="3361986" y="2245412"/>
                  <a:ext cx="1996158" cy="841200"/>
                </a:xfrm>
                <a:custGeom>
                  <a:avLst/>
                  <a:gdLst>
                    <a:gd name="T0" fmla="*/ 1474 w 1476"/>
                    <a:gd name="T1" fmla="*/ 622 h 622"/>
                    <a:gd name="T2" fmla="*/ 0 w 1476"/>
                    <a:gd name="T3" fmla="*/ 2 h 622"/>
                    <a:gd name="T4" fmla="*/ 0 w 1476"/>
                    <a:gd name="T5" fmla="*/ 0 h 622"/>
                    <a:gd name="T6" fmla="*/ 1476 w 1476"/>
                    <a:gd name="T7" fmla="*/ 620 h 622"/>
                    <a:gd name="T8" fmla="*/ 1474 w 1476"/>
                    <a:gd name="T9" fmla="*/ 622 h 622"/>
                  </a:gdLst>
                  <a:ahLst/>
                  <a:cxnLst>
                    <a:cxn ang="0">
                      <a:pos x="T0" y="T1"/>
                    </a:cxn>
                    <a:cxn ang="0">
                      <a:pos x="T2" y="T3"/>
                    </a:cxn>
                    <a:cxn ang="0">
                      <a:pos x="T4" y="T5"/>
                    </a:cxn>
                    <a:cxn ang="0">
                      <a:pos x="T6" y="T7"/>
                    </a:cxn>
                    <a:cxn ang="0">
                      <a:pos x="T8" y="T9"/>
                    </a:cxn>
                  </a:cxnLst>
                  <a:rect l="0" t="0" r="r" b="b"/>
                  <a:pathLst>
                    <a:path w="1476" h="622">
                      <a:moveTo>
                        <a:pt x="1474" y="622"/>
                      </a:moveTo>
                      <a:lnTo>
                        <a:pt x="0" y="2"/>
                      </a:lnTo>
                      <a:lnTo>
                        <a:pt x="0" y="0"/>
                      </a:lnTo>
                      <a:lnTo>
                        <a:pt x="1476" y="620"/>
                      </a:lnTo>
                      <a:lnTo>
                        <a:pt x="1474" y="622"/>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03" name="Freeform 10">
                  <a:extLst>
                    <a:ext uri="{FF2B5EF4-FFF2-40B4-BE49-F238E27FC236}">
                      <a16:creationId xmlns:a16="http://schemas.microsoft.com/office/drawing/2014/main" id="{32642970-26B7-F5F7-12B9-6D5697965B71}"/>
                    </a:ext>
                  </a:extLst>
                </p:cNvPr>
                <p:cNvSpPr>
                  <a:spLocks/>
                </p:cNvSpPr>
                <p:nvPr/>
              </p:nvSpPr>
              <p:spPr bwMode="auto">
                <a:xfrm>
                  <a:off x="3616240" y="1893785"/>
                  <a:ext cx="1817641" cy="770875"/>
                </a:xfrm>
                <a:custGeom>
                  <a:avLst/>
                  <a:gdLst>
                    <a:gd name="T0" fmla="*/ 1342 w 1344"/>
                    <a:gd name="T1" fmla="*/ 570 h 570"/>
                    <a:gd name="T2" fmla="*/ 0 w 1344"/>
                    <a:gd name="T3" fmla="*/ 2 h 570"/>
                    <a:gd name="T4" fmla="*/ 0 w 1344"/>
                    <a:gd name="T5" fmla="*/ 0 h 570"/>
                    <a:gd name="T6" fmla="*/ 1344 w 1344"/>
                    <a:gd name="T7" fmla="*/ 568 h 570"/>
                    <a:gd name="T8" fmla="*/ 1342 w 1344"/>
                    <a:gd name="T9" fmla="*/ 570 h 570"/>
                  </a:gdLst>
                  <a:ahLst/>
                  <a:cxnLst>
                    <a:cxn ang="0">
                      <a:pos x="T0" y="T1"/>
                    </a:cxn>
                    <a:cxn ang="0">
                      <a:pos x="T2" y="T3"/>
                    </a:cxn>
                    <a:cxn ang="0">
                      <a:pos x="T4" y="T5"/>
                    </a:cxn>
                    <a:cxn ang="0">
                      <a:pos x="T6" y="T7"/>
                    </a:cxn>
                    <a:cxn ang="0">
                      <a:pos x="T8" y="T9"/>
                    </a:cxn>
                  </a:cxnLst>
                  <a:rect l="0" t="0" r="r" b="b"/>
                  <a:pathLst>
                    <a:path w="1344" h="570">
                      <a:moveTo>
                        <a:pt x="1342" y="570"/>
                      </a:moveTo>
                      <a:lnTo>
                        <a:pt x="0" y="2"/>
                      </a:lnTo>
                      <a:lnTo>
                        <a:pt x="0" y="0"/>
                      </a:lnTo>
                      <a:lnTo>
                        <a:pt x="1344" y="568"/>
                      </a:lnTo>
                      <a:lnTo>
                        <a:pt x="1342" y="570"/>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04" name="Freeform 11">
                  <a:extLst>
                    <a:ext uri="{FF2B5EF4-FFF2-40B4-BE49-F238E27FC236}">
                      <a16:creationId xmlns:a16="http://schemas.microsoft.com/office/drawing/2014/main" id="{3417180E-FCA7-5837-1356-2201CDB069D2}"/>
                    </a:ext>
                  </a:extLst>
                </p:cNvPr>
                <p:cNvSpPr>
                  <a:spLocks/>
                </p:cNvSpPr>
                <p:nvPr/>
              </p:nvSpPr>
              <p:spPr bwMode="auto">
                <a:xfrm>
                  <a:off x="3267318" y="2643021"/>
                  <a:ext cx="1841983" cy="773579"/>
                </a:xfrm>
                <a:custGeom>
                  <a:avLst/>
                  <a:gdLst>
                    <a:gd name="T0" fmla="*/ 1360 w 1362"/>
                    <a:gd name="T1" fmla="*/ 572 h 572"/>
                    <a:gd name="T2" fmla="*/ 0 w 1362"/>
                    <a:gd name="T3" fmla="*/ 2 h 572"/>
                    <a:gd name="T4" fmla="*/ 2 w 1362"/>
                    <a:gd name="T5" fmla="*/ 0 h 572"/>
                    <a:gd name="T6" fmla="*/ 1362 w 1362"/>
                    <a:gd name="T7" fmla="*/ 570 h 572"/>
                    <a:gd name="T8" fmla="*/ 1360 w 1362"/>
                    <a:gd name="T9" fmla="*/ 572 h 572"/>
                  </a:gdLst>
                  <a:ahLst/>
                  <a:cxnLst>
                    <a:cxn ang="0">
                      <a:pos x="T0" y="T1"/>
                    </a:cxn>
                    <a:cxn ang="0">
                      <a:pos x="T2" y="T3"/>
                    </a:cxn>
                    <a:cxn ang="0">
                      <a:pos x="T4" y="T5"/>
                    </a:cxn>
                    <a:cxn ang="0">
                      <a:pos x="T6" y="T7"/>
                    </a:cxn>
                    <a:cxn ang="0">
                      <a:pos x="T8" y="T9"/>
                    </a:cxn>
                  </a:cxnLst>
                  <a:rect l="0" t="0" r="r" b="b"/>
                  <a:pathLst>
                    <a:path w="1362" h="572">
                      <a:moveTo>
                        <a:pt x="1360" y="572"/>
                      </a:moveTo>
                      <a:lnTo>
                        <a:pt x="0" y="2"/>
                      </a:lnTo>
                      <a:lnTo>
                        <a:pt x="2" y="0"/>
                      </a:lnTo>
                      <a:lnTo>
                        <a:pt x="1362" y="570"/>
                      </a:lnTo>
                      <a:lnTo>
                        <a:pt x="1360" y="572"/>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05" name="Freeform 12">
                  <a:extLst>
                    <a:ext uri="{FF2B5EF4-FFF2-40B4-BE49-F238E27FC236}">
                      <a16:creationId xmlns:a16="http://schemas.microsoft.com/office/drawing/2014/main" id="{11510233-2710-C344-8CED-0B02F216A1D8}"/>
                    </a:ext>
                  </a:extLst>
                </p:cNvPr>
                <p:cNvSpPr>
                  <a:spLocks/>
                </p:cNvSpPr>
                <p:nvPr/>
              </p:nvSpPr>
              <p:spPr bwMode="auto">
                <a:xfrm>
                  <a:off x="3345757" y="2245412"/>
                  <a:ext cx="2012388" cy="841200"/>
                </a:xfrm>
                <a:custGeom>
                  <a:avLst/>
                  <a:gdLst>
                    <a:gd name="T0" fmla="*/ 0 w 1488"/>
                    <a:gd name="T1" fmla="*/ 622 h 622"/>
                    <a:gd name="T2" fmla="*/ 0 w 1488"/>
                    <a:gd name="T3" fmla="*/ 620 h 622"/>
                    <a:gd name="T4" fmla="*/ 1486 w 1488"/>
                    <a:gd name="T5" fmla="*/ 0 h 622"/>
                    <a:gd name="T6" fmla="*/ 1488 w 1488"/>
                    <a:gd name="T7" fmla="*/ 2 h 622"/>
                    <a:gd name="T8" fmla="*/ 0 w 1488"/>
                    <a:gd name="T9" fmla="*/ 622 h 622"/>
                  </a:gdLst>
                  <a:ahLst/>
                  <a:cxnLst>
                    <a:cxn ang="0">
                      <a:pos x="T0" y="T1"/>
                    </a:cxn>
                    <a:cxn ang="0">
                      <a:pos x="T2" y="T3"/>
                    </a:cxn>
                    <a:cxn ang="0">
                      <a:pos x="T4" y="T5"/>
                    </a:cxn>
                    <a:cxn ang="0">
                      <a:pos x="T6" y="T7"/>
                    </a:cxn>
                    <a:cxn ang="0">
                      <a:pos x="T8" y="T9"/>
                    </a:cxn>
                  </a:cxnLst>
                  <a:rect l="0" t="0" r="r" b="b"/>
                  <a:pathLst>
                    <a:path w="1488" h="622">
                      <a:moveTo>
                        <a:pt x="0" y="622"/>
                      </a:moveTo>
                      <a:lnTo>
                        <a:pt x="0" y="620"/>
                      </a:lnTo>
                      <a:lnTo>
                        <a:pt x="1486" y="0"/>
                      </a:lnTo>
                      <a:lnTo>
                        <a:pt x="1488" y="2"/>
                      </a:lnTo>
                      <a:lnTo>
                        <a:pt x="0" y="622"/>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06" name="Freeform 13">
                  <a:extLst>
                    <a:ext uri="{FF2B5EF4-FFF2-40B4-BE49-F238E27FC236}">
                      <a16:creationId xmlns:a16="http://schemas.microsoft.com/office/drawing/2014/main" id="{445808CD-14F0-CB02-E66C-0D5A69665A3A}"/>
                    </a:ext>
                  </a:extLst>
                </p:cNvPr>
                <p:cNvSpPr>
                  <a:spLocks/>
                </p:cNvSpPr>
                <p:nvPr/>
              </p:nvSpPr>
              <p:spPr bwMode="auto">
                <a:xfrm>
                  <a:off x="3270022" y="1893785"/>
                  <a:ext cx="1839280" cy="751940"/>
                </a:xfrm>
                <a:custGeom>
                  <a:avLst/>
                  <a:gdLst>
                    <a:gd name="T0" fmla="*/ 0 w 1360"/>
                    <a:gd name="T1" fmla="*/ 556 h 556"/>
                    <a:gd name="T2" fmla="*/ 0 w 1360"/>
                    <a:gd name="T3" fmla="*/ 554 h 556"/>
                    <a:gd name="T4" fmla="*/ 1360 w 1360"/>
                    <a:gd name="T5" fmla="*/ 0 h 556"/>
                    <a:gd name="T6" fmla="*/ 1360 w 1360"/>
                    <a:gd name="T7" fmla="*/ 2 h 556"/>
                    <a:gd name="T8" fmla="*/ 0 w 1360"/>
                    <a:gd name="T9" fmla="*/ 556 h 556"/>
                  </a:gdLst>
                  <a:ahLst/>
                  <a:cxnLst>
                    <a:cxn ang="0">
                      <a:pos x="T0" y="T1"/>
                    </a:cxn>
                    <a:cxn ang="0">
                      <a:pos x="T2" y="T3"/>
                    </a:cxn>
                    <a:cxn ang="0">
                      <a:pos x="T4" y="T5"/>
                    </a:cxn>
                    <a:cxn ang="0">
                      <a:pos x="T6" y="T7"/>
                    </a:cxn>
                    <a:cxn ang="0">
                      <a:pos x="T8" y="T9"/>
                    </a:cxn>
                  </a:cxnLst>
                  <a:rect l="0" t="0" r="r" b="b"/>
                  <a:pathLst>
                    <a:path w="1360" h="556">
                      <a:moveTo>
                        <a:pt x="0" y="556"/>
                      </a:moveTo>
                      <a:lnTo>
                        <a:pt x="0" y="554"/>
                      </a:lnTo>
                      <a:lnTo>
                        <a:pt x="1360" y="0"/>
                      </a:lnTo>
                      <a:lnTo>
                        <a:pt x="1360" y="2"/>
                      </a:lnTo>
                      <a:lnTo>
                        <a:pt x="0" y="556"/>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07" name="Freeform 14">
                  <a:extLst>
                    <a:ext uri="{FF2B5EF4-FFF2-40B4-BE49-F238E27FC236}">
                      <a16:creationId xmlns:a16="http://schemas.microsoft.com/office/drawing/2014/main" id="{255A8DE0-1A2C-8ABA-D15D-F524E5C568F9}"/>
                    </a:ext>
                  </a:extLst>
                </p:cNvPr>
                <p:cNvSpPr>
                  <a:spLocks/>
                </p:cNvSpPr>
                <p:nvPr/>
              </p:nvSpPr>
              <p:spPr bwMode="auto">
                <a:xfrm>
                  <a:off x="3602715" y="2661955"/>
                  <a:ext cx="1831165" cy="754645"/>
                </a:xfrm>
                <a:custGeom>
                  <a:avLst/>
                  <a:gdLst>
                    <a:gd name="T0" fmla="*/ 2 w 1354"/>
                    <a:gd name="T1" fmla="*/ 558 h 558"/>
                    <a:gd name="T2" fmla="*/ 0 w 1354"/>
                    <a:gd name="T3" fmla="*/ 556 h 558"/>
                    <a:gd name="T4" fmla="*/ 1352 w 1354"/>
                    <a:gd name="T5" fmla="*/ 0 h 558"/>
                    <a:gd name="T6" fmla="*/ 1354 w 1354"/>
                    <a:gd name="T7" fmla="*/ 4 h 558"/>
                    <a:gd name="T8" fmla="*/ 2 w 1354"/>
                    <a:gd name="T9" fmla="*/ 558 h 558"/>
                  </a:gdLst>
                  <a:ahLst/>
                  <a:cxnLst>
                    <a:cxn ang="0">
                      <a:pos x="T0" y="T1"/>
                    </a:cxn>
                    <a:cxn ang="0">
                      <a:pos x="T2" y="T3"/>
                    </a:cxn>
                    <a:cxn ang="0">
                      <a:pos x="T4" y="T5"/>
                    </a:cxn>
                    <a:cxn ang="0">
                      <a:pos x="T6" y="T7"/>
                    </a:cxn>
                    <a:cxn ang="0">
                      <a:pos x="T8" y="T9"/>
                    </a:cxn>
                  </a:cxnLst>
                  <a:rect l="0" t="0" r="r" b="b"/>
                  <a:pathLst>
                    <a:path w="1354" h="558">
                      <a:moveTo>
                        <a:pt x="2" y="558"/>
                      </a:moveTo>
                      <a:lnTo>
                        <a:pt x="0" y="556"/>
                      </a:lnTo>
                      <a:lnTo>
                        <a:pt x="1352" y="0"/>
                      </a:lnTo>
                      <a:lnTo>
                        <a:pt x="1354" y="4"/>
                      </a:lnTo>
                      <a:lnTo>
                        <a:pt x="2" y="558"/>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08" name="Freeform 15">
                  <a:extLst>
                    <a:ext uri="{FF2B5EF4-FFF2-40B4-BE49-F238E27FC236}">
                      <a16:creationId xmlns:a16="http://schemas.microsoft.com/office/drawing/2014/main" id="{3224B91D-22FF-E922-A0CA-12407F6BFA9D}"/>
                    </a:ext>
                  </a:extLst>
                </p:cNvPr>
                <p:cNvSpPr>
                  <a:spLocks/>
                </p:cNvSpPr>
                <p:nvPr/>
              </p:nvSpPr>
              <p:spPr bwMode="auto">
                <a:xfrm>
                  <a:off x="3938114" y="1669285"/>
                  <a:ext cx="841200" cy="1996159"/>
                </a:xfrm>
                <a:custGeom>
                  <a:avLst/>
                  <a:gdLst>
                    <a:gd name="T0" fmla="*/ 620 w 622"/>
                    <a:gd name="T1" fmla="*/ 1476 h 1476"/>
                    <a:gd name="T2" fmla="*/ 0 w 622"/>
                    <a:gd name="T3" fmla="*/ 0 h 1476"/>
                    <a:gd name="T4" fmla="*/ 4 w 622"/>
                    <a:gd name="T5" fmla="*/ 0 h 1476"/>
                    <a:gd name="T6" fmla="*/ 622 w 622"/>
                    <a:gd name="T7" fmla="*/ 1474 h 1476"/>
                    <a:gd name="T8" fmla="*/ 620 w 622"/>
                    <a:gd name="T9" fmla="*/ 1476 h 1476"/>
                  </a:gdLst>
                  <a:ahLst/>
                  <a:cxnLst>
                    <a:cxn ang="0">
                      <a:pos x="T0" y="T1"/>
                    </a:cxn>
                    <a:cxn ang="0">
                      <a:pos x="T2" y="T3"/>
                    </a:cxn>
                    <a:cxn ang="0">
                      <a:pos x="T4" y="T5"/>
                    </a:cxn>
                    <a:cxn ang="0">
                      <a:pos x="T6" y="T7"/>
                    </a:cxn>
                    <a:cxn ang="0">
                      <a:pos x="T8" y="T9"/>
                    </a:cxn>
                  </a:cxnLst>
                  <a:rect l="0" t="0" r="r" b="b"/>
                  <a:pathLst>
                    <a:path w="622" h="1476">
                      <a:moveTo>
                        <a:pt x="620" y="1476"/>
                      </a:moveTo>
                      <a:lnTo>
                        <a:pt x="0" y="0"/>
                      </a:lnTo>
                      <a:lnTo>
                        <a:pt x="4" y="0"/>
                      </a:lnTo>
                      <a:lnTo>
                        <a:pt x="622" y="1474"/>
                      </a:lnTo>
                      <a:lnTo>
                        <a:pt x="620" y="1476"/>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09" name="Freeform 16">
                  <a:extLst>
                    <a:ext uri="{FF2B5EF4-FFF2-40B4-BE49-F238E27FC236}">
                      <a16:creationId xmlns:a16="http://schemas.microsoft.com/office/drawing/2014/main" id="{F47A3717-7D1A-B07B-63B9-387E5AB5CF94}"/>
                    </a:ext>
                  </a:extLst>
                </p:cNvPr>
                <p:cNvSpPr>
                  <a:spLocks/>
                </p:cNvSpPr>
                <p:nvPr/>
              </p:nvSpPr>
              <p:spPr bwMode="auto">
                <a:xfrm>
                  <a:off x="3938114" y="1669285"/>
                  <a:ext cx="841200" cy="1996159"/>
                </a:xfrm>
                <a:custGeom>
                  <a:avLst/>
                  <a:gdLst>
                    <a:gd name="T0" fmla="*/ 4 w 622"/>
                    <a:gd name="T1" fmla="*/ 1476 h 1476"/>
                    <a:gd name="T2" fmla="*/ 0 w 622"/>
                    <a:gd name="T3" fmla="*/ 1474 h 1476"/>
                    <a:gd name="T4" fmla="*/ 620 w 622"/>
                    <a:gd name="T5" fmla="*/ 0 h 1476"/>
                    <a:gd name="T6" fmla="*/ 622 w 622"/>
                    <a:gd name="T7" fmla="*/ 0 h 1476"/>
                    <a:gd name="T8" fmla="*/ 4 w 622"/>
                    <a:gd name="T9" fmla="*/ 1476 h 1476"/>
                  </a:gdLst>
                  <a:ahLst/>
                  <a:cxnLst>
                    <a:cxn ang="0">
                      <a:pos x="T0" y="T1"/>
                    </a:cxn>
                    <a:cxn ang="0">
                      <a:pos x="T2" y="T3"/>
                    </a:cxn>
                    <a:cxn ang="0">
                      <a:pos x="T4" y="T5"/>
                    </a:cxn>
                    <a:cxn ang="0">
                      <a:pos x="T6" y="T7"/>
                    </a:cxn>
                    <a:cxn ang="0">
                      <a:pos x="T8" y="T9"/>
                    </a:cxn>
                  </a:cxnLst>
                  <a:rect l="0" t="0" r="r" b="b"/>
                  <a:pathLst>
                    <a:path w="622" h="1476">
                      <a:moveTo>
                        <a:pt x="4" y="1476"/>
                      </a:moveTo>
                      <a:lnTo>
                        <a:pt x="0" y="1474"/>
                      </a:lnTo>
                      <a:lnTo>
                        <a:pt x="620" y="0"/>
                      </a:lnTo>
                      <a:lnTo>
                        <a:pt x="622" y="0"/>
                      </a:lnTo>
                      <a:lnTo>
                        <a:pt x="4" y="1476"/>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10" name="Freeform 17">
                  <a:extLst>
                    <a:ext uri="{FF2B5EF4-FFF2-40B4-BE49-F238E27FC236}">
                      <a16:creationId xmlns:a16="http://schemas.microsoft.com/office/drawing/2014/main" id="{1D160849-D14B-6E6B-F2E9-643A8606CBC5}"/>
                    </a:ext>
                  </a:extLst>
                </p:cNvPr>
                <p:cNvSpPr>
                  <a:spLocks/>
                </p:cNvSpPr>
                <p:nvPr/>
              </p:nvSpPr>
              <p:spPr bwMode="auto">
                <a:xfrm>
                  <a:off x="3345757" y="2234594"/>
                  <a:ext cx="29753" cy="29753"/>
                </a:xfrm>
                <a:custGeom>
                  <a:avLst/>
                  <a:gdLst>
                    <a:gd name="T0" fmla="*/ 22 w 22"/>
                    <a:gd name="T1" fmla="*/ 10 h 22"/>
                    <a:gd name="T2" fmla="*/ 22 w 22"/>
                    <a:gd name="T3" fmla="*/ 10 h 22"/>
                    <a:gd name="T4" fmla="*/ 20 w 22"/>
                    <a:gd name="T5" fmla="*/ 6 h 22"/>
                    <a:gd name="T6" fmla="*/ 18 w 22"/>
                    <a:gd name="T7" fmla="*/ 2 h 22"/>
                    <a:gd name="T8" fmla="*/ 14 w 22"/>
                    <a:gd name="T9" fmla="*/ 0 h 22"/>
                    <a:gd name="T10" fmla="*/ 10 w 22"/>
                    <a:gd name="T11" fmla="*/ 0 h 22"/>
                    <a:gd name="T12" fmla="*/ 10 w 22"/>
                    <a:gd name="T13" fmla="*/ 0 h 22"/>
                    <a:gd name="T14" fmla="*/ 6 w 22"/>
                    <a:gd name="T15" fmla="*/ 0 h 22"/>
                    <a:gd name="T16" fmla="*/ 2 w 22"/>
                    <a:gd name="T17" fmla="*/ 2 h 22"/>
                    <a:gd name="T18" fmla="*/ 0 w 22"/>
                    <a:gd name="T19" fmla="*/ 6 h 22"/>
                    <a:gd name="T20" fmla="*/ 0 w 22"/>
                    <a:gd name="T21" fmla="*/ 10 h 22"/>
                    <a:gd name="T22" fmla="*/ 0 w 22"/>
                    <a:gd name="T23" fmla="*/ 10 h 22"/>
                    <a:gd name="T24" fmla="*/ 0 w 22"/>
                    <a:gd name="T25" fmla="*/ 16 h 22"/>
                    <a:gd name="T26" fmla="*/ 2 w 22"/>
                    <a:gd name="T27" fmla="*/ 18 h 22"/>
                    <a:gd name="T28" fmla="*/ 6 w 22"/>
                    <a:gd name="T29" fmla="*/ 22 h 22"/>
                    <a:gd name="T30" fmla="*/ 10 w 22"/>
                    <a:gd name="T31" fmla="*/ 22 h 22"/>
                    <a:gd name="T32" fmla="*/ 10 w 22"/>
                    <a:gd name="T33" fmla="*/ 22 h 22"/>
                    <a:gd name="T34" fmla="*/ 14 w 22"/>
                    <a:gd name="T35" fmla="*/ 22 h 22"/>
                    <a:gd name="T36" fmla="*/ 18 w 22"/>
                    <a:gd name="T37" fmla="*/ 18 h 22"/>
                    <a:gd name="T38" fmla="*/ 20 w 22"/>
                    <a:gd name="T39" fmla="*/ 16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0" y="6"/>
                      </a:lnTo>
                      <a:lnTo>
                        <a:pt x="18" y="2"/>
                      </a:lnTo>
                      <a:lnTo>
                        <a:pt x="14" y="0"/>
                      </a:lnTo>
                      <a:lnTo>
                        <a:pt x="10" y="0"/>
                      </a:lnTo>
                      <a:lnTo>
                        <a:pt x="10" y="0"/>
                      </a:lnTo>
                      <a:lnTo>
                        <a:pt x="6" y="0"/>
                      </a:lnTo>
                      <a:lnTo>
                        <a:pt x="2" y="2"/>
                      </a:lnTo>
                      <a:lnTo>
                        <a:pt x="0" y="6"/>
                      </a:lnTo>
                      <a:lnTo>
                        <a:pt x="0" y="10"/>
                      </a:lnTo>
                      <a:lnTo>
                        <a:pt x="0" y="10"/>
                      </a:lnTo>
                      <a:lnTo>
                        <a:pt x="0" y="16"/>
                      </a:lnTo>
                      <a:lnTo>
                        <a:pt x="2" y="18"/>
                      </a:lnTo>
                      <a:lnTo>
                        <a:pt x="6" y="22"/>
                      </a:lnTo>
                      <a:lnTo>
                        <a:pt x="10" y="22"/>
                      </a:lnTo>
                      <a:lnTo>
                        <a:pt x="10" y="22"/>
                      </a:lnTo>
                      <a:lnTo>
                        <a:pt x="14" y="22"/>
                      </a:lnTo>
                      <a:lnTo>
                        <a:pt x="18" y="18"/>
                      </a:lnTo>
                      <a:lnTo>
                        <a:pt x="20" y="16"/>
                      </a:lnTo>
                      <a:lnTo>
                        <a:pt x="22" y="10"/>
                      </a:lnTo>
                      <a:lnTo>
                        <a:pt x="22" y="10"/>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11" name="Freeform 18">
                  <a:extLst>
                    <a:ext uri="{FF2B5EF4-FFF2-40B4-BE49-F238E27FC236}">
                      <a16:creationId xmlns:a16="http://schemas.microsoft.com/office/drawing/2014/main" id="{8868184C-F1E7-923B-C1CE-728BF8497488}"/>
                    </a:ext>
                  </a:extLst>
                </p:cNvPr>
                <p:cNvSpPr>
                  <a:spLocks/>
                </p:cNvSpPr>
                <p:nvPr/>
              </p:nvSpPr>
              <p:spPr bwMode="auto">
                <a:xfrm>
                  <a:off x="3589192" y="1880261"/>
                  <a:ext cx="29753" cy="29753"/>
                </a:xfrm>
                <a:custGeom>
                  <a:avLst/>
                  <a:gdLst>
                    <a:gd name="T0" fmla="*/ 22 w 22"/>
                    <a:gd name="T1" fmla="*/ 12 h 22"/>
                    <a:gd name="T2" fmla="*/ 22 w 22"/>
                    <a:gd name="T3" fmla="*/ 12 h 22"/>
                    <a:gd name="T4" fmla="*/ 22 w 22"/>
                    <a:gd name="T5" fmla="*/ 6 h 22"/>
                    <a:gd name="T6" fmla="*/ 18 w 22"/>
                    <a:gd name="T7" fmla="*/ 4 h 22"/>
                    <a:gd name="T8" fmla="*/ 16 w 22"/>
                    <a:gd name="T9" fmla="*/ 0 h 22"/>
                    <a:gd name="T10" fmla="*/ 12 w 22"/>
                    <a:gd name="T11" fmla="*/ 0 h 22"/>
                    <a:gd name="T12" fmla="*/ 12 w 22"/>
                    <a:gd name="T13" fmla="*/ 0 h 22"/>
                    <a:gd name="T14" fmla="*/ 6 w 22"/>
                    <a:gd name="T15" fmla="*/ 0 h 22"/>
                    <a:gd name="T16" fmla="*/ 4 w 22"/>
                    <a:gd name="T17" fmla="*/ 4 h 22"/>
                    <a:gd name="T18" fmla="*/ 0 w 22"/>
                    <a:gd name="T19" fmla="*/ 6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6"/>
                      </a:lnTo>
                      <a:lnTo>
                        <a:pt x="18" y="4"/>
                      </a:lnTo>
                      <a:lnTo>
                        <a:pt x="16" y="0"/>
                      </a:lnTo>
                      <a:lnTo>
                        <a:pt x="12" y="0"/>
                      </a:lnTo>
                      <a:lnTo>
                        <a:pt x="12" y="0"/>
                      </a:lnTo>
                      <a:lnTo>
                        <a:pt x="6" y="0"/>
                      </a:lnTo>
                      <a:lnTo>
                        <a:pt x="4" y="4"/>
                      </a:lnTo>
                      <a:lnTo>
                        <a:pt x="0" y="6"/>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12" name="Freeform 19">
                  <a:extLst>
                    <a:ext uri="{FF2B5EF4-FFF2-40B4-BE49-F238E27FC236}">
                      <a16:creationId xmlns:a16="http://schemas.microsoft.com/office/drawing/2014/main" id="{D9AF1540-28E3-EA9A-7AD0-3DBDD4C83D5E}"/>
                    </a:ext>
                  </a:extLst>
                </p:cNvPr>
                <p:cNvSpPr>
                  <a:spLocks/>
                </p:cNvSpPr>
                <p:nvPr/>
              </p:nvSpPr>
              <p:spPr bwMode="auto">
                <a:xfrm>
                  <a:off x="3924589" y="1655760"/>
                  <a:ext cx="29753" cy="29753"/>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8 w 22"/>
                    <a:gd name="T15" fmla="*/ 0 h 22"/>
                    <a:gd name="T16" fmla="*/ 4 w 22"/>
                    <a:gd name="T17" fmla="*/ 2 h 22"/>
                    <a:gd name="T18" fmla="*/ 2 w 22"/>
                    <a:gd name="T19" fmla="*/ 6 h 22"/>
                    <a:gd name="T20" fmla="*/ 0 w 22"/>
                    <a:gd name="T21" fmla="*/ 10 h 22"/>
                    <a:gd name="T22" fmla="*/ 0 w 22"/>
                    <a:gd name="T23" fmla="*/ 10 h 22"/>
                    <a:gd name="T24" fmla="*/ 2 w 22"/>
                    <a:gd name="T25" fmla="*/ 14 h 22"/>
                    <a:gd name="T26" fmla="*/ 4 w 22"/>
                    <a:gd name="T27" fmla="*/ 18 h 22"/>
                    <a:gd name="T28" fmla="*/ 8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8" y="0"/>
                      </a:lnTo>
                      <a:lnTo>
                        <a:pt x="4" y="2"/>
                      </a:lnTo>
                      <a:lnTo>
                        <a:pt x="2" y="6"/>
                      </a:lnTo>
                      <a:lnTo>
                        <a:pt x="0" y="10"/>
                      </a:lnTo>
                      <a:lnTo>
                        <a:pt x="0" y="10"/>
                      </a:lnTo>
                      <a:lnTo>
                        <a:pt x="2" y="14"/>
                      </a:lnTo>
                      <a:lnTo>
                        <a:pt x="4" y="18"/>
                      </a:lnTo>
                      <a:lnTo>
                        <a:pt x="8" y="20"/>
                      </a:lnTo>
                      <a:lnTo>
                        <a:pt x="12" y="22"/>
                      </a:lnTo>
                      <a:lnTo>
                        <a:pt x="12" y="22"/>
                      </a:lnTo>
                      <a:lnTo>
                        <a:pt x="16" y="20"/>
                      </a:lnTo>
                      <a:lnTo>
                        <a:pt x="20" y="18"/>
                      </a:lnTo>
                      <a:lnTo>
                        <a:pt x="22" y="14"/>
                      </a:lnTo>
                      <a:lnTo>
                        <a:pt x="22" y="10"/>
                      </a:lnTo>
                      <a:lnTo>
                        <a:pt x="22" y="10"/>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13" name="Freeform 20">
                  <a:extLst>
                    <a:ext uri="{FF2B5EF4-FFF2-40B4-BE49-F238E27FC236}">
                      <a16:creationId xmlns:a16="http://schemas.microsoft.com/office/drawing/2014/main" id="{AAE8D0EC-C85C-B3ED-81E3-F80D7A755800}"/>
                    </a:ext>
                  </a:extLst>
                </p:cNvPr>
                <p:cNvSpPr>
                  <a:spLocks/>
                </p:cNvSpPr>
                <p:nvPr/>
              </p:nvSpPr>
              <p:spPr bwMode="auto">
                <a:xfrm>
                  <a:off x="4341132" y="1561092"/>
                  <a:ext cx="29753" cy="29753"/>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6 w 22"/>
                    <a:gd name="T15" fmla="*/ 0 h 22"/>
                    <a:gd name="T16" fmla="*/ 4 w 22"/>
                    <a:gd name="T17" fmla="*/ 2 h 22"/>
                    <a:gd name="T18" fmla="*/ 0 w 22"/>
                    <a:gd name="T19" fmla="*/ 6 h 22"/>
                    <a:gd name="T20" fmla="*/ 0 w 22"/>
                    <a:gd name="T21" fmla="*/ 10 h 22"/>
                    <a:gd name="T22" fmla="*/ 0 w 22"/>
                    <a:gd name="T23" fmla="*/ 10 h 22"/>
                    <a:gd name="T24" fmla="*/ 0 w 22"/>
                    <a:gd name="T25" fmla="*/ 14 h 22"/>
                    <a:gd name="T26" fmla="*/ 4 w 22"/>
                    <a:gd name="T27" fmla="*/ 18 h 22"/>
                    <a:gd name="T28" fmla="*/ 6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6" y="0"/>
                      </a:lnTo>
                      <a:lnTo>
                        <a:pt x="4" y="2"/>
                      </a:lnTo>
                      <a:lnTo>
                        <a:pt x="0" y="6"/>
                      </a:lnTo>
                      <a:lnTo>
                        <a:pt x="0" y="10"/>
                      </a:lnTo>
                      <a:lnTo>
                        <a:pt x="0" y="10"/>
                      </a:lnTo>
                      <a:lnTo>
                        <a:pt x="0" y="14"/>
                      </a:lnTo>
                      <a:lnTo>
                        <a:pt x="4" y="18"/>
                      </a:lnTo>
                      <a:lnTo>
                        <a:pt x="6" y="20"/>
                      </a:lnTo>
                      <a:lnTo>
                        <a:pt x="12" y="22"/>
                      </a:lnTo>
                      <a:lnTo>
                        <a:pt x="12" y="22"/>
                      </a:lnTo>
                      <a:lnTo>
                        <a:pt x="16" y="20"/>
                      </a:lnTo>
                      <a:lnTo>
                        <a:pt x="20" y="18"/>
                      </a:lnTo>
                      <a:lnTo>
                        <a:pt x="22" y="14"/>
                      </a:lnTo>
                      <a:lnTo>
                        <a:pt x="22" y="10"/>
                      </a:lnTo>
                      <a:lnTo>
                        <a:pt x="22" y="10"/>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14" name="Freeform 23">
                  <a:extLst>
                    <a:ext uri="{FF2B5EF4-FFF2-40B4-BE49-F238E27FC236}">
                      <a16:creationId xmlns:a16="http://schemas.microsoft.com/office/drawing/2014/main" id="{640746FF-EF29-8F97-5DAE-E93A111B1F09}"/>
                    </a:ext>
                  </a:extLst>
                </p:cNvPr>
                <p:cNvSpPr>
                  <a:spLocks/>
                </p:cNvSpPr>
                <p:nvPr/>
              </p:nvSpPr>
              <p:spPr bwMode="auto">
                <a:xfrm>
                  <a:off x="3589192" y="3400371"/>
                  <a:ext cx="29753" cy="29753"/>
                </a:xfrm>
                <a:custGeom>
                  <a:avLst/>
                  <a:gdLst>
                    <a:gd name="T0" fmla="*/ 22 w 22"/>
                    <a:gd name="T1" fmla="*/ 12 h 22"/>
                    <a:gd name="T2" fmla="*/ 22 w 22"/>
                    <a:gd name="T3" fmla="*/ 12 h 22"/>
                    <a:gd name="T4" fmla="*/ 22 w 22"/>
                    <a:gd name="T5" fmla="*/ 8 h 22"/>
                    <a:gd name="T6" fmla="*/ 18 w 22"/>
                    <a:gd name="T7" fmla="*/ 4 h 22"/>
                    <a:gd name="T8" fmla="*/ 16 w 22"/>
                    <a:gd name="T9" fmla="*/ 2 h 22"/>
                    <a:gd name="T10" fmla="*/ 12 w 22"/>
                    <a:gd name="T11" fmla="*/ 0 h 22"/>
                    <a:gd name="T12" fmla="*/ 12 w 22"/>
                    <a:gd name="T13" fmla="*/ 0 h 22"/>
                    <a:gd name="T14" fmla="*/ 6 w 22"/>
                    <a:gd name="T15" fmla="*/ 2 h 22"/>
                    <a:gd name="T16" fmla="*/ 4 w 22"/>
                    <a:gd name="T17" fmla="*/ 4 h 22"/>
                    <a:gd name="T18" fmla="*/ 0 w 22"/>
                    <a:gd name="T19" fmla="*/ 8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18" y="4"/>
                      </a:lnTo>
                      <a:lnTo>
                        <a:pt x="16" y="2"/>
                      </a:lnTo>
                      <a:lnTo>
                        <a:pt x="12" y="0"/>
                      </a:lnTo>
                      <a:lnTo>
                        <a:pt x="12" y="0"/>
                      </a:lnTo>
                      <a:lnTo>
                        <a:pt x="6" y="2"/>
                      </a:lnTo>
                      <a:lnTo>
                        <a:pt x="4" y="4"/>
                      </a:lnTo>
                      <a:lnTo>
                        <a:pt x="0" y="8"/>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15" name="Freeform 24">
                  <a:extLst>
                    <a:ext uri="{FF2B5EF4-FFF2-40B4-BE49-F238E27FC236}">
                      <a16:creationId xmlns:a16="http://schemas.microsoft.com/office/drawing/2014/main" id="{E0655BB0-EAA1-F8BF-4C9A-A851B2D682BC}"/>
                    </a:ext>
                  </a:extLst>
                </p:cNvPr>
                <p:cNvSpPr>
                  <a:spLocks/>
                </p:cNvSpPr>
                <p:nvPr/>
              </p:nvSpPr>
              <p:spPr bwMode="auto">
                <a:xfrm>
                  <a:off x="3259203" y="2629497"/>
                  <a:ext cx="29753" cy="29753"/>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16" name="Freeform 25">
                  <a:extLst>
                    <a:ext uri="{FF2B5EF4-FFF2-40B4-BE49-F238E27FC236}">
                      <a16:creationId xmlns:a16="http://schemas.microsoft.com/office/drawing/2014/main" id="{DB20E6DE-FA7C-7AB3-8ACA-9E5B3F55F4F4}"/>
                    </a:ext>
                  </a:extLst>
                </p:cNvPr>
                <p:cNvSpPr>
                  <a:spLocks/>
                </p:cNvSpPr>
                <p:nvPr/>
              </p:nvSpPr>
              <p:spPr bwMode="auto">
                <a:xfrm>
                  <a:off x="3343052" y="3067678"/>
                  <a:ext cx="29753" cy="29753"/>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17" name="Freeform 26">
                  <a:extLst>
                    <a:ext uri="{FF2B5EF4-FFF2-40B4-BE49-F238E27FC236}">
                      <a16:creationId xmlns:a16="http://schemas.microsoft.com/office/drawing/2014/main" id="{989CE292-2BF0-02C2-2E53-04F6F6A24A1B}"/>
                    </a:ext>
                  </a:extLst>
                </p:cNvPr>
                <p:cNvSpPr>
                  <a:spLocks/>
                </p:cNvSpPr>
                <p:nvPr/>
              </p:nvSpPr>
              <p:spPr bwMode="auto">
                <a:xfrm>
                  <a:off x="5336506" y="2234594"/>
                  <a:ext cx="29753" cy="29753"/>
                </a:xfrm>
                <a:custGeom>
                  <a:avLst/>
                  <a:gdLst>
                    <a:gd name="T0" fmla="*/ 0 w 22"/>
                    <a:gd name="T1" fmla="*/ 10 h 22"/>
                    <a:gd name="T2" fmla="*/ 0 w 22"/>
                    <a:gd name="T3" fmla="*/ 10 h 22"/>
                    <a:gd name="T4" fmla="*/ 0 w 22"/>
                    <a:gd name="T5" fmla="*/ 6 h 22"/>
                    <a:gd name="T6" fmla="*/ 2 w 22"/>
                    <a:gd name="T7" fmla="*/ 2 h 22"/>
                    <a:gd name="T8" fmla="*/ 6 w 22"/>
                    <a:gd name="T9" fmla="*/ 0 h 22"/>
                    <a:gd name="T10" fmla="*/ 10 w 22"/>
                    <a:gd name="T11" fmla="*/ 0 h 22"/>
                    <a:gd name="T12" fmla="*/ 10 w 22"/>
                    <a:gd name="T13" fmla="*/ 0 h 22"/>
                    <a:gd name="T14" fmla="*/ 14 w 22"/>
                    <a:gd name="T15" fmla="*/ 0 h 22"/>
                    <a:gd name="T16" fmla="*/ 18 w 22"/>
                    <a:gd name="T17" fmla="*/ 2 h 22"/>
                    <a:gd name="T18" fmla="*/ 20 w 22"/>
                    <a:gd name="T19" fmla="*/ 6 h 22"/>
                    <a:gd name="T20" fmla="*/ 22 w 22"/>
                    <a:gd name="T21" fmla="*/ 10 h 22"/>
                    <a:gd name="T22" fmla="*/ 22 w 22"/>
                    <a:gd name="T23" fmla="*/ 10 h 22"/>
                    <a:gd name="T24" fmla="*/ 20 w 22"/>
                    <a:gd name="T25" fmla="*/ 16 h 22"/>
                    <a:gd name="T26" fmla="*/ 18 w 22"/>
                    <a:gd name="T27" fmla="*/ 18 h 22"/>
                    <a:gd name="T28" fmla="*/ 14 w 22"/>
                    <a:gd name="T29" fmla="*/ 22 h 22"/>
                    <a:gd name="T30" fmla="*/ 10 w 22"/>
                    <a:gd name="T31" fmla="*/ 22 h 22"/>
                    <a:gd name="T32" fmla="*/ 10 w 22"/>
                    <a:gd name="T33" fmla="*/ 22 h 22"/>
                    <a:gd name="T34" fmla="*/ 6 w 22"/>
                    <a:gd name="T35" fmla="*/ 22 h 22"/>
                    <a:gd name="T36" fmla="*/ 2 w 22"/>
                    <a:gd name="T37" fmla="*/ 18 h 22"/>
                    <a:gd name="T38" fmla="*/ 0 w 22"/>
                    <a:gd name="T39" fmla="*/ 16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2" y="2"/>
                      </a:lnTo>
                      <a:lnTo>
                        <a:pt x="6" y="0"/>
                      </a:lnTo>
                      <a:lnTo>
                        <a:pt x="10" y="0"/>
                      </a:lnTo>
                      <a:lnTo>
                        <a:pt x="10" y="0"/>
                      </a:lnTo>
                      <a:lnTo>
                        <a:pt x="14" y="0"/>
                      </a:lnTo>
                      <a:lnTo>
                        <a:pt x="18" y="2"/>
                      </a:lnTo>
                      <a:lnTo>
                        <a:pt x="20" y="6"/>
                      </a:lnTo>
                      <a:lnTo>
                        <a:pt x="22" y="10"/>
                      </a:lnTo>
                      <a:lnTo>
                        <a:pt x="22" y="10"/>
                      </a:lnTo>
                      <a:lnTo>
                        <a:pt x="20" y="16"/>
                      </a:lnTo>
                      <a:lnTo>
                        <a:pt x="18" y="18"/>
                      </a:lnTo>
                      <a:lnTo>
                        <a:pt x="14" y="22"/>
                      </a:lnTo>
                      <a:lnTo>
                        <a:pt x="10" y="22"/>
                      </a:lnTo>
                      <a:lnTo>
                        <a:pt x="10" y="22"/>
                      </a:lnTo>
                      <a:lnTo>
                        <a:pt x="6" y="22"/>
                      </a:lnTo>
                      <a:lnTo>
                        <a:pt x="2" y="18"/>
                      </a:lnTo>
                      <a:lnTo>
                        <a:pt x="0" y="16"/>
                      </a:lnTo>
                      <a:lnTo>
                        <a:pt x="0" y="10"/>
                      </a:lnTo>
                      <a:lnTo>
                        <a:pt x="0" y="10"/>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18" name="Freeform 27">
                  <a:extLst>
                    <a:ext uri="{FF2B5EF4-FFF2-40B4-BE49-F238E27FC236}">
                      <a16:creationId xmlns:a16="http://schemas.microsoft.com/office/drawing/2014/main" id="{1C1706F3-0F17-3364-DDD2-45E50E884413}"/>
                    </a:ext>
                  </a:extLst>
                </p:cNvPr>
                <p:cNvSpPr>
                  <a:spLocks/>
                </p:cNvSpPr>
                <p:nvPr/>
              </p:nvSpPr>
              <p:spPr bwMode="auto">
                <a:xfrm>
                  <a:off x="5090367" y="1880261"/>
                  <a:ext cx="29753" cy="29753"/>
                </a:xfrm>
                <a:custGeom>
                  <a:avLst/>
                  <a:gdLst>
                    <a:gd name="T0" fmla="*/ 0 w 22"/>
                    <a:gd name="T1" fmla="*/ 12 h 22"/>
                    <a:gd name="T2" fmla="*/ 0 w 22"/>
                    <a:gd name="T3" fmla="*/ 12 h 22"/>
                    <a:gd name="T4" fmla="*/ 2 w 22"/>
                    <a:gd name="T5" fmla="*/ 6 h 22"/>
                    <a:gd name="T6" fmla="*/ 4 w 22"/>
                    <a:gd name="T7" fmla="*/ 4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20 h 22"/>
                    <a:gd name="T28" fmla="*/ 16 w 22"/>
                    <a:gd name="T29" fmla="*/ 22 h 22"/>
                    <a:gd name="T30" fmla="*/ 12 w 22"/>
                    <a:gd name="T31" fmla="*/ 22 h 22"/>
                    <a:gd name="T32" fmla="*/ 12 w 22"/>
                    <a:gd name="T33" fmla="*/ 22 h 22"/>
                    <a:gd name="T34" fmla="*/ 8 w 22"/>
                    <a:gd name="T35" fmla="*/ 22 h 22"/>
                    <a:gd name="T36" fmla="*/ 4 w 22"/>
                    <a:gd name="T37" fmla="*/ 20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8" y="0"/>
                      </a:lnTo>
                      <a:lnTo>
                        <a:pt x="12" y="0"/>
                      </a:lnTo>
                      <a:lnTo>
                        <a:pt x="12" y="0"/>
                      </a:lnTo>
                      <a:lnTo>
                        <a:pt x="16" y="0"/>
                      </a:lnTo>
                      <a:lnTo>
                        <a:pt x="20" y="4"/>
                      </a:lnTo>
                      <a:lnTo>
                        <a:pt x="22" y="6"/>
                      </a:lnTo>
                      <a:lnTo>
                        <a:pt x="22" y="12"/>
                      </a:lnTo>
                      <a:lnTo>
                        <a:pt x="22" y="12"/>
                      </a:lnTo>
                      <a:lnTo>
                        <a:pt x="22" y="16"/>
                      </a:lnTo>
                      <a:lnTo>
                        <a:pt x="20" y="20"/>
                      </a:lnTo>
                      <a:lnTo>
                        <a:pt x="16" y="22"/>
                      </a:lnTo>
                      <a:lnTo>
                        <a:pt x="12" y="22"/>
                      </a:lnTo>
                      <a:lnTo>
                        <a:pt x="12" y="22"/>
                      </a:lnTo>
                      <a:lnTo>
                        <a:pt x="8" y="22"/>
                      </a:lnTo>
                      <a:lnTo>
                        <a:pt x="4" y="20"/>
                      </a:lnTo>
                      <a:lnTo>
                        <a:pt x="2" y="16"/>
                      </a:lnTo>
                      <a:lnTo>
                        <a:pt x="0" y="12"/>
                      </a:lnTo>
                      <a:lnTo>
                        <a:pt x="0" y="12"/>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19" name="Freeform 28">
                  <a:extLst>
                    <a:ext uri="{FF2B5EF4-FFF2-40B4-BE49-F238E27FC236}">
                      <a16:creationId xmlns:a16="http://schemas.microsoft.com/office/drawing/2014/main" id="{A9881420-DAD4-63F5-13B9-D8CE9E344148}"/>
                    </a:ext>
                  </a:extLst>
                </p:cNvPr>
                <p:cNvSpPr>
                  <a:spLocks/>
                </p:cNvSpPr>
                <p:nvPr/>
              </p:nvSpPr>
              <p:spPr bwMode="auto">
                <a:xfrm>
                  <a:off x="4763083" y="1658466"/>
                  <a:ext cx="29753" cy="29753"/>
                </a:xfrm>
                <a:custGeom>
                  <a:avLst/>
                  <a:gdLst>
                    <a:gd name="T0" fmla="*/ 0 w 22"/>
                    <a:gd name="T1" fmla="*/ 12 h 22"/>
                    <a:gd name="T2" fmla="*/ 0 w 22"/>
                    <a:gd name="T3" fmla="*/ 12 h 22"/>
                    <a:gd name="T4" fmla="*/ 2 w 22"/>
                    <a:gd name="T5" fmla="*/ 6 h 22"/>
                    <a:gd name="T6" fmla="*/ 4 w 22"/>
                    <a:gd name="T7" fmla="*/ 4 h 22"/>
                    <a:gd name="T8" fmla="*/ 6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18 h 22"/>
                    <a:gd name="T28" fmla="*/ 16 w 22"/>
                    <a:gd name="T29" fmla="*/ 22 h 22"/>
                    <a:gd name="T30" fmla="*/ 12 w 22"/>
                    <a:gd name="T31" fmla="*/ 22 h 22"/>
                    <a:gd name="T32" fmla="*/ 12 w 22"/>
                    <a:gd name="T33" fmla="*/ 22 h 22"/>
                    <a:gd name="T34" fmla="*/ 6 w 22"/>
                    <a:gd name="T35" fmla="*/ 22 h 22"/>
                    <a:gd name="T36" fmla="*/ 4 w 22"/>
                    <a:gd name="T37" fmla="*/ 18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6" y="0"/>
                      </a:lnTo>
                      <a:lnTo>
                        <a:pt x="12" y="0"/>
                      </a:lnTo>
                      <a:lnTo>
                        <a:pt x="12" y="0"/>
                      </a:lnTo>
                      <a:lnTo>
                        <a:pt x="16" y="0"/>
                      </a:lnTo>
                      <a:lnTo>
                        <a:pt x="20" y="4"/>
                      </a:lnTo>
                      <a:lnTo>
                        <a:pt x="22" y="6"/>
                      </a:lnTo>
                      <a:lnTo>
                        <a:pt x="22" y="12"/>
                      </a:lnTo>
                      <a:lnTo>
                        <a:pt x="22" y="12"/>
                      </a:lnTo>
                      <a:lnTo>
                        <a:pt x="22" y="16"/>
                      </a:lnTo>
                      <a:lnTo>
                        <a:pt x="20" y="18"/>
                      </a:lnTo>
                      <a:lnTo>
                        <a:pt x="16" y="22"/>
                      </a:lnTo>
                      <a:lnTo>
                        <a:pt x="12" y="22"/>
                      </a:lnTo>
                      <a:lnTo>
                        <a:pt x="12" y="22"/>
                      </a:lnTo>
                      <a:lnTo>
                        <a:pt x="6" y="22"/>
                      </a:lnTo>
                      <a:lnTo>
                        <a:pt x="4" y="18"/>
                      </a:lnTo>
                      <a:lnTo>
                        <a:pt x="2" y="16"/>
                      </a:lnTo>
                      <a:lnTo>
                        <a:pt x="0" y="12"/>
                      </a:lnTo>
                      <a:lnTo>
                        <a:pt x="0" y="12"/>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sp>
              <p:nvSpPr>
                <p:cNvPr id="120" name="Freeform 31">
                  <a:extLst>
                    <a:ext uri="{FF2B5EF4-FFF2-40B4-BE49-F238E27FC236}">
                      <a16:creationId xmlns:a16="http://schemas.microsoft.com/office/drawing/2014/main" id="{F34B093E-8C8B-03AC-34FC-72421ECF399C}"/>
                    </a:ext>
                  </a:extLst>
                </p:cNvPr>
                <p:cNvSpPr>
                  <a:spLocks/>
                </p:cNvSpPr>
                <p:nvPr/>
              </p:nvSpPr>
              <p:spPr bwMode="auto">
                <a:xfrm>
                  <a:off x="5412242" y="2645726"/>
                  <a:ext cx="29753" cy="32458"/>
                </a:xfrm>
                <a:custGeom>
                  <a:avLst/>
                  <a:gdLst>
                    <a:gd name="T0" fmla="*/ 0 w 22"/>
                    <a:gd name="T1" fmla="*/ 12 h 24"/>
                    <a:gd name="T2" fmla="*/ 0 w 22"/>
                    <a:gd name="T3" fmla="*/ 12 h 24"/>
                    <a:gd name="T4" fmla="*/ 0 w 22"/>
                    <a:gd name="T5" fmla="*/ 8 h 24"/>
                    <a:gd name="T6" fmla="*/ 2 w 22"/>
                    <a:gd name="T7" fmla="*/ 4 h 24"/>
                    <a:gd name="T8" fmla="*/ 6 w 22"/>
                    <a:gd name="T9" fmla="*/ 2 h 24"/>
                    <a:gd name="T10" fmla="*/ 10 w 22"/>
                    <a:gd name="T11" fmla="*/ 0 h 24"/>
                    <a:gd name="T12" fmla="*/ 10 w 22"/>
                    <a:gd name="T13" fmla="*/ 0 h 24"/>
                    <a:gd name="T14" fmla="*/ 16 w 22"/>
                    <a:gd name="T15" fmla="*/ 2 h 24"/>
                    <a:gd name="T16" fmla="*/ 18 w 22"/>
                    <a:gd name="T17" fmla="*/ 4 h 24"/>
                    <a:gd name="T18" fmla="*/ 22 w 22"/>
                    <a:gd name="T19" fmla="*/ 8 h 24"/>
                    <a:gd name="T20" fmla="*/ 22 w 22"/>
                    <a:gd name="T21" fmla="*/ 12 h 24"/>
                    <a:gd name="T22" fmla="*/ 22 w 22"/>
                    <a:gd name="T23" fmla="*/ 12 h 24"/>
                    <a:gd name="T24" fmla="*/ 22 w 22"/>
                    <a:gd name="T25" fmla="*/ 16 h 24"/>
                    <a:gd name="T26" fmla="*/ 18 w 22"/>
                    <a:gd name="T27" fmla="*/ 20 h 24"/>
                    <a:gd name="T28" fmla="*/ 16 w 22"/>
                    <a:gd name="T29" fmla="*/ 22 h 24"/>
                    <a:gd name="T30" fmla="*/ 10 w 22"/>
                    <a:gd name="T31" fmla="*/ 24 h 24"/>
                    <a:gd name="T32" fmla="*/ 10 w 22"/>
                    <a:gd name="T33" fmla="*/ 24 h 24"/>
                    <a:gd name="T34" fmla="*/ 6 w 22"/>
                    <a:gd name="T35" fmla="*/ 22 h 24"/>
                    <a:gd name="T36" fmla="*/ 2 w 22"/>
                    <a:gd name="T37" fmla="*/ 20 h 24"/>
                    <a:gd name="T38" fmla="*/ 0 w 22"/>
                    <a:gd name="T39" fmla="*/ 16 h 24"/>
                    <a:gd name="T40" fmla="*/ 0 w 22"/>
                    <a:gd name="T41" fmla="*/ 12 h 24"/>
                    <a:gd name="T42" fmla="*/ 0 w 22"/>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4">
                      <a:moveTo>
                        <a:pt x="0" y="12"/>
                      </a:moveTo>
                      <a:lnTo>
                        <a:pt x="0" y="12"/>
                      </a:lnTo>
                      <a:lnTo>
                        <a:pt x="0" y="8"/>
                      </a:lnTo>
                      <a:lnTo>
                        <a:pt x="2" y="4"/>
                      </a:lnTo>
                      <a:lnTo>
                        <a:pt x="6" y="2"/>
                      </a:lnTo>
                      <a:lnTo>
                        <a:pt x="10" y="0"/>
                      </a:lnTo>
                      <a:lnTo>
                        <a:pt x="10" y="0"/>
                      </a:lnTo>
                      <a:lnTo>
                        <a:pt x="16" y="2"/>
                      </a:lnTo>
                      <a:lnTo>
                        <a:pt x="18" y="4"/>
                      </a:lnTo>
                      <a:lnTo>
                        <a:pt x="22" y="8"/>
                      </a:lnTo>
                      <a:lnTo>
                        <a:pt x="22" y="12"/>
                      </a:lnTo>
                      <a:lnTo>
                        <a:pt x="22" y="12"/>
                      </a:lnTo>
                      <a:lnTo>
                        <a:pt x="22" y="16"/>
                      </a:lnTo>
                      <a:lnTo>
                        <a:pt x="18" y="20"/>
                      </a:lnTo>
                      <a:lnTo>
                        <a:pt x="16" y="22"/>
                      </a:lnTo>
                      <a:lnTo>
                        <a:pt x="10" y="24"/>
                      </a:lnTo>
                      <a:lnTo>
                        <a:pt x="10" y="24"/>
                      </a:lnTo>
                      <a:lnTo>
                        <a:pt x="6" y="22"/>
                      </a:lnTo>
                      <a:lnTo>
                        <a:pt x="2" y="20"/>
                      </a:lnTo>
                      <a:lnTo>
                        <a:pt x="0" y="16"/>
                      </a:lnTo>
                      <a:lnTo>
                        <a:pt x="0" y="12"/>
                      </a:lnTo>
                      <a:lnTo>
                        <a:pt x="0" y="12"/>
                      </a:lnTo>
                      <a:close/>
                    </a:path>
                  </a:pathLst>
                </a:custGeom>
                <a:solidFill>
                  <a:srgbClr val="75787B">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mn-ea"/>
                    <a:cs typeface="+mn-cs"/>
                  </a:endParaRPr>
                </a:p>
              </p:txBody>
            </p:sp>
          </p:grpSp>
          <p:grpSp>
            <p:nvGrpSpPr>
              <p:cNvPr id="83" name="Group 82">
                <a:extLst>
                  <a:ext uri="{FF2B5EF4-FFF2-40B4-BE49-F238E27FC236}">
                    <a16:creationId xmlns:a16="http://schemas.microsoft.com/office/drawing/2014/main" id="{DB645C56-2EB4-2159-73F3-0D7F68DD1ED8}"/>
                  </a:ext>
                </a:extLst>
              </p:cNvPr>
              <p:cNvGrpSpPr/>
              <p:nvPr/>
            </p:nvGrpSpPr>
            <p:grpSpPr>
              <a:xfrm>
                <a:off x="9060200" y="2472603"/>
                <a:ext cx="1737360" cy="1737360"/>
                <a:chOff x="1324494" y="2736725"/>
                <a:chExt cx="1737360" cy="1737360"/>
              </a:xfrm>
            </p:grpSpPr>
            <p:sp>
              <p:nvSpPr>
                <p:cNvPr id="84" name="Oval 83">
                  <a:extLst>
                    <a:ext uri="{FF2B5EF4-FFF2-40B4-BE49-F238E27FC236}">
                      <a16:creationId xmlns:a16="http://schemas.microsoft.com/office/drawing/2014/main" id="{095FFD2B-0A63-9CCA-A9ED-0528E7F0A8C6}"/>
                    </a:ext>
                  </a:extLst>
                </p:cNvPr>
                <p:cNvSpPr/>
                <p:nvPr/>
              </p:nvSpPr>
              <p:spPr bwMode="gray">
                <a:xfrm>
                  <a:off x="1397646" y="2805305"/>
                  <a:ext cx="1591056" cy="1600200"/>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Verdana"/>
                    <a:ea typeface="+mn-ea"/>
                    <a:cs typeface="+mn-cs"/>
                  </a:endParaRPr>
                </a:p>
              </p:txBody>
            </p:sp>
            <p:grpSp>
              <p:nvGrpSpPr>
                <p:cNvPr id="85" name="Group 84">
                  <a:extLst>
                    <a:ext uri="{FF2B5EF4-FFF2-40B4-BE49-F238E27FC236}">
                      <a16:creationId xmlns:a16="http://schemas.microsoft.com/office/drawing/2014/main" id="{4B9C21D4-E534-C6AC-D241-B36D7CE9CA6D}"/>
                    </a:ext>
                  </a:extLst>
                </p:cNvPr>
                <p:cNvGrpSpPr/>
                <p:nvPr/>
              </p:nvGrpSpPr>
              <p:grpSpPr>
                <a:xfrm>
                  <a:off x="1324494" y="2736725"/>
                  <a:ext cx="1737360" cy="1737360"/>
                  <a:chOff x="727708" y="2151317"/>
                  <a:chExt cx="1669943" cy="1669943"/>
                </a:xfrm>
              </p:grpSpPr>
              <p:grpSp>
                <p:nvGrpSpPr>
                  <p:cNvPr id="86" name="Group 85">
                    <a:extLst>
                      <a:ext uri="{FF2B5EF4-FFF2-40B4-BE49-F238E27FC236}">
                        <a16:creationId xmlns:a16="http://schemas.microsoft.com/office/drawing/2014/main" id="{BB439C11-D34C-EC1A-AE23-C6B7DB4B82F9}"/>
                      </a:ext>
                    </a:extLst>
                  </p:cNvPr>
                  <p:cNvGrpSpPr>
                    <a:grpSpLocks noChangeAspect="1"/>
                  </p:cNvGrpSpPr>
                  <p:nvPr/>
                </p:nvGrpSpPr>
                <p:grpSpPr bwMode="auto">
                  <a:xfrm>
                    <a:off x="727708" y="2151317"/>
                    <a:ext cx="1669943" cy="1669943"/>
                    <a:chOff x="5024" y="2494"/>
                    <a:chExt cx="340" cy="340"/>
                  </a:xfrm>
                  <a:solidFill>
                    <a:srgbClr val="046A38"/>
                  </a:solidFill>
                </p:grpSpPr>
                <p:sp>
                  <p:nvSpPr>
                    <p:cNvPr id="96" name="Freeform 87">
                      <a:extLst>
                        <a:ext uri="{FF2B5EF4-FFF2-40B4-BE49-F238E27FC236}">
                          <a16:creationId xmlns:a16="http://schemas.microsoft.com/office/drawing/2014/main" id="{98B9C478-2E4B-7BC1-C7FF-04D943DA13BA}"/>
                        </a:ext>
                      </a:extLst>
                    </p:cNvPr>
                    <p:cNvSpPr>
                      <a:spLocks noEditPoints="1"/>
                    </p:cNvSpPr>
                    <p:nvPr/>
                  </p:nvSpPr>
                  <p:spPr bwMode="auto">
                    <a:xfrm>
                      <a:off x="5024"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a typeface="+mn-ea"/>
                        <a:cs typeface="+mn-cs"/>
                      </a:endParaRPr>
                    </a:p>
                  </p:txBody>
                </p:sp>
                <p:sp>
                  <p:nvSpPr>
                    <p:cNvPr id="97" name="Freeform 88">
                      <a:extLst>
                        <a:ext uri="{FF2B5EF4-FFF2-40B4-BE49-F238E27FC236}">
                          <a16:creationId xmlns:a16="http://schemas.microsoft.com/office/drawing/2014/main" id="{DD83022E-E5E8-4FFB-03EA-5947CB84FA97}"/>
                        </a:ext>
                      </a:extLst>
                    </p:cNvPr>
                    <p:cNvSpPr>
                      <a:spLocks noEditPoints="1"/>
                    </p:cNvSpPr>
                    <p:nvPr/>
                  </p:nvSpPr>
                  <p:spPr bwMode="auto">
                    <a:xfrm>
                      <a:off x="5092" y="2523"/>
                      <a:ext cx="186" cy="245"/>
                    </a:xfrm>
                    <a:custGeom>
                      <a:avLst/>
                      <a:gdLst>
                        <a:gd name="T0" fmla="*/ 214 w 251"/>
                        <a:gd name="T1" fmla="*/ 117 h 320"/>
                        <a:gd name="T2" fmla="*/ 203 w 251"/>
                        <a:gd name="T3" fmla="*/ 117 h 320"/>
                        <a:gd name="T4" fmla="*/ 192 w 251"/>
                        <a:gd name="T5" fmla="*/ 106 h 320"/>
                        <a:gd name="T6" fmla="*/ 203 w 251"/>
                        <a:gd name="T7" fmla="*/ 96 h 320"/>
                        <a:gd name="T8" fmla="*/ 214 w 251"/>
                        <a:gd name="T9" fmla="*/ 96 h 320"/>
                        <a:gd name="T10" fmla="*/ 230 w 251"/>
                        <a:gd name="T11" fmla="*/ 80 h 320"/>
                        <a:gd name="T12" fmla="*/ 214 w 251"/>
                        <a:gd name="T13" fmla="*/ 64 h 320"/>
                        <a:gd name="T14" fmla="*/ 203 w 251"/>
                        <a:gd name="T15" fmla="*/ 53 h 320"/>
                        <a:gd name="T16" fmla="*/ 171 w 251"/>
                        <a:gd name="T17" fmla="*/ 21 h 320"/>
                        <a:gd name="T18" fmla="*/ 140 w 251"/>
                        <a:gd name="T19" fmla="*/ 47 h 320"/>
                        <a:gd name="T20" fmla="*/ 134 w 251"/>
                        <a:gd name="T21" fmla="*/ 54 h 320"/>
                        <a:gd name="T22" fmla="*/ 125 w 251"/>
                        <a:gd name="T23" fmla="*/ 54 h 320"/>
                        <a:gd name="T24" fmla="*/ 96 w 251"/>
                        <a:gd name="T25" fmla="*/ 74 h 320"/>
                        <a:gd name="T26" fmla="*/ 86 w 251"/>
                        <a:gd name="T27" fmla="*/ 85 h 320"/>
                        <a:gd name="T28" fmla="*/ 75 w 251"/>
                        <a:gd name="T29" fmla="*/ 74 h 320"/>
                        <a:gd name="T30" fmla="*/ 122 w 251"/>
                        <a:gd name="T31" fmla="*/ 32 h 320"/>
                        <a:gd name="T32" fmla="*/ 171 w 251"/>
                        <a:gd name="T33" fmla="*/ 0 h 320"/>
                        <a:gd name="T34" fmla="*/ 224 w 251"/>
                        <a:gd name="T35" fmla="*/ 44 h 320"/>
                        <a:gd name="T36" fmla="*/ 251 w 251"/>
                        <a:gd name="T37" fmla="*/ 80 h 320"/>
                        <a:gd name="T38" fmla="*/ 214 w 251"/>
                        <a:gd name="T39" fmla="*/ 117 h 320"/>
                        <a:gd name="T40" fmla="*/ 192 w 251"/>
                        <a:gd name="T41" fmla="*/ 316 h 320"/>
                        <a:gd name="T42" fmla="*/ 194 w 251"/>
                        <a:gd name="T43" fmla="*/ 307 h 320"/>
                        <a:gd name="T44" fmla="*/ 171 w 251"/>
                        <a:gd name="T45" fmla="*/ 191 h 320"/>
                        <a:gd name="T46" fmla="*/ 171 w 251"/>
                        <a:gd name="T47" fmla="*/ 128 h 320"/>
                        <a:gd name="T48" fmla="*/ 164 w 251"/>
                        <a:gd name="T49" fmla="*/ 118 h 320"/>
                        <a:gd name="T50" fmla="*/ 96 w 251"/>
                        <a:gd name="T51" fmla="*/ 106 h 320"/>
                        <a:gd name="T52" fmla="*/ 29 w 251"/>
                        <a:gd name="T53" fmla="*/ 118 h 320"/>
                        <a:gd name="T54" fmla="*/ 22 w 251"/>
                        <a:gd name="T55" fmla="*/ 128 h 320"/>
                        <a:gd name="T56" fmla="*/ 22 w 251"/>
                        <a:gd name="T57" fmla="*/ 191 h 320"/>
                        <a:gd name="T58" fmla="*/ 1 w 251"/>
                        <a:gd name="T59" fmla="*/ 307 h 320"/>
                        <a:gd name="T60" fmla="*/ 3 w 251"/>
                        <a:gd name="T61" fmla="*/ 316 h 320"/>
                        <a:gd name="T62" fmla="*/ 11 w 251"/>
                        <a:gd name="T63" fmla="*/ 320 h 320"/>
                        <a:gd name="T64" fmla="*/ 183 w 251"/>
                        <a:gd name="T65" fmla="*/ 320 h 320"/>
                        <a:gd name="T66" fmla="*/ 192 w 251"/>
                        <a:gd name="T67" fmla="*/ 316 h 320"/>
                        <a:gd name="T68" fmla="*/ 43 w 251"/>
                        <a:gd name="T69" fmla="*/ 194 h 320"/>
                        <a:gd name="T70" fmla="*/ 43 w 251"/>
                        <a:gd name="T71" fmla="*/ 192 h 320"/>
                        <a:gd name="T72" fmla="*/ 43 w 251"/>
                        <a:gd name="T73" fmla="*/ 136 h 320"/>
                        <a:gd name="T74" fmla="*/ 96 w 251"/>
                        <a:gd name="T75" fmla="*/ 128 h 320"/>
                        <a:gd name="T76" fmla="*/ 150 w 251"/>
                        <a:gd name="T77" fmla="*/ 136 h 320"/>
                        <a:gd name="T78" fmla="*/ 150 w 251"/>
                        <a:gd name="T79" fmla="*/ 192 h 320"/>
                        <a:gd name="T80" fmla="*/ 150 w 251"/>
                        <a:gd name="T81" fmla="*/ 194 h 320"/>
                        <a:gd name="T82" fmla="*/ 170 w 251"/>
                        <a:gd name="T83" fmla="*/ 298 h 320"/>
                        <a:gd name="T84" fmla="*/ 24 w 251"/>
                        <a:gd name="T85" fmla="*/ 298 h 320"/>
                        <a:gd name="T86" fmla="*/ 43 w 251"/>
                        <a:gd name="T87" fmla="*/ 19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1" h="320">
                          <a:moveTo>
                            <a:pt x="214" y="117"/>
                          </a:moveTo>
                          <a:cubicBezTo>
                            <a:pt x="203" y="117"/>
                            <a:pt x="203" y="117"/>
                            <a:pt x="203" y="117"/>
                          </a:cubicBezTo>
                          <a:cubicBezTo>
                            <a:pt x="197" y="117"/>
                            <a:pt x="192" y="112"/>
                            <a:pt x="192" y="106"/>
                          </a:cubicBezTo>
                          <a:cubicBezTo>
                            <a:pt x="192" y="100"/>
                            <a:pt x="197" y="96"/>
                            <a:pt x="203" y="96"/>
                          </a:cubicBezTo>
                          <a:cubicBezTo>
                            <a:pt x="214" y="96"/>
                            <a:pt x="214" y="96"/>
                            <a:pt x="214" y="96"/>
                          </a:cubicBezTo>
                          <a:cubicBezTo>
                            <a:pt x="222" y="96"/>
                            <a:pt x="230" y="88"/>
                            <a:pt x="230" y="80"/>
                          </a:cubicBezTo>
                          <a:cubicBezTo>
                            <a:pt x="230" y="71"/>
                            <a:pt x="222" y="64"/>
                            <a:pt x="214" y="64"/>
                          </a:cubicBezTo>
                          <a:cubicBezTo>
                            <a:pt x="208" y="64"/>
                            <a:pt x="203" y="59"/>
                            <a:pt x="203" y="53"/>
                          </a:cubicBezTo>
                          <a:cubicBezTo>
                            <a:pt x="203" y="35"/>
                            <a:pt x="189" y="21"/>
                            <a:pt x="171" y="21"/>
                          </a:cubicBezTo>
                          <a:cubicBezTo>
                            <a:pt x="156" y="21"/>
                            <a:pt x="143" y="32"/>
                            <a:pt x="140" y="47"/>
                          </a:cubicBezTo>
                          <a:cubicBezTo>
                            <a:pt x="139" y="50"/>
                            <a:pt x="137" y="52"/>
                            <a:pt x="134" y="54"/>
                          </a:cubicBezTo>
                          <a:cubicBezTo>
                            <a:pt x="132" y="55"/>
                            <a:pt x="128" y="56"/>
                            <a:pt x="125" y="54"/>
                          </a:cubicBezTo>
                          <a:cubicBezTo>
                            <a:pt x="111" y="49"/>
                            <a:pt x="96" y="60"/>
                            <a:pt x="96" y="74"/>
                          </a:cubicBezTo>
                          <a:cubicBezTo>
                            <a:pt x="96" y="80"/>
                            <a:pt x="92" y="85"/>
                            <a:pt x="86" y="85"/>
                          </a:cubicBezTo>
                          <a:cubicBezTo>
                            <a:pt x="80" y="85"/>
                            <a:pt x="75" y="80"/>
                            <a:pt x="75" y="74"/>
                          </a:cubicBezTo>
                          <a:cubicBezTo>
                            <a:pt x="75" y="49"/>
                            <a:pt x="97" y="29"/>
                            <a:pt x="122" y="32"/>
                          </a:cubicBezTo>
                          <a:cubicBezTo>
                            <a:pt x="130" y="13"/>
                            <a:pt x="149" y="0"/>
                            <a:pt x="171" y="0"/>
                          </a:cubicBezTo>
                          <a:cubicBezTo>
                            <a:pt x="197" y="0"/>
                            <a:pt x="219" y="19"/>
                            <a:pt x="224" y="44"/>
                          </a:cubicBezTo>
                          <a:cubicBezTo>
                            <a:pt x="239" y="48"/>
                            <a:pt x="251" y="62"/>
                            <a:pt x="251" y="80"/>
                          </a:cubicBezTo>
                          <a:cubicBezTo>
                            <a:pt x="251" y="100"/>
                            <a:pt x="234" y="117"/>
                            <a:pt x="214" y="117"/>
                          </a:cubicBezTo>
                          <a:close/>
                          <a:moveTo>
                            <a:pt x="192" y="316"/>
                          </a:moveTo>
                          <a:cubicBezTo>
                            <a:pt x="194" y="313"/>
                            <a:pt x="195" y="310"/>
                            <a:pt x="194" y="307"/>
                          </a:cubicBezTo>
                          <a:cubicBezTo>
                            <a:pt x="171" y="191"/>
                            <a:pt x="171" y="191"/>
                            <a:pt x="171" y="191"/>
                          </a:cubicBezTo>
                          <a:cubicBezTo>
                            <a:pt x="171" y="128"/>
                            <a:pt x="171" y="128"/>
                            <a:pt x="171" y="128"/>
                          </a:cubicBezTo>
                          <a:cubicBezTo>
                            <a:pt x="171" y="123"/>
                            <a:pt x="168" y="119"/>
                            <a:pt x="164" y="118"/>
                          </a:cubicBezTo>
                          <a:cubicBezTo>
                            <a:pt x="162" y="117"/>
                            <a:pt x="129" y="106"/>
                            <a:pt x="96" y="106"/>
                          </a:cubicBezTo>
                          <a:cubicBezTo>
                            <a:pt x="63" y="106"/>
                            <a:pt x="30" y="117"/>
                            <a:pt x="29" y="118"/>
                          </a:cubicBezTo>
                          <a:cubicBezTo>
                            <a:pt x="25" y="119"/>
                            <a:pt x="22" y="123"/>
                            <a:pt x="22" y="128"/>
                          </a:cubicBezTo>
                          <a:cubicBezTo>
                            <a:pt x="22" y="191"/>
                            <a:pt x="22" y="191"/>
                            <a:pt x="22" y="191"/>
                          </a:cubicBezTo>
                          <a:cubicBezTo>
                            <a:pt x="1" y="307"/>
                            <a:pt x="1" y="307"/>
                            <a:pt x="1" y="307"/>
                          </a:cubicBezTo>
                          <a:cubicBezTo>
                            <a:pt x="0" y="310"/>
                            <a:pt x="1" y="313"/>
                            <a:pt x="3" y="316"/>
                          </a:cubicBezTo>
                          <a:cubicBezTo>
                            <a:pt x="5" y="318"/>
                            <a:pt x="8" y="320"/>
                            <a:pt x="11" y="320"/>
                          </a:cubicBezTo>
                          <a:cubicBezTo>
                            <a:pt x="183" y="320"/>
                            <a:pt x="183" y="320"/>
                            <a:pt x="183" y="320"/>
                          </a:cubicBezTo>
                          <a:cubicBezTo>
                            <a:pt x="187" y="320"/>
                            <a:pt x="190" y="318"/>
                            <a:pt x="192" y="316"/>
                          </a:cubicBezTo>
                          <a:close/>
                          <a:moveTo>
                            <a:pt x="43" y="194"/>
                          </a:moveTo>
                          <a:cubicBezTo>
                            <a:pt x="43" y="193"/>
                            <a:pt x="43" y="192"/>
                            <a:pt x="43" y="192"/>
                          </a:cubicBezTo>
                          <a:cubicBezTo>
                            <a:pt x="43" y="136"/>
                            <a:pt x="43" y="136"/>
                            <a:pt x="43" y="136"/>
                          </a:cubicBezTo>
                          <a:cubicBezTo>
                            <a:pt x="54" y="133"/>
                            <a:pt x="75" y="128"/>
                            <a:pt x="96" y="128"/>
                          </a:cubicBezTo>
                          <a:cubicBezTo>
                            <a:pt x="117" y="128"/>
                            <a:pt x="139" y="133"/>
                            <a:pt x="150" y="136"/>
                          </a:cubicBezTo>
                          <a:cubicBezTo>
                            <a:pt x="150" y="192"/>
                            <a:pt x="150" y="192"/>
                            <a:pt x="150" y="192"/>
                          </a:cubicBezTo>
                          <a:cubicBezTo>
                            <a:pt x="150" y="192"/>
                            <a:pt x="150" y="193"/>
                            <a:pt x="150" y="194"/>
                          </a:cubicBezTo>
                          <a:cubicBezTo>
                            <a:pt x="170" y="298"/>
                            <a:pt x="170" y="298"/>
                            <a:pt x="170" y="298"/>
                          </a:cubicBezTo>
                          <a:cubicBezTo>
                            <a:pt x="24" y="298"/>
                            <a:pt x="24" y="298"/>
                            <a:pt x="24" y="298"/>
                          </a:cubicBezTo>
                          <a:lnTo>
                            <a:pt x="43"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a typeface="+mn-ea"/>
                        <a:cs typeface="+mn-cs"/>
                      </a:endParaRPr>
                    </a:p>
                  </p:txBody>
                </p:sp>
              </p:grpSp>
              <p:sp>
                <p:nvSpPr>
                  <p:cNvPr id="87" name="Freeform 88">
                    <a:extLst>
                      <a:ext uri="{FF2B5EF4-FFF2-40B4-BE49-F238E27FC236}">
                        <a16:creationId xmlns:a16="http://schemas.microsoft.com/office/drawing/2014/main" id="{99A7CBBA-C7CB-4416-14DD-62886481AE4A}"/>
                      </a:ext>
                    </a:extLst>
                  </p:cNvPr>
                  <p:cNvSpPr>
                    <a:spLocks noEditPoints="1"/>
                  </p:cNvSpPr>
                  <p:nvPr/>
                </p:nvSpPr>
                <p:spPr bwMode="auto">
                  <a:xfrm>
                    <a:off x="1342501" y="2533012"/>
                    <a:ext cx="836934" cy="965200"/>
                  </a:xfrm>
                  <a:custGeom>
                    <a:avLst/>
                    <a:gdLst>
                      <a:gd name="T0" fmla="*/ 214 w 251"/>
                      <a:gd name="T1" fmla="*/ 117 h 320"/>
                      <a:gd name="T2" fmla="*/ 203 w 251"/>
                      <a:gd name="T3" fmla="*/ 117 h 320"/>
                      <a:gd name="T4" fmla="*/ 192 w 251"/>
                      <a:gd name="T5" fmla="*/ 106 h 320"/>
                      <a:gd name="T6" fmla="*/ 203 w 251"/>
                      <a:gd name="T7" fmla="*/ 96 h 320"/>
                      <a:gd name="T8" fmla="*/ 214 w 251"/>
                      <a:gd name="T9" fmla="*/ 96 h 320"/>
                      <a:gd name="T10" fmla="*/ 230 w 251"/>
                      <a:gd name="T11" fmla="*/ 80 h 320"/>
                      <a:gd name="T12" fmla="*/ 214 w 251"/>
                      <a:gd name="T13" fmla="*/ 64 h 320"/>
                      <a:gd name="T14" fmla="*/ 203 w 251"/>
                      <a:gd name="T15" fmla="*/ 53 h 320"/>
                      <a:gd name="T16" fmla="*/ 171 w 251"/>
                      <a:gd name="T17" fmla="*/ 21 h 320"/>
                      <a:gd name="T18" fmla="*/ 140 w 251"/>
                      <a:gd name="T19" fmla="*/ 47 h 320"/>
                      <a:gd name="T20" fmla="*/ 134 w 251"/>
                      <a:gd name="T21" fmla="*/ 54 h 320"/>
                      <a:gd name="T22" fmla="*/ 125 w 251"/>
                      <a:gd name="T23" fmla="*/ 54 h 320"/>
                      <a:gd name="T24" fmla="*/ 96 w 251"/>
                      <a:gd name="T25" fmla="*/ 74 h 320"/>
                      <a:gd name="T26" fmla="*/ 86 w 251"/>
                      <a:gd name="T27" fmla="*/ 85 h 320"/>
                      <a:gd name="T28" fmla="*/ 75 w 251"/>
                      <a:gd name="T29" fmla="*/ 74 h 320"/>
                      <a:gd name="T30" fmla="*/ 122 w 251"/>
                      <a:gd name="T31" fmla="*/ 32 h 320"/>
                      <a:gd name="T32" fmla="*/ 171 w 251"/>
                      <a:gd name="T33" fmla="*/ 0 h 320"/>
                      <a:gd name="T34" fmla="*/ 224 w 251"/>
                      <a:gd name="T35" fmla="*/ 44 h 320"/>
                      <a:gd name="T36" fmla="*/ 251 w 251"/>
                      <a:gd name="T37" fmla="*/ 80 h 320"/>
                      <a:gd name="T38" fmla="*/ 214 w 251"/>
                      <a:gd name="T39" fmla="*/ 117 h 320"/>
                      <a:gd name="T40" fmla="*/ 192 w 251"/>
                      <a:gd name="T41" fmla="*/ 316 h 320"/>
                      <a:gd name="T42" fmla="*/ 194 w 251"/>
                      <a:gd name="T43" fmla="*/ 307 h 320"/>
                      <a:gd name="T44" fmla="*/ 171 w 251"/>
                      <a:gd name="T45" fmla="*/ 191 h 320"/>
                      <a:gd name="T46" fmla="*/ 171 w 251"/>
                      <a:gd name="T47" fmla="*/ 128 h 320"/>
                      <a:gd name="T48" fmla="*/ 164 w 251"/>
                      <a:gd name="T49" fmla="*/ 118 h 320"/>
                      <a:gd name="T50" fmla="*/ 96 w 251"/>
                      <a:gd name="T51" fmla="*/ 106 h 320"/>
                      <a:gd name="T52" fmla="*/ 29 w 251"/>
                      <a:gd name="T53" fmla="*/ 118 h 320"/>
                      <a:gd name="T54" fmla="*/ 22 w 251"/>
                      <a:gd name="T55" fmla="*/ 128 h 320"/>
                      <a:gd name="T56" fmla="*/ 22 w 251"/>
                      <a:gd name="T57" fmla="*/ 191 h 320"/>
                      <a:gd name="T58" fmla="*/ 1 w 251"/>
                      <a:gd name="T59" fmla="*/ 307 h 320"/>
                      <a:gd name="T60" fmla="*/ 3 w 251"/>
                      <a:gd name="T61" fmla="*/ 316 h 320"/>
                      <a:gd name="T62" fmla="*/ 11 w 251"/>
                      <a:gd name="T63" fmla="*/ 320 h 320"/>
                      <a:gd name="T64" fmla="*/ 183 w 251"/>
                      <a:gd name="T65" fmla="*/ 320 h 320"/>
                      <a:gd name="T66" fmla="*/ 192 w 251"/>
                      <a:gd name="T67" fmla="*/ 316 h 320"/>
                      <a:gd name="T68" fmla="*/ 43 w 251"/>
                      <a:gd name="T69" fmla="*/ 194 h 320"/>
                      <a:gd name="T70" fmla="*/ 43 w 251"/>
                      <a:gd name="T71" fmla="*/ 192 h 320"/>
                      <a:gd name="T72" fmla="*/ 43 w 251"/>
                      <a:gd name="T73" fmla="*/ 136 h 320"/>
                      <a:gd name="T74" fmla="*/ 96 w 251"/>
                      <a:gd name="T75" fmla="*/ 128 h 320"/>
                      <a:gd name="T76" fmla="*/ 150 w 251"/>
                      <a:gd name="T77" fmla="*/ 136 h 320"/>
                      <a:gd name="T78" fmla="*/ 150 w 251"/>
                      <a:gd name="T79" fmla="*/ 192 h 320"/>
                      <a:gd name="T80" fmla="*/ 150 w 251"/>
                      <a:gd name="T81" fmla="*/ 194 h 320"/>
                      <a:gd name="T82" fmla="*/ 170 w 251"/>
                      <a:gd name="T83" fmla="*/ 298 h 320"/>
                      <a:gd name="T84" fmla="*/ 24 w 251"/>
                      <a:gd name="T85" fmla="*/ 298 h 320"/>
                      <a:gd name="T86" fmla="*/ 43 w 251"/>
                      <a:gd name="T87" fmla="*/ 19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1" h="320">
                        <a:moveTo>
                          <a:pt x="214" y="117"/>
                        </a:moveTo>
                        <a:cubicBezTo>
                          <a:pt x="203" y="117"/>
                          <a:pt x="203" y="117"/>
                          <a:pt x="203" y="117"/>
                        </a:cubicBezTo>
                        <a:cubicBezTo>
                          <a:pt x="197" y="117"/>
                          <a:pt x="192" y="112"/>
                          <a:pt x="192" y="106"/>
                        </a:cubicBezTo>
                        <a:cubicBezTo>
                          <a:pt x="192" y="100"/>
                          <a:pt x="197" y="96"/>
                          <a:pt x="203" y="96"/>
                        </a:cubicBezTo>
                        <a:cubicBezTo>
                          <a:pt x="214" y="96"/>
                          <a:pt x="214" y="96"/>
                          <a:pt x="214" y="96"/>
                        </a:cubicBezTo>
                        <a:cubicBezTo>
                          <a:pt x="222" y="96"/>
                          <a:pt x="230" y="88"/>
                          <a:pt x="230" y="80"/>
                        </a:cubicBezTo>
                        <a:cubicBezTo>
                          <a:pt x="230" y="71"/>
                          <a:pt x="222" y="64"/>
                          <a:pt x="214" y="64"/>
                        </a:cubicBezTo>
                        <a:cubicBezTo>
                          <a:pt x="208" y="64"/>
                          <a:pt x="203" y="59"/>
                          <a:pt x="203" y="53"/>
                        </a:cubicBezTo>
                        <a:cubicBezTo>
                          <a:pt x="203" y="35"/>
                          <a:pt x="189" y="21"/>
                          <a:pt x="171" y="21"/>
                        </a:cubicBezTo>
                        <a:cubicBezTo>
                          <a:pt x="156" y="21"/>
                          <a:pt x="143" y="32"/>
                          <a:pt x="140" y="47"/>
                        </a:cubicBezTo>
                        <a:cubicBezTo>
                          <a:pt x="139" y="50"/>
                          <a:pt x="137" y="52"/>
                          <a:pt x="134" y="54"/>
                        </a:cubicBezTo>
                        <a:cubicBezTo>
                          <a:pt x="132" y="55"/>
                          <a:pt x="128" y="56"/>
                          <a:pt x="125" y="54"/>
                        </a:cubicBezTo>
                        <a:cubicBezTo>
                          <a:pt x="111" y="49"/>
                          <a:pt x="96" y="60"/>
                          <a:pt x="96" y="74"/>
                        </a:cubicBezTo>
                        <a:cubicBezTo>
                          <a:pt x="96" y="80"/>
                          <a:pt x="92" y="85"/>
                          <a:pt x="86" y="85"/>
                        </a:cubicBezTo>
                        <a:cubicBezTo>
                          <a:pt x="80" y="85"/>
                          <a:pt x="75" y="80"/>
                          <a:pt x="75" y="74"/>
                        </a:cubicBezTo>
                        <a:cubicBezTo>
                          <a:pt x="75" y="49"/>
                          <a:pt x="97" y="29"/>
                          <a:pt x="122" y="32"/>
                        </a:cubicBezTo>
                        <a:cubicBezTo>
                          <a:pt x="130" y="13"/>
                          <a:pt x="149" y="0"/>
                          <a:pt x="171" y="0"/>
                        </a:cubicBezTo>
                        <a:cubicBezTo>
                          <a:pt x="197" y="0"/>
                          <a:pt x="219" y="19"/>
                          <a:pt x="224" y="44"/>
                        </a:cubicBezTo>
                        <a:cubicBezTo>
                          <a:pt x="239" y="48"/>
                          <a:pt x="251" y="62"/>
                          <a:pt x="251" y="80"/>
                        </a:cubicBezTo>
                        <a:cubicBezTo>
                          <a:pt x="251" y="100"/>
                          <a:pt x="234" y="117"/>
                          <a:pt x="214" y="117"/>
                        </a:cubicBezTo>
                        <a:close/>
                        <a:moveTo>
                          <a:pt x="192" y="316"/>
                        </a:moveTo>
                        <a:cubicBezTo>
                          <a:pt x="194" y="313"/>
                          <a:pt x="195" y="310"/>
                          <a:pt x="194" y="307"/>
                        </a:cubicBezTo>
                        <a:cubicBezTo>
                          <a:pt x="171" y="191"/>
                          <a:pt x="171" y="191"/>
                          <a:pt x="171" y="191"/>
                        </a:cubicBezTo>
                        <a:cubicBezTo>
                          <a:pt x="171" y="128"/>
                          <a:pt x="171" y="128"/>
                          <a:pt x="171" y="128"/>
                        </a:cubicBezTo>
                        <a:cubicBezTo>
                          <a:pt x="171" y="123"/>
                          <a:pt x="168" y="119"/>
                          <a:pt x="164" y="118"/>
                        </a:cubicBezTo>
                        <a:cubicBezTo>
                          <a:pt x="162" y="117"/>
                          <a:pt x="129" y="106"/>
                          <a:pt x="96" y="106"/>
                        </a:cubicBezTo>
                        <a:cubicBezTo>
                          <a:pt x="63" y="106"/>
                          <a:pt x="30" y="117"/>
                          <a:pt x="29" y="118"/>
                        </a:cubicBezTo>
                        <a:cubicBezTo>
                          <a:pt x="25" y="119"/>
                          <a:pt x="22" y="123"/>
                          <a:pt x="22" y="128"/>
                        </a:cubicBezTo>
                        <a:cubicBezTo>
                          <a:pt x="22" y="191"/>
                          <a:pt x="22" y="191"/>
                          <a:pt x="22" y="191"/>
                        </a:cubicBezTo>
                        <a:cubicBezTo>
                          <a:pt x="1" y="307"/>
                          <a:pt x="1" y="307"/>
                          <a:pt x="1" y="307"/>
                        </a:cubicBezTo>
                        <a:cubicBezTo>
                          <a:pt x="0" y="310"/>
                          <a:pt x="1" y="313"/>
                          <a:pt x="3" y="316"/>
                        </a:cubicBezTo>
                        <a:cubicBezTo>
                          <a:pt x="5" y="318"/>
                          <a:pt x="8" y="320"/>
                          <a:pt x="11" y="320"/>
                        </a:cubicBezTo>
                        <a:cubicBezTo>
                          <a:pt x="183" y="320"/>
                          <a:pt x="183" y="320"/>
                          <a:pt x="183" y="320"/>
                        </a:cubicBezTo>
                        <a:cubicBezTo>
                          <a:pt x="187" y="320"/>
                          <a:pt x="190" y="318"/>
                          <a:pt x="192" y="316"/>
                        </a:cubicBezTo>
                        <a:close/>
                        <a:moveTo>
                          <a:pt x="43" y="194"/>
                        </a:moveTo>
                        <a:cubicBezTo>
                          <a:pt x="43" y="193"/>
                          <a:pt x="43" y="192"/>
                          <a:pt x="43" y="192"/>
                        </a:cubicBezTo>
                        <a:cubicBezTo>
                          <a:pt x="43" y="136"/>
                          <a:pt x="43" y="136"/>
                          <a:pt x="43" y="136"/>
                        </a:cubicBezTo>
                        <a:cubicBezTo>
                          <a:pt x="54" y="133"/>
                          <a:pt x="75" y="128"/>
                          <a:pt x="96" y="128"/>
                        </a:cubicBezTo>
                        <a:cubicBezTo>
                          <a:pt x="117" y="128"/>
                          <a:pt x="139" y="133"/>
                          <a:pt x="150" y="136"/>
                        </a:cubicBezTo>
                        <a:cubicBezTo>
                          <a:pt x="150" y="192"/>
                          <a:pt x="150" y="192"/>
                          <a:pt x="150" y="192"/>
                        </a:cubicBezTo>
                        <a:cubicBezTo>
                          <a:pt x="150" y="192"/>
                          <a:pt x="150" y="193"/>
                          <a:pt x="150" y="194"/>
                        </a:cubicBezTo>
                        <a:cubicBezTo>
                          <a:pt x="170" y="298"/>
                          <a:pt x="170" y="298"/>
                          <a:pt x="170" y="298"/>
                        </a:cubicBezTo>
                        <a:cubicBezTo>
                          <a:pt x="24" y="298"/>
                          <a:pt x="24" y="298"/>
                          <a:pt x="24" y="298"/>
                        </a:cubicBezTo>
                        <a:lnTo>
                          <a:pt x="43" y="194"/>
                        </a:lnTo>
                        <a:close/>
                      </a:path>
                    </a:pathLst>
                  </a:custGeom>
                  <a:solidFill>
                    <a:srgbClr val="046A3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a typeface="+mn-ea"/>
                      <a:cs typeface="+mn-cs"/>
                    </a:endParaRPr>
                  </a:p>
                </p:txBody>
              </p:sp>
              <p:grpSp>
                <p:nvGrpSpPr>
                  <p:cNvPr id="88" name="Group 87">
                    <a:extLst>
                      <a:ext uri="{FF2B5EF4-FFF2-40B4-BE49-F238E27FC236}">
                        <a16:creationId xmlns:a16="http://schemas.microsoft.com/office/drawing/2014/main" id="{1FA388D9-6359-EA5C-944C-7EEC2311DF04}"/>
                      </a:ext>
                    </a:extLst>
                  </p:cNvPr>
                  <p:cNvGrpSpPr/>
                  <p:nvPr/>
                </p:nvGrpSpPr>
                <p:grpSpPr>
                  <a:xfrm>
                    <a:off x="1420599" y="2914361"/>
                    <a:ext cx="391271" cy="518099"/>
                    <a:chOff x="1420599" y="2914361"/>
                    <a:chExt cx="391271" cy="518099"/>
                  </a:xfrm>
                </p:grpSpPr>
                <p:grpSp>
                  <p:nvGrpSpPr>
                    <p:cNvPr id="92" name="Group 91">
                      <a:extLst>
                        <a:ext uri="{FF2B5EF4-FFF2-40B4-BE49-F238E27FC236}">
                          <a16:creationId xmlns:a16="http://schemas.microsoft.com/office/drawing/2014/main" id="{59D72F49-AE62-D4F5-653A-7A43C83B56CD}"/>
                        </a:ext>
                      </a:extLst>
                    </p:cNvPr>
                    <p:cNvGrpSpPr/>
                    <p:nvPr/>
                  </p:nvGrpSpPr>
                  <p:grpSpPr>
                    <a:xfrm>
                      <a:off x="1516595" y="2914361"/>
                      <a:ext cx="295275" cy="516770"/>
                      <a:chOff x="1516595" y="2914361"/>
                      <a:chExt cx="295275" cy="516770"/>
                    </a:xfrm>
                  </p:grpSpPr>
                  <p:sp>
                    <p:nvSpPr>
                      <p:cNvPr id="94" name="Rectangle 93">
                        <a:extLst>
                          <a:ext uri="{FF2B5EF4-FFF2-40B4-BE49-F238E27FC236}">
                            <a16:creationId xmlns:a16="http://schemas.microsoft.com/office/drawing/2014/main" id="{0FF9C1CB-0DEC-7A50-07D4-ED1B2DAB8A2B}"/>
                          </a:ext>
                        </a:extLst>
                      </p:cNvPr>
                      <p:cNvSpPr/>
                      <p:nvPr/>
                    </p:nvSpPr>
                    <p:spPr bwMode="gray">
                      <a:xfrm>
                        <a:off x="1600200" y="2937355"/>
                        <a:ext cx="196850" cy="493776"/>
                      </a:xfrm>
                      <a:prstGeom prst="rect">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Verdana"/>
                          <a:ea typeface="+mn-ea"/>
                          <a:cs typeface="+mn-cs"/>
                        </a:endParaRPr>
                      </a:p>
                    </p:txBody>
                  </p:sp>
                  <p:sp>
                    <p:nvSpPr>
                      <p:cNvPr id="95" name="Oval 94">
                        <a:extLst>
                          <a:ext uri="{FF2B5EF4-FFF2-40B4-BE49-F238E27FC236}">
                            <a16:creationId xmlns:a16="http://schemas.microsoft.com/office/drawing/2014/main" id="{08D0E69D-23D2-69B2-B218-C72958104699}"/>
                          </a:ext>
                        </a:extLst>
                      </p:cNvPr>
                      <p:cNvSpPr/>
                      <p:nvPr/>
                    </p:nvSpPr>
                    <p:spPr bwMode="gray">
                      <a:xfrm>
                        <a:off x="1516595" y="2914361"/>
                        <a:ext cx="295275" cy="91440"/>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Verdana"/>
                          <a:ea typeface="+mn-ea"/>
                          <a:cs typeface="+mn-cs"/>
                        </a:endParaRPr>
                      </a:p>
                    </p:txBody>
                  </p:sp>
                </p:grpSp>
                <p:sp>
                  <p:nvSpPr>
                    <p:cNvPr id="93" name="Flowchart: Data 92">
                      <a:extLst>
                        <a:ext uri="{FF2B5EF4-FFF2-40B4-BE49-F238E27FC236}">
                          <a16:creationId xmlns:a16="http://schemas.microsoft.com/office/drawing/2014/main" id="{6B83F9D5-A935-D9CA-E555-7085F85DC254}"/>
                        </a:ext>
                      </a:extLst>
                    </p:cNvPr>
                    <p:cNvSpPr/>
                    <p:nvPr/>
                  </p:nvSpPr>
                  <p:spPr bwMode="gray">
                    <a:xfrm>
                      <a:off x="1420599" y="3278263"/>
                      <a:ext cx="229608" cy="154197"/>
                    </a:xfrm>
                    <a:prstGeom prst="flowChartInputOutput">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Verdana"/>
                        <a:ea typeface="+mn-ea"/>
                        <a:cs typeface="+mn-cs"/>
                      </a:endParaRPr>
                    </a:p>
                  </p:txBody>
                </p:sp>
              </p:grpSp>
              <p:grpSp>
                <p:nvGrpSpPr>
                  <p:cNvPr id="89" name="Group 88">
                    <a:extLst>
                      <a:ext uri="{FF2B5EF4-FFF2-40B4-BE49-F238E27FC236}">
                        <a16:creationId xmlns:a16="http://schemas.microsoft.com/office/drawing/2014/main" id="{1BCE2260-0795-9C2E-5202-82432668144B}"/>
                      </a:ext>
                    </a:extLst>
                  </p:cNvPr>
                  <p:cNvGrpSpPr/>
                  <p:nvPr/>
                </p:nvGrpSpPr>
                <p:grpSpPr>
                  <a:xfrm>
                    <a:off x="1757363" y="2591590"/>
                    <a:ext cx="272393" cy="201829"/>
                    <a:chOff x="1757363" y="2591590"/>
                    <a:chExt cx="272393" cy="201829"/>
                  </a:xfrm>
                </p:grpSpPr>
                <p:sp>
                  <p:nvSpPr>
                    <p:cNvPr id="90" name="Oval 89">
                      <a:extLst>
                        <a:ext uri="{FF2B5EF4-FFF2-40B4-BE49-F238E27FC236}">
                          <a16:creationId xmlns:a16="http://schemas.microsoft.com/office/drawing/2014/main" id="{B8E11598-33A7-5B88-2662-DE09F33C6CC0}"/>
                        </a:ext>
                      </a:extLst>
                    </p:cNvPr>
                    <p:cNvSpPr/>
                    <p:nvPr/>
                  </p:nvSpPr>
                  <p:spPr bwMode="gray">
                    <a:xfrm>
                      <a:off x="1790700" y="2591590"/>
                      <a:ext cx="239056" cy="201829"/>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Verdana"/>
                        <a:ea typeface="+mn-ea"/>
                        <a:cs typeface="+mn-cs"/>
                      </a:endParaRPr>
                    </a:p>
                  </p:txBody>
                </p:sp>
                <p:sp>
                  <p:nvSpPr>
                    <p:cNvPr id="91" name="Freeform: Shape 90">
                      <a:extLst>
                        <a:ext uri="{FF2B5EF4-FFF2-40B4-BE49-F238E27FC236}">
                          <a16:creationId xmlns:a16="http://schemas.microsoft.com/office/drawing/2014/main" id="{A896072F-7C23-BF58-97B3-F327EAB8DC2F}"/>
                        </a:ext>
                      </a:extLst>
                    </p:cNvPr>
                    <p:cNvSpPr/>
                    <p:nvPr/>
                  </p:nvSpPr>
                  <p:spPr bwMode="gray">
                    <a:xfrm>
                      <a:off x="1757363" y="2685527"/>
                      <a:ext cx="61912" cy="55292"/>
                    </a:xfrm>
                    <a:custGeom>
                      <a:avLst/>
                      <a:gdLst>
                        <a:gd name="connsiteX0" fmla="*/ 0 w 61912"/>
                        <a:gd name="connsiteY0" fmla="*/ 12429 h 55292"/>
                        <a:gd name="connsiteX1" fmla="*/ 30956 w 61912"/>
                        <a:gd name="connsiteY1" fmla="*/ 10048 h 55292"/>
                        <a:gd name="connsiteX2" fmla="*/ 33337 w 61912"/>
                        <a:gd name="connsiteY2" fmla="*/ 523 h 55292"/>
                        <a:gd name="connsiteX3" fmla="*/ 45243 w 61912"/>
                        <a:gd name="connsiteY3" fmla="*/ 2904 h 55292"/>
                        <a:gd name="connsiteX4" fmla="*/ 57150 w 61912"/>
                        <a:gd name="connsiteY4" fmla="*/ 17192 h 55292"/>
                        <a:gd name="connsiteX5" fmla="*/ 61912 w 61912"/>
                        <a:gd name="connsiteY5" fmla="*/ 36242 h 55292"/>
                        <a:gd name="connsiteX6" fmla="*/ 59531 w 61912"/>
                        <a:gd name="connsiteY6" fmla="*/ 50529 h 55292"/>
                        <a:gd name="connsiteX7" fmla="*/ 45243 w 61912"/>
                        <a:gd name="connsiteY7" fmla="*/ 52911 h 55292"/>
                        <a:gd name="connsiteX8" fmla="*/ 35718 w 61912"/>
                        <a:gd name="connsiteY8" fmla="*/ 55292 h 55292"/>
                        <a:gd name="connsiteX9" fmla="*/ 23812 w 61912"/>
                        <a:gd name="connsiteY9" fmla="*/ 52911 h 55292"/>
                        <a:gd name="connsiteX10" fmla="*/ 16668 w 61912"/>
                        <a:gd name="connsiteY10" fmla="*/ 45767 h 55292"/>
                        <a:gd name="connsiteX11" fmla="*/ 11906 w 61912"/>
                        <a:gd name="connsiteY11" fmla="*/ 38623 h 55292"/>
                        <a:gd name="connsiteX12" fmla="*/ 0 w 61912"/>
                        <a:gd name="connsiteY12" fmla="*/ 12429 h 5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2" h="55292">
                          <a:moveTo>
                            <a:pt x="0" y="12429"/>
                          </a:moveTo>
                          <a:cubicBezTo>
                            <a:pt x="10319" y="11635"/>
                            <a:pt x="21210" y="13529"/>
                            <a:pt x="30956" y="10048"/>
                          </a:cubicBezTo>
                          <a:cubicBezTo>
                            <a:pt x="34038" y="8947"/>
                            <a:pt x="30410" y="1987"/>
                            <a:pt x="33337" y="523"/>
                          </a:cubicBezTo>
                          <a:cubicBezTo>
                            <a:pt x="36957" y="-1287"/>
                            <a:pt x="41274" y="2110"/>
                            <a:pt x="45243" y="2904"/>
                          </a:cubicBezTo>
                          <a:cubicBezTo>
                            <a:pt x="48837" y="6498"/>
                            <a:pt x="55256" y="11983"/>
                            <a:pt x="57150" y="17192"/>
                          </a:cubicBezTo>
                          <a:cubicBezTo>
                            <a:pt x="59387" y="23343"/>
                            <a:pt x="61912" y="36242"/>
                            <a:pt x="61912" y="36242"/>
                          </a:cubicBezTo>
                          <a:cubicBezTo>
                            <a:pt x="61118" y="41004"/>
                            <a:pt x="62945" y="47115"/>
                            <a:pt x="59531" y="50529"/>
                          </a:cubicBezTo>
                          <a:cubicBezTo>
                            <a:pt x="56117" y="53943"/>
                            <a:pt x="49978" y="51964"/>
                            <a:pt x="45243" y="52911"/>
                          </a:cubicBezTo>
                          <a:cubicBezTo>
                            <a:pt x="42034" y="53553"/>
                            <a:pt x="38893" y="54498"/>
                            <a:pt x="35718" y="55292"/>
                          </a:cubicBezTo>
                          <a:cubicBezTo>
                            <a:pt x="31749" y="54498"/>
                            <a:pt x="27432" y="54721"/>
                            <a:pt x="23812" y="52911"/>
                          </a:cubicBezTo>
                          <a:cubicBezTo>
                            <a:pt x="20800" y="51405"/>
                            <a:pt x="18824" y="48354"/>
                            <a:pt x="16668" y="45767"/>
                          </a:cubicBezTo>
                          <a:cubicBezTo>
                            <a:pt x="14836" y="43568"/>
                            <a:pt x="13493" y="41004"/>
                            <a:pt x="11906" y="38623"/>
                          </a:cubicBezTo>
                          <a:lnTo>
                            <a:pt x="0" y="12429"/>
                          </a:lnTo>
                          <a:close/>
                        </a:path>
                      </a:pathLst>
                    </a:cu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Verdana"/>
                        <a:ea typeface="+mn-ea"/>
                        <a:cs typeface="+mn-cs"/>
                      </a:endParaRPr>
                    </a:p>
                  </p:txBody>
                </p:sp>
              </p:grpSp>
            </p:grpSp>
          </p:grpSp>
        </p:grpSp>
        <p:sp>
          <p:nvSpPr>
            <p:cNvPr id="35" name="Freeform 23">
              <a:extLst>
                <a:ext uri="{FF2B5EF4-FFF2-40B4-BE49-F238E27FC236}">
                  <a16:creationId xmlns:a16="http://schemas.microsoft.com/office/drawing/2014/main" id="{237B949A-6FDB-CD0E-2722-283AA83A239A}"/>
                </a:ext>
              </a:extLst>
            </p:cNvPr>
            <p:cNvSpPr/>
            <p:nvPr/>
          </p:nvSpPr>
          <p:spPr>
            <a:xfrm>
              <a:off x="6199116" y="1408855"/>
              <a:ext cx="1293854" cy="1097116"/>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rgbClr val="5DA69B"/>
            </a:solidFill>
            <a:ln w="12700" cap="flat" cmpd="sng" algn="ctr">
              <a:noFill/>
              <a:prstDash val="solid"/>
            </a:ln>
            <a:effectLst/>
          </p:spPr>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36" name="Freeform 24">
              <a:extLst>
                <a:ext uri="{FF2B5EF4-FFF2-40B4-BE49-F238E27FC236}">
                  <a16:creationId xmlns:a16="http://schemas.microsoft.com/office/drawing/2014/main" id="{671ED410-D4D5-973E-FE8D-BB098FF09579}"/>
                </a:ext>
              </a:extLst>
            </p:cNvPr>
            <p:cNvSpPr/>
            <p:nvPr/>
          </p:nvSpPr>
          <p:spPr>
            <a:xfrm>
              <a:off x="7078001" y="2094243"/>
              <a:ext cx="1072945" cy="1272161"/>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rgbClr val="9DD3CE"/>
            </a:solidFill>
            <a:ln w="12700" cap="flat" cmpd="sng" algn="ctr">
              <a:noFill/>
              <a:prstDash val="solid"/>
            </a:ln>
            <a:effectLst/>
          </p:spPr>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37" name="Freeform 25">
              <a:extLst>
                <a:ext uri="{FF2B5EF4-FFF2-40B4-BE49-F238E27FC236}">
                  <a16:creationId xmlns:a16="http://schemas.microsoft.com/office/drawing/2014/main" id="{1D1A23E1-853C-925A-68D7-AC4816B53AB0}"/>
                </a:ext>
              </a:extLst>
            </p:cNvPr>
            <p:cNvSpPr/>
            <p:nvPr/>
          </p:nvSpPr>
          <p:spPr>
            <a:xfrm>
              <a:off x="7073142" y="3563640"/>
              <a:ext cx="1080258" cy="1279558"/>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rgbClr val="BDE1DE"/>
            </a:solidFill>
            <a:ln w="12700" cap="flat" cmpd="sng" algn="ctr">
              <a:noFill/>
              <a:prstDash val="solid"/>
            </a:ln>
            <a:effectLst/>
          </p:spPr>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38" name="Freeform 26">
              <a:extLst>
                <a:ext uri="{FF2B5EF4-FFF2-40B4-BE49-F238E27FC236}">
                  <a16:creationId xmlns:a16="http://schemas.microsoft.com/office/drawing/2014/main" id="{D05250FE-122A-6990-5EAC-25E45BA5AC6F}"/>
                </a:ext>
              </a:extLst>
            </p:cNvPr>
            <p:cNvSpPr/>
            <p:nvPr/>
          </p:nvSpPr>
          <p:spPr>
            <a:xfrm>
              <a:off x="6204026" y="4429005"/>
              <a:ext cx="1281609" cy="1094650"/>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rgbClr val="62B5E5"/>
            </a:solidFill>
            <a:ln w="12700" cap="flat" cmpd="sng" algn="ctr">
              <a:noFill/>
              <a:prstDash val="solid"/>
            </a:ln>
            <a:effectLst/>
          </p:spPr>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39" name="Freeform 27">
              <a:extLst>
                <a:ext uri="{FF2B5EF4-FFF2-40B4-BE49-F238E27FC236}">
                  <a16:creationId xmlns:a16="http://schemas.microsoft.com/office/drawing/2014/main" id="{ADC13886-99AC-2035-C44F-23F606E4074A}"/>
                </a:ext>
              </a:extLst>
            </p:cNvPr>
            <p:cNvSpPr/>
            <p:nvPr/>
          </p:nvSpPr>
          <p:spPr>
            <a:xfrm flipH="1">
              <a:off x="4699031" y="1408855"/>
              <a:ext cx="1293854" cy="1097116"/>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rgbClr val="52938A"/>
            </a:solidFill>
            <a:ln w="12700" cap="flat" cmpd="sng" algn="ctr">
              <a:noFill/>
              <a:prstDash val="solid"/>
            </a:ln>
            <a:effectLst/>
          </p:spPr>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40" name="Freeform 28">
              <a:extLst>
                <a:ext uri="{FF2B5EF4-FFF2-40B4-BE49-F238E27FC236}">
                  <a16:creationId xmlns:a16="http://schemas.microsoft.com/office/drawing/2014/main" id="{5FB45E56-A82A-1941-FE45-28A806EF9965}"/>
                </a:ext>
              </a:extLst>
            </p:cNvPr>
            <p:cNvSpPr/>
            <p:nvPr/>
          </p:nvSpPr>
          <p:spPr>
            <a:xfrm flipH="1">
              <a:off x="4041056" y="2094243"/>
              <a:ext cx="1072945" cy="1272161"/>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rgbClr val="01ABAC"/>
            </a:solidFill>
            <a:ln w="12700" cap="flat" cmpd="sng" algn="ctr">
              <a:noFill/>
              <a:prstDash val="solid"/>
            </a:ln>
            <a:effectLst/>
          </p:spPr>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Verdana"/>
                <a:ea typeface="+mn-ea"/>
                <a:cs typeface="+mn-cs"/>
              </a:endParaRPr>
            </a:p>
          </p:txBody>
        </p:sp>
        <p:sp>
          <p:nvSpPr>
            <p:cNvPr id="41" name="Freeform 49">
              <a:extLst>
                <a:ext uri="{FF2B5EF4-FFF2-40B4-BE49-F238E27FC236}">
                  <a16:creationId xmlns:a16="http://schemas.microsoft.com/office/drawing/2014/main" id="{8D90F196-E8CE-35F0-0D7E-F7DF12CC79F2}"/>
                </a:ext>
              </a:extLst>
            </p:cNvPr>
            <p:cNvSpPr/>
            <p:nvPr/>
          </p:nvSpPr>
          <p:spPr>
            <a:xfrm flipH="1">
              <a:off x="4038600" y="3563640"/>
              <a:ext cx="1080258" cy="1279558"/>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rgbClr val="C7E7FF"/>
            </a:solidFill>
            <a:ln w="12700" cap="flat" cmpd="sng" algn="ctr">
              <a:noFill/>
              <a:prstDash val="solid"/>
            </a:ln>
            <a:effectLst/>
          </p:spPr>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43" name="Freeform 50">
              <a:extLst>
                <a:ext uri="{FF2B5EF4-FFF2-40B4-BE49-F238E27FC236}">
                  <a16:creationId xmlns:a16="http://schemas.microsoft.com/office/drawing/2014/main" id="{4357B286-CD08-B754-C2C9-227429918E97}"/>
                </a:ext>
              </a:extLst>
            </p:cNvPr>
            <p:cNvSpPr/>
            <p:nvPr/>
          </p:nvSpPr>
          <p:spPr>
            <a:xfrm flipH="1">
              <a:off x="4706367" y="4429005"/>
              <a:ext cx="1281609" cy="1094650"/>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rgbClr val="8DC8E5"/>
            </a:solidFill>
            <a:ln w="12700" cap="flat" cmpd="sng" algn="ctr">
              <a:noFill/>
              <a:prstDash val="solid"/>
            </a:ln>
            <a:effectLst/>
          </p:spPr>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44" name="Isosceles Triangle 43">
              <a:extLst>
                <a:ext uri="{FF2B5EF4-FFF2-40B4-BE49-F238E27FC236}">
                  <a16:creationId xmlns:a16="http://schemas.microsoft.com/office/drawing/2014/main" id="{85FCE777-584A-226B-3C3A-306778810666}"/>
                </a:ext>
              </a:extLst>
            </p:cNvPr>
            <p:cNvSpPr/>
            <p:nvPr/>
          </p:nvSpPr>
          <p:spPr>
            <a:xfrm rot="12077977">
              <a:off x="6429897" y="2166157"/>
              <a:ext cx="258077" cy="444470"/>
            </a:xfrm>
            <a:prstGeom prst="triangle">
              <a:avLst/>
            </a:prstGeom>
            <a:solidFill>
              <a:srgbClr val="5DA69B"/>
            </a:solidFill>
            <a:ln w="12700" cap="flat" cmpd="sng" algn="ctr">
              <a:noFill/>
              <a:prstDash val="solid"/>
            </a:ln>
            <a:effectLst/>
          </p:spPr>
          <p:txBody>
            <a:bodyPr lIns="36000" tIns="36000" rIns="36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45" name="Isosceles Triangle 44">
              <a:extLst>
                <a:ext uri="{FF2B5EF4-FFF2-40B4-BE49-F238E27FC236}">
                  <a16:creationId xmlns:a16="http://schemas.microsoft.com/office/drawing/2014/main" id="{3DE48A23-12C3-EF28-408F-488D30C92734}"/>
                </a:ext>
              </a:extLst>
            </p:cNvPr>
            <p:cNvSpPr/>
            <p:nvPr/>
          </p:nvSpPr>
          <p:spPr>
            <a:xfrm rot="14801312">
              <a:off x="7048049" y="2788373"/>
              <a:ext cx="259160" cy="442613"/>
            </a:xfrm>
            <a:prstGeom prst="triangle">
              <a:avLst/>
            </a:prstGeom>
            <a:solidFill>
              <a:srgbClr val="9DD3CE"/>
            </a:solidFill>
            <a:ln w="12700" cap="flat" cmpd="sng" algn="ctr">
              <a:noFill/>
              <a:prstDash val="solid"/>
            </a:ln>
            <a:effectLst/>
          </p:spPr>
          <p:txBody>
            <a:bodyPr lIns="36000" tIns="36000" rIns="36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46" name="Isosceles Triangle 45">
              <a:extLst>
                <a:ext uri="{FF2B5EF4-FFF2-40B4-BE49-F238E27FC236}">
                  <a16:creationId xmlns:a16="http://schemas.microsoft.com/office/drawing/2014/main" id="{4EF6BC21-90D8-E99D-DC7C-6D2F0601E2F2}"/>
                </a:ext>
              </a:extLst>
            </p:cNvPr>
            <p:cNvSpPr/>
            <p:nvPr/>
          </p:nvSpPr>
          <p:spPr>
            <a:xfrm rot="17659912">
              <a:off x="7055884" y="3680859"/>
              <a:ext cx="259160" cy="442613"/>
            </a:xfrm>
            <a:prstGeom prst="triangle">
              <a:avLst/>
            </a:prstGeom>
            <a:solidFill>
              <a:srgbClr val="BDE1DE"/>
            </a:solidFill>
            <a:ln w="12700" cap="flat" cmpd="sng" algn="ctr">
              <a:noFill/>
              <a:prstDash val="solid"/>
            </a:ln>
            <a:effectLst/>
          </p:spPr>
          <p:txBody>
            <a:bodyPr lIns="36000" tIns="36000" rIns="36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47" name="Isosceles Triangle 46">
              <a:extLst>
                <a:ext uri="{FF2B5EF4-FFF2-40B4-BE49-F238E27FC236}">
                  <a16:creationId xmlns:a16="http://schemas.microsoft.com/office/drawing/2014/main" id="{B2A39481-88AA-E93C-B061-F94BD0BDB355}"/>
                </a:ext>
              </a:extLst>
            </p:cNvPr>
            <p:cNvSpPr/>
            <p:nvPr/>
          </p:nvSpPr>
          <p:spPr>
            <a:xfrm rot="20258485">
              <a:off x="6414144" y="4326486"/>
              <a:ext cx="258077" cy="444470"/>
            </a:xfrm>
            <a:prstGeom prst="triangle">
              <a:avLst/>
            </a:prstGeom>
            <a:solidFill>
              <a:srgbClr val="62B5E5"/>
            </a:solidFill>
            <a:ln w="12700" cap="flat" cmpd="sng" algn="ctr">
              <a:noFill/>
              <a:prstDash val="solid"/>
            </a:ln>
            <a:effectLst/>
          </p:spPr>
          <p:txBody>
            <a:bodyPr lIns="36000" tIns="36000" rIns="36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48" name="Isosceles Triangle 47">
              <a:extLst>
                <a:ext uri="{FF2B5EF4-FFF2-40B4-BE49-F238E27FC236}">
                  <a16:creationId xmlns:a16="http://schemas.microsoft.com/office/drawing/2014/main" id="{FF881E3E-2C5A-EDA2-85E0-46BC81D66F3A}"/>
                </a:ext>
              </a:extLst>
            </p:cNvPr>
            <p:cNvSpPr/>
            <p:nvPr/>
          </p:nvSpPr>
          <p:spPr>
            <a:xfrm rot="1358864">
              <a:off x="5510422" y="4326098"/>
              <a:ext cx="258077" cy="444470"/>
            </a:xfrm>
            <a:prstGeom prst="triangle">
              <a:avLst/>
            </a:prstGeom>
            <a:solidFill>
              <a:srgbClr val="8DC8E5"/>
            </a:solidFill>
            <a:ln w="12700" cap="flat" cmpd="sng" algn="ctr">
              <a:noFill/>
              <a:prstDash val="solid"/>
            </a:ln>
            <a:effectLst/>
          </p:spPr>
          <p:txBody>
            <a:bodyPr lIns="36000" tIns="36000" rIns="36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49" name="Isosceles Triangle 48">
              <a:extLst>
                <a:ext uri="{FF2B5EF4-FFF2-40B4-BE49-F238E27FC236}">
                  <a16:creationId xmlns:a16="http://schemas.microsoft.com/office/drawing/2014/main" id="{5428E807-EDE7-EDDC-5A64-FF081D44F882}"/>
                </a:ext>
              </a:extLst>
            </p:cNvPr>
            <p:cNvSpPr/>
            <p:nvPr/>
          </p:nvSpPr>
          <p:spPr>
            <a:xfrm rot="3981004">
              <a:off x="4881421" y="3679615"/>
              <a:ext cx="259160" cy="442613"/>
            </a:xfrm>
            <a:prstGeom prst="triangle">
              <a:avLst/>
            </a:prstGeom>
            <a:solidFill>
              <a:srgbClr val="C7E7FF"/>
            </a:solidFill>
            <a:ln w="12700" cap="flat" cmpd="sng" algn="ctr">
              <a:noFill/>
              <a:prstDash val="solid"/>
            </a:ln>
            <a:effectLst/>
          </p:spPr>
          <p:txBody>
            <a:bodyPr lIns="36000" tIns="36000" rIns="36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50" name="Isosceles Triangle 49">
              <a:extLst>
                <a:ext uri="{FF2B5EF4-FFF2-40B4-BE49-F238E27FC236}">
                  <a16:creationId xmlns:a16="http://schemas.microsoft.com/office/drawing/2014/main" id="{FB457812-F8A6-6D83-9F55-9D5D3C9EE010}"/>
                </a:ext>
              </a:extLst>
            </p:cNvPr>
            <p:cNvSpPr/>
            <p:nvPr/>
          </p:nvSpPr>
          <p:spPr>
            <a:xfrm rot="6619441">
              <a:off x="4883546" y="2802865"/>
              <a:ext cx="259160" cy="442613"/>
            </a:xfrm>
            <a:prstGeom prst="triangle">
              <a:avLst/>
            </a:prstGeom>
            <a:solidFill>
              <a:srgbClr val="01ABAC"/>
            </a:solidFill>
            <a:ln w="12700" cap="flat" cmpd="sng" algn="ctr">
              <a:noFill/>
              <a:prstDash val="solid"/>
            </a:ln>
            <a:effectLst/>
          </p:spPr>
          <p:txBody>
            <a:bodyPr lIns="36000" tIns="36000" rIns="36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sp>
          <p:nvSpPr>
            <p:cNvPr id="51" name="Isosceles Triangle 50">
              <a:extLst>
                <a:ext uri="{FF2B5EF4-FFF2-40B4-BE49-F238E27FC236}">
                  <a16:creationId xmlns:a16="http://schemas.microsoft.com/office/drawing/2014/main" id="{91B6FA7B-51DA-21E9-FFDD-9446418F1D96}"/>
                </a:ext>
              </a:extLst>
            </p:cNvPr>
            <p:cNvSpPr/>
            <p:nvPr/>
          </p:nvSpPr>
          <p:spPr>
            <a:xfrm rot="9321448">
              <a:off x="5504221" y="2164454"/>
              <a:ext cx="258077" cy="444470"/>
            </a:xfrm>
            <a:prstGeom prst="triangle">
              <a:avLst/>
            </a:prstGeom>
            <a:solidFill>
              <a:srgbClr val="52938A"/>
            </a:solidFill>
            <a:ln w="12700" cap="flat" cmpd="sng" algn="ctr">
              <a:noFill/>
              <a:prstDash val="solid"/>
            </a:ln>
            <a:effectLst/>
          </p:spPr>
          <p:txBody>
            <a:bodyPr lIns="36000" tIns="36000" rIns="36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53565A"/>
                </a:solidFill>
                <a:effectLst/>
                <a:uLnTx/>
                <a:uFillTx/>
                <a:latin typeface="Verdana"/>
                <a:ea typeface="+mn-ea"/>
                <a:cs typeface="+mn-cs"/>
              </a:endParaRPr>
            </a:p>
          </p:txBody>
        </p:sp>
        <p:grpSp>
          <p:nvGrpSpPr>
            <p:cNvPr id="52" name="Group 51">
              <a:extLst>
                <a:ext uri="{FF2B5EF4-FFF2-40B4-BE49-F238E27FC236}">
                  <a16:creationId xmlns:a16="http://schemas.microsoft.com/office/drawing/2014/main" id="{B30DC2B5-E9C8-EB19-C2D8-35B2BCB77E27}"/>
                </a:ext>
              </a:extLst>
            </p:cNvPr>
            <p:cNvGrpSpPr/>
            <p:nvPr/>
          </p:nvGrpSpPr>
          <p:grpSpPr>
            <a:xfrm>
              <a:off x="5245407" y="2634701"/>
              <a:ext cx="1701186" cy="1663108"/>
              <a:chOff x="5247297" y="2628844"/>
              <a:chExt cx="1701186" cy="1663108"/>
            </a:xfrm>
          </p:grpSpPr>
          <p:sp>
            <p:nvSpPr>
              <p:cNvPr id="80" name="Oval 79">
                <a:extLst>
                  <a:ext uri="{FF2B5EF4-FFF2-40B4-BE49-F238E27FC236}">
                    <a16:creationId xmlns:a16="http://schemas.microsoft.com/office/drawing/2014/main" id="{04582F6D-9B90-2575-5C16-8C215F6841A1}"/>
                  </a:ext>
                </a:extLst>
              </p:cNvPr>
              <p:cNvSpPr/>
              <p:nvPr/>
            </p:nvSpPr>
            <p:spPr bwMode="gray">
              <a:xfrm>
                <a:off x="5247297" y="2628844"/>
                <a:ext cx="1701186" cy="1663108"/>
              </a:xfrm>
              <a:prstGeom prst="ellipse">
                <a:avLst/>
              </a:prstGeom>
              <a:solidFill>
                <a:srgbClr val="041E42"/>
              </a:solidFill>
              <a:ln w="19050" algn="ctr">
                <a:solidFill>
                  <a:srgbClr val="62B5E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Verdana"/>
                  <a:ea typeface="+mn-ea"/>
                  <a:cs typeface="+mn-cs"/>
                </a:endParaRPr>
              </a:p>
            </p:txBody>
          </p:sp>
          <p:pic>
            <p:nvPicPr>
              <p:cNvPr id="81" name="Picture 80">
                <a:extLst>
                  <a:ext uri="{FF2B5EF4-FFF2-40B4-BE49-F238E27FC236}">
                    <a16:creationId xmlns:a16="http://schemas.microsoft.com/office/drawing/2014/main" id="{083A99DE-BAF7-5B30-656E-B4051803984B}"/>
                  </a:ext>
                </a:extLst>
              </p:cNvPr>
              <p:cNvPicPr>
                <a:picLocks noChangeAspect="1"/>
              </p:cNvPicPr>
              <p:nvPr/>
            </p:nvPicPr>
            <p:blipFill>
              <a:blip r:embed="rId3"/>
              <a:stretch>
                <a:fillRect/>
              </a:stretch>
            </p:blipFill>
            <p:spPr>
              <a:xfrm>
                <a:off x="5697294" y="2998576"/>
                <a:ext cx="821397" cy="814219"/>
              </a:xfrm>
              <a:prstGeom prst="rect">
                <a:avLst/>
              </a:prstGeom>
              <a:solidFill>
                <a:srgbClr val="041E42"/>
              </a:solidFill>
              <a:ln>
                <a:noFill/>
              </a:ln>
            </p:spPr>
          </p:pic>
        </p:grpSp>
        <p:grpSp>
          <p:nvGrpSpPr>
            <p:cNvPr id="53" name="Group 29">
              <a:extLst>
                <a:ext uri="{FF2B5EF4-FFF2-40B4-BE49-F238E27FC236}">
                  <a16:creationId xmlns:a16="http://schemas.microsoft.com/office/drawing/2014/main" id="{2A3D33F0-4168-2866-F9B7-B234CC2D861C}"/>
                </a:ext>
              </a:extLst>
            </p:cNvPr>
            <p:cNvGrpSpPr>
              <a:grpSpLocks noChangeAspect="1"/>
            </p:cNvGrpSpPr>
            <p:nvPr/>
          </p:nvGrpSpPr>
          <p:grpSpPr bwMode="auto">
            <a:xfrm>
              <a:off x="5191577" y="1702607"/>
              <a:ext cx="457200" cy="457200"/>
              <a:chOff x="2077" y="567"/>
              <a:chExt cx="234" cy="234"/>
            </a:xfrm>
            <a:solidFill>
              <a:sysClr val="window" lastClr="FFFFFF"/>
            </a:solidFill>
          </p:grpSpPr>
          <p:sp>
            <p:nvSpPr>
              <p:cNvPr id="78" name="Freeform 30">
                <a:extLst>
                  <a:ext uri="{FF2B5EF4-FFF2-40B4-BE49-F238E27FC236}">
                    <a16:creationId xmlns:a16="http://schemas.microsoft.com/office/drawing/2014/main" id="{A6C37EC8-624B-70EF-58AA-2D2AE7109F7B}"/>
                  </a:ext>
                </a:extLst>
              </p:cNvPr>
              <p:cNvSpPr>
                <a:spLocks noEditPoints="1"/>
              </p:cNvSpPr>
              <p:nvPr/>
            </p:nvSpPr>
            <p:spPr bwMode="auto">
              <a:xfrm>
                <a:off x="2077" y="567"/>
                <a:ext cx="234" cy="234"/>
              </a:xfrm>
              <a:custGeom>
                <a:avLst/>
                <a:gdLst>
                  <a:gd name="T0" fmla="*/ 97 w 194"/>
                  <a:gd name="T1" fmla="*/ 8 h 194"/>
                  <a:gd name="T2" fmla="*/ 186 w 194"/>
                  <a:gd name="T3" fmla="*/ 97 h 194"/>
                  <a:gd name="T4" fmla="*/ 97 w 194"/>
                  <a:gd name="T5" fmla="*/ 186 h 194"/>
                  <a:gd name="T6" fmla="*/ 8 w 194"/>
                  <a:gd name="T7" fmla="*/ 97 h 194"/>
                  <a:gd name="T8" fmla="*/ 97 w 194"/>
                  <a:gd name="T9" fmla="*/ 8 h 194"/>
                  <a:gd name="T10" fmla="*/ 97 w 194"/>
                  <a:gd name="T11" fmla="*/ 0 h 194"/>
                  <a:gd name="T12" fmla="*/ 0 w 194"/>
                  <a:gd name="T13" fmla="*/ 97 h 194"/>
                  <a:gd name="T14" fmla="*/ 97 w 194"/>
                  <a:gd name="T15" fmla="*/ 194 h 194"/>
                  <a:gd name="T16" fmla="*/ 194 w 194"/>
                  <a:gd name="T17" fmla="*/ 97 h 194"/>
                  <a:gd name="T18" fmla="*/ 97 w 194"/>
                  <a:gd name="T1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94">
                    <a:moveTo>
                      <a:pt x="97" y="8"/>
                    </a:moveTo>
                    <a:cubicBezTo>
                      <a:pt x="146" y="8"/>
                      <a:pt x="186" y="48"/>
                      <a:pt x="186" y="97"/>
                    </a:cubicBezTo>
                    <a:cubicBezTo>
                      <a:pt x="186" y="146"/>
                      <a:pt x="146" y="186"/>
                      <a:pt x="97" y="186"/>
                    </a:cubicBezTo>
                    <a:cubicBezTo>
                      <a:pt x="48" y="186"/>
                      <a:pt x="8" y="146"/>
                      <a:pt x="8" y="97"/>
                    </a:cubicBezTo>
                    <a:cubicBezTo>
                      <a:pt x="8" y="48"/>
                      <a:pt x="48" y="8"/>
                      <a:pt x="97" y="8"/>
                    </a:cubicBezTo>
                    <a:moveTo>
                      <a:pt x="97" y="0"/>
                    </a:moveTo>
                    <a:cubicBezTo>
                      <a:pt x="43" y="0"/>
                      <a:pt x="0" y="43"/>
                      <a:pt x="0" y="97"/>
                    </a:cubicBezTo>
                    <a:cubicBezTo>
                      <a:pt x="0" y="151"/>
                      <a:pt x="43" y="194"/>
                      <a:pt x="97" y="194"/>
                    </a:cubicBezTo>
                    <a:cubicBezTo>
                      <a:pt x="151" y="194"/>
                      <a:pt x="194" y="151"/>
                      <a:pt x="194" y="97"/>
                    </a:cubicBezTo>
                    <a:cubicBezTo>
                      <a:pt x="194" y="43"/>
                      <a:pt x="151" y="0"/>
                      <a:pt x="9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sp>
            <p:nvSpPr>
              <p:cNvPr id="79" name="Freeform 31">
                <a:extLst>
                  <a:ext uri="{FF2B5EF4-FFF2-40B4-BE49-F238E27FC236}">
                    <a16:creationId xmlns:a16="http://schemas.microsoft.com/office/drawing/2014/main" id="{F58B8E8F-C9CB-A06D-2286-B32630E1AFFD}"/>
                  </a:ext>
                </a:extLst>
              </p:cNvPr>
              <p:cNvSpPr>
                <a:spLocks noEditPoints="1"/>
              </p:cNvSpPr>
              <p:nvPr/>
            </p:nvSpPr>
            <p:spPr bwMode="auto">
              <a:xfrm>
                <a:off x="2118" y="608"/>
                <a:ext cx="152" cy="129"/>
              </a:xfrm>
              <a:custGeom>
                <a:avLst/>
                <a:gdLst>
                  <a:gd name="T0" fmla="*/ 91 w 126"/>
                  <a:gd name="T1" fmla="*/ 19 h 107"/>
                  <a:gd name="T2" fmla="*/ 87 w 126"/>
                  <a:gd name="T3" fmla="*/ 0 h 107"/>
                  <a:gd name="T4" fmla="*/ 35 w 126"/>
                  <a:gd name="T5" fmla="*/ 6 h 107"/>
                  <a:gd name="T6" fmla="*/ 6 w 126"/>
                  <a:gd name="T7" fmla="*/ 19 h 107"/>
                  <a:gd name="T8" fmla="*/ 0 w 126"/>
                  <a:gd name="T9" fmla="*/ 104 h 107"/>
                  <a:gd name="T10" fmla="*/ 120 w 126"/>
                  <a:gd name="T11" fmla="*/ 107 h 107"/>
                  <a:gd name="T12" fmla="*/ 126 w 126"/>
                  <a:gd name="T13" fmla="*/ 22 h 107"/>
                  <a:gd name="T14" fmla="*/ 35 w 126"/>
                  <a:gd name="T15" fmla="*/ 100 h 107"/>
                  <a:gd name="T16" fmla="*/ 26 w 126"/>
                  <a:gd name="T17" fmla="*/ 87 h 107"/>
                  <a:gd name="T18" fmla="*/ 19 w 126"/>
                  <a:gd name="T19" fmla="*/ 87 h 107"/>
                  <a:gd name="T20" fmla="*/ 11 w 126"/>
                  <a:gd name="T21" fmla="*/ 100 h 107"/>
                  <a:gd name="T22" fmla="*/ 35 w 126"/>
                  <a:gd name="T23" fmla="*/ 26 h 107"/>
                  <a:gd name="T24" fmla="*/ 83 w 126"/>
                  <a:gd name="T25" fmla="*/ 100 h 107"/>
                  <a:gd name="T26" fmla="*/ 58 w 126"/>
                  <a:gd name="T27" fmla="*/ 87 h 107"/>
                  <a:gd name="T28" fmla="*/ 52 w 126"/>
                  <a:gd name="T29" fmla="*/ 87 h 107"/>
                  <a:gd name="T30" fmla="*/ 43 w 126"/>
                  <a:gd name="T31" fmla="*/ 100 h 107"/>
                  <a:gd name="T32" fmla="*/ 83 w 126"/>
                  <a:gd name="T33" fmla="*/ 11 h 107"/>
                  <a:gd name="T34" fmla="*/ 115 w 126"/>
                  <a:gd name="T35" fmla="*/ 100 h 107"/>
                  <a:gd name="T36" fmla="*/ 107 w 126"/>
                  <a:gd name="T37" fmla="*/ 87 h 107"/>
                  <a:gd name="T38" fmla="*/ 100 w 126"/>
                  <a:gd name="T39" fmla="*/ 87 h 107"/>
                  <a:gd name="T40" fmla="*/ 91 w 126"/>
                  <a:gd name="T41" fmla="*/ 100 h 107"/>
                  <a:gd name="T42" fmla="*/ 115 w 126"/>
                  <a:gd name="T43" fmla="*/ 26 h 107"/>
                  <a:gd name="T44" fmla="*/ 18 w 126"/>
                  <a:gd name="T45" fmla="*/ 71 h 107"/>
                  <a:gd name="T46" fmla="*/ 26 w 126"/>
                  <a:gd name="T47" fmla="*/ 71 h 107"/>
                  <a:gd name="T48" fmla="*/ 18 w 126"/>
                  <a:gd name="T49" fmla="*/ 71 h 107"/>
                  <a:gd name="T50" fmla="*/ 22 w 126"/>
                  <a:gd name="T51" fmla="*/ 51 h 107"/>
                  <a:gd name="T52" fmla="*/ 22 w 126"/>
                  <a:gd name="T53" fmla="*/ 59 h 107"/>
                  <a:gd name="T54" fmla="*/ 18 w 126"/>
                  <a:gd name="T55" fmla="*/ 39 h 107"/>
                  <a:gd name="T56" fmla="*/ 26 w 126"/>
                  <a:gd name="T57" fmla="*/ 39 h 107"/>
                  <a:gd name="T58" fmla="*/ 18 w 126"/>
                  <a:gd name="T59" fmla="*/ 39 h 107"/>
                  <a:gd name="T60" fmla="*/ 55 w 126"/>
                  <a:gd name="T61" fmla="*/ 67 h 107"/>
                  <a:gd name="T62" fmla="*/ 55 w 126"/>
                  <a:gd name="T63" fmla="*/ 75 h 107"/>
                  <a:gd name="T64" fmla="*/ 51 w 126"/>
                  <a:gd name="T65" fmla="*/ 55 h 107"/>
                  <a:gd name="T66" fmla="*/ 59 w 126"/>
                  <a:gd name="T67" fmla="*/ 55 h 107"/>
                  <a:gd name="T68" fmla="*/ 51 w 126"/>
                  <a:gd name="T69" fmla="*/ 55 h 107"/>
                  <a:gd name="T70" fmla="*/ 55 w 126"/>
                  <a:gd name="T71" fmla="*/ 35 h 107"/>
                  <a:gd name="T72" fmla="*/ 55 w 126"/>
                  <a:gd name="T73" fmla="*/ 43 h 107"/>
                  <a:gd name="T74" fmla="*/ 67 w 126"/>
                  <a:gd name="T75" fmla="*/ 71 h 107"/>
                  <a:gd name="T76" fmla="*/ 75 w 126"/>
                  <a:gd name="T77" fmla="*/ 71 h 107"/>
                  <a:gd name="T78" fmla="*/ 67 w 126"/>
                  <a:gd name="T79" fmla="*/ 71 h 107"/>
                  <a:gd name="T80" fmla="*/ 71 w 126"/>
                  <a:gd name="T81" fmla="*/ 51 h 107"/>
                  <a:gd name="T82" fmla="*/ 71 w 126"/>
                  <a:gd name="T83" fmla="*/ 59 h 107"/>
                  <a:gd name="T84" fmla="*/ 67 w 126"/>
                  <a:gd name="T85" fmla="*/ 39 h 107"/>
                  <a:gd name="T86" fmla="*/ 75 w 126"/>
                  <a:gd name="T87" fmla="*/ 39 h 107"/>
                  <a:gd name="T88" fmla="*/ 67 w 126"/>
                  <a:gd name="T89" fmla="*/ 39 h 107"/>
                  <a:gd name="T90" fmla="*/ 104 w 126"/>
                  <a:gd name="T91" fmla="*/ 67 h 107"/>
                  <a:gd name="T92" fmla="*/ 104 w 126"/>
                  <a:gd name="T93" fmla="*/ 75 h 107"/>
                  <a:gd name="T94" fmla="*/ 100 w 126"/>
                  <a:gd name="T95" fmla="*/ 55 h 107"/>
                  <a:gd name="T96" fmla="*/ 108 w 126"/>
                  <a:gd name="T97" fmla="*/ 55 h 107"/>
                  <a:gd name="T98" fmla="*/ 100 w 126"/>
                  <a:gd name="T99" fmla="*/ 55 h 107"/>
                  <a:gd name="T100" fmla="*/ 104 w 126"/>
                  <a:gd name="T101" fmla="*/ 35 h 107"/>
                  <a:gd name="T102" fmla="*/ 104 w 126"/>
                  <a:gd name="T103" fmla="*/ 43 h 107"/>
                  <a:gd name="T104" fmla="*/ 51 w 126"/>
                  <a:gd name="T105" fmla="*/ 22 h 107"/>
                  <a:gd name="T106" fmla="*/ 59 w 126"/>
                  <a:gd name="T107" fmla="*/ 22 h 107"/>
                  <a:gd name="T108" fmla="*/ 51 w 126"/>
                  <a:gd name="T109" fmla="*/ 22 h 107"/>
                  <a:gd name="T110" fmla="*/ 71 w 126"/>
                  <a:gd name="T111" fmla="*/ 18 h 107"/>
                  <a:gd name="T112" fmla="*/ 71 w 126"/>
                  <a:gd name="T113" fmla="*/ 2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6" h="107">
                    <a:moveTo>
                      <a:pt x="120" y="19"/>
                    </a:moveTo>
                    <a:cubicBezTo>
                      <a:pt x="91" y="19"/>
                      <a:pt x="91" y="19"/>
                      <a:pt x="91" y="19"/>
                    </a:cubicBezTo>
                    <a:cubicBezTo>
                      <a:pt x="91" y="6"/>
                      <a:pt x="91" y="6"/>
                      <a:pt x="91" y="6"/>
                    </a:cubicBezTo>
                    <a:cubicBezTo>
                      <a:pt x="91" y="4"/>
                      <a:pt x="90" y="0"/>
                      <a:pt x="87" y="0"/>
                    </a:cubicBezTo>
                    <a:cubicBezTo>
                      <a:pt x="39" y="0"/>
                      <a:pt x="39" y="0"/>
                      <a:pt x="39" y="0"/>
                    </a:cubicBezTo>
                    <a:cubicBezTo>
                      <a:pt x="36" y="0"/>
                      <a:pt x="35" y="4"/>
                      <a:pt x="35" y="6"/>
                    </a:cubicBezTo>
                    <a:cubicBezTo>
                      <a:pt x="35" y="19"/>
                      <a:pt x="35" y="19"/>
                      <a:pt x="35" y="19"/>
                    </a:cubicBezTo>
                    <a:cubicBezTo>
                      <a:pt x="6" y="19"/>
                      <a:pt x="6" y="19"/>
                      <a:pt x="6" y="19"/>
                    </a:cubicBezTo>
                    <a:cubicBezTo>
                      <a:pt x="4" y="19"/>
                      <a:pt x="0" y="20"/>
                      <a:pt x="0" y="22"/>
                    </a:cubicBezTo>
                    <a:cubicBezTo>
                      <a:pt x="0" y="104"/>
                      <a:pt x="0" y="104"/>
                      <a:pt x="0" y="104"/>
                    </a:cubicBezTo>
                    <a:cubicBezTo>
                      <a:pt x="0" y="106"/>
                      <a:pt x="4" y="107"/>
                      <a:pt x="6" y="107"/>
                    </a:cubicBezTo>
                    <a:cubicBezTo>
                      <a:pt x="120" y="107"/>
                      <a:pt x="120" y="107"/>
                      <a:pt x="120" y="107"/>
                    </a:cubicBezTo>
                    <a:cubicBezTo>
                      <a:pt x="122" y="107"/>
                      <a:pt x="126" y="106"/>
                      <a:pt x="126" y="104"/>
                    </a:cubicBezTo>
                    <a:cubicBezTo>
                      <a:pt x="126" y="22"/>
                      <a:pt x="126" y="22"/>
                      <a:pt x="126" y="22"/>
                    </a:cubicBezTo>
                    <a:cubicBezTo>
                      <a:pt x="126" y="20"/>
                      <a:pt x="122" y="19"/>
                      <a:pt x="120" y="19"/>
                    </a:cubicBezTo>
                    <a:close/>
                    <a:moveTo>
                      <a:pt x="35" y="100"/>
                    </a:moveTo>
                    <a:cubicBezTo>
                      <a:pt x="26" y="100"/>
                      <a:pt x="26" y="100"/>
                      <a:pt x="26" y="100"/>
                    </a:cubicBezTo>
                    <a:cubicBezTo>
                      <a:pt x="26" y="87"/>
                      <a:pt x="26" y="87"/>
                      <a:pt x="26" y="87"/>
                    </a:cubicBezTo>
                    <a:cubicBezTo>
                      <a:pt x="26" y="85"/>
                      <a:pt x="25" y="83"/>
                      <a:pt x="22" y="83"/>
                    </a:cubicBezTo>
                    <a:cubicBezTo>
                      <a:pt x="20" y="83"/>
                      <a:pt x="19" y="85"/>
                      <a:pt x="19" y="87"/>
                    </a:cubicBezTo>
                    <a:cubicBezTo>
                      <a:pt x="19" y="100"/>
                      <a:pt x="19" y="100"/>
                      <a:pt x="19" y="100"/>
                    </a:cubicBezTo>
                    <a:cubicBezTo>
                      <a:pt x="11" y="100"/>
                      <a:pt x="11" y="100"/>
                      <a:pt x="11" y="100"/>
                    </a:cubicBezTo>
                    <a:cubicBezTo>
                      <a:pt x="11" y="26"/>
                      <a:pt x="11" y="26"/>
                      <a:pt x="11" y="26"/>
                    </a:cubicBezTo>
                    <a:cubicBezTo>
                      <a:pt x="35" y="26"/>
                      <a:pt x="35" y="26"/>
                      <a:pt x="35" y="26"/>
                    </a:cubicBezTo>
                    <a:lnTo>
                      <a:pt x="35" y="100"/>
                    </a:lnTo>
                    <a:close/>
                    <a:moveTo>
                      <a:pt x="83" y="100"/>
                    </a:moveTo>
                    <a:cubicBezTo>
                      <a:pt x="58" y="100"/>
                      <a:pt x="58" y="100"/>
                      <a:pt x="58" y="100"/>
                    </a:cubicBezTo>
                    <a:cubicBezTo>
                      <a:pt x="58" y="87"/>
                      <a:pt x="58" y="87"/>
                      <a:pt x="58" y="87"/>
                    </a:cubicBezTo>
                    <a:cubicBezTo>
                      <a:pt x="58" y="85"/>
                      <a:pt x="57" y="83"/>
                      <a:pt x="55" y="83"/>
                    </a:cubicBezTo>
                    <a:cubicBezTo>
                      <a:pt x="53" y="83"/>
                      <a:pt x="52" y="85"/>
                      <a:pt x="52" y="87"/>
                    </a:cubicBezTo>
                    <a:cubicBezTo>
                      <a:pt x="52" y="100"/>
                      <a:pt x="52" y="100"/>
                      <a:pt x="52" y="100"/>
                    </a:cubicBezTo>
                    <a:cubicBezTo>
                      <a:pt x="43" y="100"/>
                      <a:pt x="43" y="100"/>
                      <a:pt x="43" y="100"/>
                    </a:cubicBezTo>
                    <a:cubicBezTo>
                      <a:pt x="43" y="11"/>
                      <a:pt x="43" y="11"/>
                      <a:pt x="43" y="11"/>
                    </a:cubicBezTo>
                    <a:cubicBezTo>
                      <a:pt x="83" y="11"/>
                      <a:pt x="83" y="11"/>
                      <a:pt x="83" y="11"/>
                    </a:cubicBezTo>
                    <a:lnTo>
                      <a:pt x="83" y="100"/>
                    </a:lnTo>
                    <a:close/>
                    <a:moveTo>
                      <a:pt x="115" y="100"/>
                    </a:moveTo>
                    <a:cubicBezTo>
                      <a:pt x="107" y="100"/>
                      <a:pt x="107" y="100"/>
                      <a:pt x="107" y="100"/>
                    </a:cubicBezTo>
                    <a:cubicBezTo>
                      <a:pt x="107" y="87"/>
                      <a:pt x="107" y="87"/>
                      <a:pt x="107" y="87"/>
                    </a:cubicBezTo>
                    <a:cubicBezTo>
                      <a:pt x="107" y="85"/>
                      <a:pt x="106" y="83"/>
                      <a:pt x="104" y="83"/>
                    </a:cubicBezTo>
                    <a:cubicBezTo>
                      <a:pt x="101" y="83"/>
                      <a:pt x="100" y="85"/>
                      <a:pt x="100" y="87"/>
                    </a:cubicBezTo>
                    <a:cubicBezTo>
                      <a:pt x="100" y="100"/>
                      <a:pt x="100" y="100"/>
                      <a:pt x="100" y="100"/>
                    </a:cubicBezTo>
                    <a:cubicBezTo>
                      <a:pt x="91" y="100"/>
                      <a:pt x="91" y="100"/>
                      <a:pt x="91" y="100"/>
                    </a:cubicBezTo>
                    <a:cubicBezTo>
                      <a:pt x="91" y="26"/>
                      <a:pt x="91" y="26"/>
                      <a:pt x="91" y="26"/>
                    </a:cubicBezTo>
                    <a:cubicBezTo>
                      <a:pt x="115" y="26"/>
                      <a:pt x="115" y="26"/>
                      <a:pt x="115" y="26"/>
                    </a:cubicBezTo>
                    <a:lnTo>
                      <a:pt x="115" y="100"/>
                    </a:lnTo>
                    <a:close/>
                    <a:moveTo>
                      <a:pt x="18" y="71"/>
                    </a:moveTo>
                    <a:cubicBezTo>
                      <a:pt x="18" y="69"/>
                      <a:pt x="20" y="67"/>
                      <a:pt x="22" y="67"/>
                    </a:cubicBezTo>
                    <a:cubicBezTo>
                      <a:pt x="25" y="67"/>
                      <a:pt x="26" y="69"/>
                      <a:pt x="26" y="71"/>
                    </a:cubicBezTo>
                    <a:cubicBezTo>
                      <a:pt x="26" y="73"/>
                      <a:pt x="25" y="75"/>
                      <a:pt x="22" y="75"/>
                    </a:cubicBezTo>
                    <a:cubicBezTo>
                      <a:pt x="20" y="75"/>
                      <a:pt x="18" y="73"/>
                      <a:pt x="18" y="71"/>
                    </a:cubicBezTo>
                    <a:close/>
                    <a:moveTo>
                      <a:pt x="18" y="55"/>
                    </a:moveTo>
                    <a:cubicBezTo>
                      <a:pt x="18" y="53"/>
                      <a:pt x="20" y="51"/>
                      <a:pt x="22" y="51"/>
                    </a:cubicBezTo>
                    <a:cubicBezTo>
                      <a:pt x="25" y="51"/>
                      <a:pt x="26" y="53"/>
                      <a:pt x="26" y="55"/>
                    </a:cubicBezTo>
                    <a:cubicBezTo>
                      <a:pt x="26" y="57"/>
                      <a:pt x="25" y="59"/>
                      <a:pt x="22" y="59"/>
                    </a:cubicBezTo>
                    <a:cubicBezTo>
                      <a:pt x="20" y="59"/>
                      <a:pt x="18" y="57"/>
                      <a:pt x="18" y="55"/>
                    </a:cubicBezTo>
                    <a:close/>
                    <a:moveTo>
                      <a:pt x="18" y="39"/>
                    </a:moveTo>
                    <a:cubicBezTo>
                      <a:pt x="18" y="36"/>
                      <a:pt x="20" y="35"/>
                      <a:pt x="22" y="35"/>
                    </a:cubicBezTo>
                    <a:cubicBezTo>
                      <a:pt x="25" y="35"/>
                      <a:pt x="26" y="36"/>
                      <a:pt x="26" y="39"/>
                    </a:cubicBezTo>
                    <a:cubicBezTo>
                      <a:pt x="26" y="41"/>
                      <a:pt x="25" y="43"/>
                      <a:pt x="22" y="43"/>
                    </a:cubicBezTo>
                    <a:cubicBezTo>
                      <a:pt x="20" y="43"/>
                      <a:pt x="18" y="41"/>
                      <a:pt x="18" y="39"/>
                    </a:cubicBezTo>
                    <a:close/>
                    <a:moveTo>
                      <a:pt x="51" y="71"/>
                    </a:moveTo>
                    <a:cubicBezTo>
                      <a:pt x="51" y="69"/>
                      <a:pt x="53" y="67"/>
                      <a:pt x="55" y="67"/>
                    </a:cubicBezTo>
                    <a:cubicBezTo>
                      <a:pt x="57" y="67"/>
                      <a:pt x="59" y="69"/>
                      <a:pt x="59" y="71"/>
                    </a:cubicBezTo>
                    <a:cubicBezTo>
                      <a:pt x="59" y="73"/>
                      <a:pt x="57" y="75"/>
                      <a:pt x="55" y="75"/>
                    </a:cubicBezTo>
                    <a:cubicBezTo>
                      <a:pt x="53" y="75"/>
                      <a:pt x="51" y="73"/>
                      <a:pt x="51" y="71"/>
                    </a:cubicBezTo>
                    <a:close/>
                    <a:moveTo>
                      <a:pt x="51" y="55"/>
                    </a:moveTo>
                    <a:cubicBezTo>
                      <a:pt x="51" y="53"/>
                      <a:pt x="53" y="51"/>
                      <a:pt x="55" y="51"/>
                    </a:cubicBezTo>
                    <a:cubicBezTo>
                      <a:pt x="57" y="51"/>
                      <a:pt x="59" y="53"/>
                      <a:pt x="59" y="55"/>
                    </a:cubicBezTo>
                    <a:cubicBezTo>
                      <a:pt x="59" y="57"/>
                      <a:pt x="57" y="59"/>
                      <a:pt x="55" y="59"/>
                    </a:cubicBezTo>
                    <a:cubicBezTo>
                      <a:pt x="53" y="59"/>
                      <a:pt x="51" y="57"/>
                      <a:pt x="51" y="55"/>
                    </a:cubicBezTo>
                    <a:close/>
                    <a:moveTo>
                      <a:pt x="51" y="39"/>
                    </a:moveTo>
                    <a:cubicBezTo>
                      <a:pt x="51" y="36"/>
                      <a:pt x="53" y="35"/>
                      <a:pt x="55" y="35"/>
                    </a:cubicBezTo>
                    <a:cubicBezTo>
                      <a:pt x="57" y="35"/>
                      <a:pt x="59" y="36"/>
                      <a:pt x="59" y="39"/>
                    </a:cubicBezTo>
                    <a:cubicBezTo>
                      <a:pt x="59" y="41"/>
                      <a:pt x="57" y="43"/>
                      <a:pt x="55" y="43"/>
                    </a:cubicBezTo>
                    <a:cubicBezTo>
                      <a:pt x="53" y="43"/>
                      <a:pt x="51" y="41"/>
                      <a:pt x="51" y="39"/>
                    </a:cubicBezTo>
                    <a:close/>
                    <a:moveTo>
                      <a:pt x="67" y="71"/>
                    </a:moveTo>
                    <a:cubicBezTo>
                      <a:pt x="67" y="69"/>
                      <a:pt x="69" y="67"/>
                      <a:pt x="71" y="67"/>
                    </a:cubicBezTo>
                    <a:cubicBezTo>
                      <a:pt x="73" y="67"/>
                      <a:pt x="75" y="69"/>
                      <a:pt x="75" y="71"/>
                    </a:cubicBezTo>
                    <a:cubicBezTo>
                      <a:pt x="75" y="73"/>
                      <a:pt x="73" y="75"/>
                      <a:pt x="71" y="75"/>
                    </a:cubicBezTo>
                    <a:cubicBezTo>
                      <a:pt x="69" y="75"/>
                      <a:pt x="67" y="73"/>
                      <a:pt x="67" y="71"/>
                    </a:cubicBezTo>
                    <a:close/>
                    <a:moveTo>
                      <a:pt x="67" y="55"/>
                    </a:moveTo>
                    <a:cubicBezTo>
                      <a:pt x="67" y="53"/>
                      <a:pt x="69" y="51"/>
                      <a:pt x="71" y="51"/>
                    </a:cubicBezTo>
                    <a:cubicBezTo>
                      <a:pt x="73" y="51"/>
                      <a:pt x="75" y="53"/>
                      <a:pt x="75" y="55"/>
                    </a:cubicBezTo>
                    <a:cubicBezTo>
                      <a:pt x="75" y="57"/>
                      <a:pt x="73" y="59"/>
                      <a:pt x="71" y="59"/>
                    </a:cubicBezTo>
                    <a:cubicBezTo>
                      <a:pt x="69" y="59"/>
                      <a:pt x="67" y="57"/>
                      <a:pt x="67" y="55"/>
                    </a:cubicBezTo>
                    <a:close/>
                    <a:moveTo>
                      <a:pt x="67" y="39"/>
                    </a:moveTo>
                    <a:cubicBezTo>
                      <a:pt x="67" y="36"/>
                      <a:pt x="69" y="35"/>
                      <a:pt x="71" y="35"/>
                    </a:cubicBezTo>
                    <a:cubicBezTo>
                      <a:pt x="73" y="35"/>
                      <a:pt x="75" y="36"/>
                      <a:pt x="75" y="39"/>
                    </a:cubicBezTo>
                    <a:cubicBezTo>
                      <a:pt x="75" y="41"/>
                      <a:pt x="73" y="43"/>
                      <a:pt x="71" y="43"/>
                    </a:cubicBezTo>
                    <a:cubicBezTo>
                      <a:pt x="69" y="43"/>
                      <a:pt x="67" y="41"/>
                      <a:pt x="67" y="39"/>
                    </a:cubicBezTo>
                    <a:close/>
                    <a:moveTo>
                      <a:pt x="100" y="71"/>
                    </a:moveTo>
                    <a:cubicBezTo>
                      <a:pt x="100" y="69"/>
                      <a:pt x="101" y="67"/>
                      <a:pt x="104" y="67"/>
                    </a:cubicBezTo>
                    <a:cubicBezTo>
                      <a:pt x="106" y="67"/>
                      <a:pt x="108" y="69"/>
                      <a:pt x="108" y="71"/>
                    </a:cubicBezTo>
                    <a:cubicBezTo>
                      <a:pt x="108" y="73"/>
                      <a:pt x="106" y="75"/>
                      <a:pt x="104" y="75"/>
                    </a:cubicBezTo>
                    <a:cubicBezTo>
                      <a:pt x="101" y="75"/>
                      <a:pt x="100" y="73"/>
                      <a:pt x="100" y="71"/>
                    </a:cubicBezTo>
                    <a:close/>
                    <a:moveTo>
                      <a:pt x="100" y="55"/>
                    </a:moveTo>
                    <a:cubicBezTo>
                      <a:pt x="100" y="53"/>
                      <a:pt x="101" y="51"/>
                      <a:pt x="104" y="51"/>
                    </a:cubicBezTo>
                    <a:cubicBezTo>
                      <a:pt x="106" y="51"/>
                      <a:pt x="108" y="53"/>
                      <a:pt x="108" y="55"/>
                    </a:cubicBezTo>
                    <a:cubicBezTo>
                      <a:pt x="108" y="57"/>
                      <a:pt x="106" y="59"/>
                      <a:pt x="104" y="59"/>
                    </a:cubicBezTo>
                    <a:cubicBezTo>
                      <a:pt x="101" y="59"/>
                      <a:pt x="100" y="57"/>
                      <a:pt x="100" y="55"/>
                    </a:cubicBezTo>
                    <a:close/>
                    <a:moveTo>
                      <a:pt x="100" y="39"/>
                    </a:moveTo>
                    <a:cubicBezTo>
                      <a:pt x="100" y="36"/>
                      <a:pt x="101" y="35"/>
                      <a:pt x="104" y="35"/>
                    </a:cubicBezTo>
                    <a:cubicBezTo>
                      <a:pt x="106" y="35"/>
                      <a:pt x="108" y="36"/>
                      <a:pt x="108" y="39"/>
                    </a:cubicBezTo>
                    <a:cubicBezTo>
                      <a:pt x="108" y="41"/>
                      <a:pt x="106" y="43"/>
                      <a:pt x="104" y="43"/>
                    </a:cubicBezTo>
                    <a:cubicBezTo>
                      <a:pt x="101" y="43"/>
                      <a:pt x="100" y="41"/>
                      <a:pt x="100" y="39"/>
                    </a:cubicBezTo>
                    <a:close/>
                    <a:moveTo>
                      <a:pt x="51" y="22"/>
                    </a:moveTo>
                    <a:cubicBezTo>
                      <a:pt x="51" y="20"/>
                      <a:pt x="53" y="18"/>
                      <a:pt x="55" y="18"/>
                    </a:cubicBezTo>
                    <a:cubicBezTo>
                      <a:pt x="57" y="18"/>
                      <a:pt x="59" y="20"/>
                      <a:pt x="59" y="22"/>
                    </a:cubicBezTo>
                    <a:cubicBezTo>
                      <a:pt x="59" y="25"/>
                      <a:pt x="57" y="26"/>
                      <a:pt x="55" y="26"/>
                    </a:cubicBezTo>
                    <a:cubicBezTo>
                      <a:pt x="53" y="26"/>
                      <a:pt x="51" y="25"/>
                      <a:pt x="51" y="22"/>
                    </a:cubicBezTo>
                    <a:close/>
                    <a:moveTo>
                      <a:pt x="67" y="22"/>
                    </a:moveTo>
                    <a:cubicBezTo>
                      <a:pt x="67" y="20"/>
                      <a:pt x="69" y="18"/>
                      <a:pt x="71" y="18"/>
                    </a:cubicBezTo>
                    <a:cubicBezTo>
                      <a:pt x="73" y="18"/>
                      <a:pt x="75" y="20"/>
                      <a:pt x="75" y="22"/>
                    </a:cubicBezTo>
                    <a:cubicBezTo>
                      <a:pt x="75" y="25"/>
                      <a:pt x="73" y="26"/>
                      <a:pt x="71" y="26"/>
                    </a:cubicBezTo>
                    <a:cubicBezTo>
                      <a:pt x="69" y="26"/>
                      <a:pt x="67" y="25"/>
                      <a:pt x="67"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grpSp>
        <p:grpSp>
          <p:nvGrpSpPr>
            <p:cNvPr id="54" name="Group 834">
              <a:extLst>
                <a:ext uri="{FF2B5EF4-FFF2-40B4-BE49-F238E27FC236}">
                  <a16:creationId xmlns:a16="http://schemas.microsoft.com/office/drawing/2014/main" id="{03E5141F-DC68-8765-DE42-E340549E9096}"/>
                </a:ext>
              </a:extLst>
            </p:cNvPr>
            <p:cNvGrpSpPr>
              <a:grpSpLocks noChangeAspect="1"/>
            </p:cNvGrpSpPr>
            <p:nvPr/>
          </p:nvGrpSpPr>
          <p:grpSpPr bwMode="auto">
            <a:xfrm>
              <a:off x="6496044" y="1702617"/>
              <a:ext cx="457201" cy="457201"/>
              <a:chOff x="5977" y="3324"/>
              <a:chExt cx="340" cy="340"/>
            </a:xfrm>
            <a:solidFill>
              <a:sysClr val="window" lastClr="FFFFFF"/>
            </a:solidFill>
          </p:grpSpPr>
          <p:sp>
            <p:nvSpPr>
              <p:cNvPr id="75" name="Freeform 835">
                <a:extLst>
                  <a:ext uri="{FF2B5EF4-FFF2-40B4-BE49-F238E27FC236}">
                    <a16:creationId xmlns:a16="http://schemas.microsoft.com/office/drawing/2014/main" id="{36A911A8-1393-2A8F-20B6-49C63CA88F55}"/>
                  </a:ext>
                </a:extLst>
              </p:cNvPr>
              <p:cNvSpPr>
                <a:spLocks noEditPoints="1"/>
              </p:cNvSpPr>
              <p:nvPr/>
            </p:nvSpPr>
            <p:spPr bwMode="auto">
              <a:xfrm>
                <a:off x="6041" y="3388"/>
                <a:ext cx="212" cy="212"/>
              </a:xfrm>
              <a:custGeom>
                <a:avLst/>
                <a:gdLst>
                  <a:gd name="T0" fmla="*/ 320 w 320"/>
                  <a:gd name="T1" fmla="*/ 160 h 320"/>
                  <a:gd name="T2" fmla="*/ 277 w 320"/>
                  <a:gd name="T3" fmla="*/ 149 h 320"/>
                  <a:gd name="T4" fmla="*/ 309 w 320"/>
                  <a:gd name="T5" fmla="*/ 128 h 320"/>
                  <a:gd name="T6" fmla="*/ 309 w 320"/>
                  <a:gd name="T7" fmla="*/ 106 h 320"/>
                  <a:gd name="T8" fmla="*/ 277 w 320"/>
                  <a:gd name="T9" fmla="*/ 53 h 320"/>
                  <a:gd name="T10" fmla="*/ 213 w 320"/>
                  <a:gd name="T11" fmla="*/ 42 h 320"/>
                  <a:gd name="T12" fmla="*/ 202 w 320"/>
                  <a:gd name="T13" fmla="*/ 0 h 320"/>
                  <a:gd name="T14" fmla="*/ 192 w 320"/>
                  <a:gd name="T15" fmla="*/ 42 h 320"/>
                  <a:gd name="T16" fmla="*/ 170 w 320"/>
                  <a:gd name="T17" fmla="*/ 10 h 320"/>
                  <a:gd name="T18" fmla="*/ 149 w 320"/>
                  <a:gd name="T19" fmla="*/ 10 h 320"/>
                  <a:gd name="T20" fmla="*/ 128 w 320"/>
                  <a:gd name="T21" fmla="*/ 42 h 320"/>
                  <a:gd name="T22" fmla="*/ 117 w 320"/>
                  <a:gd name="T23" fmla="*/ 0 h 320"/>
                  <a:gd name="T24" fmla="*/ 106 w 320"/>
                  <a:gd name="T25" fmla="*/ 42 h 320"/>
                  <a:gd name="T26" fmla="*/ 42 w 320"/>
                  <a:gd name="T27" fmla="*/ 53 h 320"/>
                  <a:gd name="T28" fmla="*/ 10 w 320"/>
                  <a:gd name="T29" fmla="*/ 106 h 320"/>
                  <a:gd name="T30" fmla="*/ 10 w 320"/>
                  <a:gd name="T31" fmla="*/ 128 h 320"/>
                  <a:gd name="T32" fmla="*/ 42 w 320"/>
                  <a:gd name="T33" fmla="*/ 149 h 320"/>
                  <a:gd name="T34" fmla="*/ 0 w 320"/>
                  <a:gd name="T35" fmla="*/ 160 h 320"/>
                  <a:gd name="T36" fmla="*/ 42 w 320"/>
                  <a:gd name="T37" fmla="*/ 170 h 320"/>
                  <a:gd name="T38" fmla="*/ 10 w 320"/>
                  <a:gd name="T39" fmla="*/ 192 h 320"/>
                  <a:gd name="T40" fmla="*/ 10 w 320"/>
                  <a:gd name="T41" fmla="*/ 213 h 320"/>
                  <a:gd name="T42" fmla="*/ 42 w 320"/>
                  <a:gd name="T43" fmla="*/ 266 h 320"/>
                  <a:gd name="T44" fmla="*/ 106 w 320"/>
                  <a:gd name="T45" fmla="*/ 277 h 320"/>
                  <a:gd name="T46" fmla="*/ 117 w 320"/>
                  <a:gd name="T47" fmla="*/ 320 h 320"/>
                  <a:gd name="T48" fmla="*/ 128 w 320"/>
                  <a:gd name="T49" fmla="*/ 277 h 320"/>
                  <a:gd name="T50" fmla="*/ 149 w 320"/>
                  <a:gd name="T51" fmla="*/ 309 h 320"/>
                  <a:gd name="T52" fmla="*/ 170 w 320"/>
                  <a:gd name="T53" fmla="*/ 309 h 320"/>
                  <a:gd name="T54" fmla="*/ 192 w 320"/>
                  <a:gd name="T55" fmla="*/ 277 h 320"/>
                  <a:gd name="T56" fmla="*/ 202 w 320"/>
                  <a:gd name="T57" fmla="*/ 320 h 320"/>
                  <a:gd name="T58" fmla="*/ 213 w 320"/>
                  <a:gd name="T59" fmla="*/ 277 h 320"/>
                  <a:gd name="T60" fmla="*/ 277 w 320"/>
                  <a:gd name="T61" fmla="*/ 266 h 320"/>
                  <a:gd name="T62" fmla="*/ 309 w 320"/>
                  <a:gd name="T63" fmla="*/ 213 h 320"/>
                  <a:gd name="T64" fmla="*/ 309 w 320"/>
                  <a:gd name="T65" fmla="*/ 192 h 320"/>
                  <a:gd name="T66" fmla="*/ 277 w 320"/>
                  <a:gd name="T67" fmla="*/ 170 h 320"/>
                  <a:gd name="T68" fmla="*/ 256 w 320"/>
                  <a:gd name="T69" fmla="*/ 256 h 320"/>
                  <a:gd name="T70" fmla="*/ 64 w 320"/>
                  <a:gd name="T71" fmla="*/ 64 h 320"/>
                  <a:gd name="T72" fmla="*/ 256 w 320"/>
                  <a:gd name="T7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320">
                    <a:moveTo>
                      <a:pt x="309" y="170"/>
                    </a:moveTo>
                    <a:cubicBezTo>
                      <a:pt x="315" y="170"/>
                      <a:pt x="320" y="166"/>
                      <a:pt x="320" y="160"/>
                    </a:cubicBezTo>
                    <a:cubicBezTo>
                      <a:pt x="320" y="154"/>
                      <a:pt x="315" y="149"/>
                      <a:pt x="309" y="149"/>
                    </a:cubicBezTo>
                    <a:cubicBezTo>
                      <a:pt x="277" y="149"/>
                      <a:pt x="277" y="149"/>
                      <a:pt x="277" y="149"/>
                    </a:cubicBezTo>
                    <a:cubicBezTo>
                      <a:pt x="277" y="128"/>
                      <a:pt x="277" y="128"/>
                      <a:pt x="277" y="128"/>
                    </a:cubicBezTo>
                    <a:cubicBezTo>
                      <a:pt x="309" y="128"/>
                      <a:pt x="309" y="128"/>
                      <a:pt x="309" y="128"/>
                    </a:cubicBezTo>
                    <a:cubicBezTo>
                      <a:pt x="315" y="128"/>
                      <a:pt x="320" y="123"/>
                      <a:pt x="320" y="117"/>
                    </a:cubicBezTo>
                    <a:cubicBezTo>
                      <a:pt x="320" y="111"/>
                      <a:pt x="315" y="106"/>
                      <a:pt x="309" y="106"/>
                    </a:cubicBezTo>
                    <a:cubicBezTo>
                      <a:pt x="277" y="106"/>
                      <a:pt x="277" y="106"/>
                      <a:pt x="277" y="106"/>
                    </a:cubicBezTo>
                    <a:cubicBezTo>
                      <a:pt x="277" y="53"/>
                      <a:pt x="277" y="53"/>
                      <a:pt x="277" y="53"/>
                    </a:cubicBezTo>
                    <a:cubicBezTo>
                      <a:pt x="277" y="47"/>
                      <a:pt x="272" y="42"/>
                      <a:pt x="266" y="42"/>
                    </a:cubicBezTo>
                    <a:cubicBezTo>
                      <a:pt x="213" y="42"/>
                      <a:pt x="213" y="42"/>
                      <a:pt x="213" y="42"/>
                    </a:cubicBezTo>
                    <a:cubicBezTo>
                      <a:pt x="213" y="10"/>
                      <a:pt x="213" y="10"/>
                      <a:pt x="213" y="10"/>
                    </a:cubicBezTo>
                    <a:cubicBezTo>
                      <a:pt x="213" y="4"/>
                      <a:pt x="208" y="0"/>
                      <a:pt x="202" y="0"/>
                    </a:cubicBezTo>
                    <a:cubicBezTo>
                      <a:pt x="196" y="0"/>
                      <a:pt x="192" y="4"/>
                      <a:pt x="192" y="10"/>
                    </a:cubicBezTo>
                    <a:cubicBezTo>
                      <a:pt x="192" y="42"/>
                      <a:pt x="192" y="42"/>
                      <a:pt x="192" y="42"/>
                    </a:cubicBezTo>
                    <a:cubicBezTo>
                      <a:pt x="170" y="42"/>
                      <a:pt x="170" y="42"/>
                      <a:pt x="170" y="42"/>
                    </a:cubicBezTo>
                    <a:cubicBezTo>
                      <a:pt x="170" y="10"/>
                      <a:pt x="170" y="10"/>
                      <a:pt x="170" y="10"/>
                    </a:cubicBezTo>
                    <a:cubicBezTo>
                      <a:pt x="170" y="4"/>
                      <a:pt x="166" y="0"/>
                      <a:pt x="160" y="0"/>
                    </a:cubicBezTo>
                    <a:cubicBezTo>
                      <a:pt x="154" y="0"/>
                      <a:pt x="149" y="4"/>
                      <a:pt x="149" y="10"/>
                    </a:cubicBezTo>
                    <a:cubicBezTo>
                      <a:pt x="149" y="42"/>
                      <a:pt x="149" y="42"/>
                      <a:pt x="149" y="42"/>
                    </a:cubicBezTo>
                    <a:cubicBezTo>
                      <a:pt x="128" y="42"/>
                      <a:pt x="128" y="42"/>
                      <a:pt x="128" y="42"/>
                    </a:cubicBezTo>
                    <a:cubicBezTo>
                      <a:pt x="128" y="10"/>
                      <a:pt x="128" y="10"/>
                      <a:pt x="128" y="10"/>
                    </a:cubicBezTo>
                    <a:cubicBezTo>
                      <a:pt x="128" y="4"/>
                      <a:pt x="123" y="0"/>
                      <a:pt x="117" y="0"/>
                    </a:cubicBezTo>
                    <a:cubicBezTo>
                      <a:pt x="111" y="0"/>
                      <a:pt x="106" y="4"/>
                      <a:pt x="106" y="10"/>
                    </a:cubicBezTo>
                    <a:cubicBezTo>
                      <a:pt x="106" y="42"/>
                      <a:pt x="106" y="42"/>
                      <a:pt x="106" y="42"/>
                    </a:cubicBezTo>
                    <a:cubicBezTo>
                      <a:pt x="53" y="42"/>
                      <a:pt x="53" y="42"/>
                      <a:pt x="53" y="42"/>
                    </a:cubicBezTo>
                    <a:cubicBezTo>
                      <a:pt x="47" y="42"/>
                      <a:pt x="42" y="47"/>
                      <a:pt x="42" y="53"/>
                    </a:cubicBezTo>
                    <a:cubicBezTo>
                      <a:pt x="42" y="106"/>
                      <a:pt x="42" y="106"/>
                      <a:pt x="42" y="106"/>
                    </a:cubicBezTo>
                    <a:cubicBezTo>
                      <a:pt x="10" y="106"/>
                      <a:pt x="10" y="106"/>
                      <a:pt x="10" y="106"/>
                    </a:cubicBezTo>
                    <a:cubicBezTo>
                      <a:pt x="4" y="106"/>
                      <a:pt x="0" y="111"/>
                      <a:pt x="0" y="117"/>
                    </a:cubicBezTo>
                    <a:cubicBezTo>
                      <a:pt x="0" y="123"/>
                      <a:pt x="4" y="128"/>
                      <a:pt x="10" y="128"/>
                    </a:cubicBezTo>
                    <a:cubicBezTo>
                      <a:pt x="42" y="128"/>
                      <a:pt x="42" y="128"/>
                      <a:pt x="42" y="128"/>
                    </a:cubicBezTo>
                    <a:cubicBezTo>
                      <a:pt x="42" y="149"/>
                      <a:pt x="42" y="149"/>
                      <a:pt x="42" y="149"/>
                    </a:cubicBezTo>
                    <a:cubicBezTo>
                      <a:pt x="10" y="149"/>
                      <a:pt x="10" y="149"/>
                      <a:pt x="10" y="149"/>
                    </a:cubicBezTo>
                    <a:cubicBezTo>
                      <a:pt x="4" y="149"/>
                      <a:pt x="0" y="154"/>
                      <a:pt x="0" y="160"/>
                    </a:cubicBezTo>
                    <a:cubicBezTo>
                      <a:pt x="0" y="166"/>
                      <a:pt x="4" y="170"/>
                      <a:pt x="10" y="170"/>
                    </a:cubicBezTo>
                    <a:cubicBezTo>
                      <a:pt x="42" y="170"/>
                      <a:pt x="42" y="170"/>
                      <a:pt x="42" y="170"/>
                    </a:cubicBezTo>
                    <a:cubicBezTo>
                      <a:pt x="42" y="192"/>
                      <a:pt x="42" y="192"/>
                      <a:pt x="42" y="192"/>
                    </a:cubicBezTo>
                    <a:cubicBezTo>
                      <a:pt x="10" y="192"/>
                      <a:pt x="10" y="192"/>
                      <a:pt x="10" y="192"/>
                    </a:cubicBezTo>
                    <a:cubicBezTo>
                      <a:pt x="4" y="192"/>
                      <a:pt x="0" y="196"/>
                      <a:pt x="0" y="202"/>
                    </a:cubicBezTo>
                    <a:cubicBezTo>
                      <a:pt x="0" y="208"/>
                      <a:pt x="4" y="213"/>
                      <a:pt x="10" y="213"/>
                    </a:cubicBezTo>
                    <a:cubicBezTo>
                      <a:pt x="42" y="213"/>
                      <a:pt x="42" y="213"/>
                      <a:pt x="42" y="213"/>
                    </a:cubicBezTo>
                    <a:cubicBezTo>
                      <a:pt x="42" y="266"/>
                      <a:pt x="42" y="266"/>
                      <a:pt x="42" y="266"/>
                    </a:cubicBezTo>
                    <a:cubicBezTo>
                      <a:pt x="42" y="272"/>
                      <a:pt x="47" y="277"/>
                      <a:pt x="53" y="277"/>
                    </a:cubicBezTo>
                    <a:cubicBezTo>
                      <a:pt x="106" y="277"/>
                      <a:pt x="106" y="277"/>
                      <a:pt x="106" y="277"/>
                    </a:cubicBezTo>
                    <a:cubicBezTo>
                      <a:pt x="106" y="309"/>
                      <a:pt x="106" y="309"/>
                      <a:pt x="106" y="309"/>
                    </a:cubicBezTo>
                    <a:cubicBezTo>
                      <a:pt x="106" y="315"/>
                      <a:pt x="111" y="320"/>
                      <a:pt x="117" y="320"/>
                    </a:cubicBezTo>
                    <a:cubicBezTo>
                      <a:pt x="123" y="320"/>
                      <a:pt x="128" y="315"/>
                      <a:pt x="128" y="309"/>
                    </a:cubicBezTo>
                    <a:cubicBezTo>
                      <a:pt x="128" y="277"/>
                      <a:pt x="128" y="277"/>
                      <a:pt x="128" y="277"/>
                    </a:cubicBezTo>
                    <a:cubicBezTo>
                      <a:pt x="149" y="277"/>
                      <a:pt x="149" y="277"/>
                      <a:pt x="149" y="277"/>
                    </a:cubicBezTo>
                    <a:cubicBezTo>
                      <a:pt x="149" y="309"/>
                      <a:pt x="149" y="309"/>
                      <a:pt x="149" y="309"/>
                    </a:cubicBezTo>
                    <a:cubicBezTo>
                      <a:pt x="149" y="315"/>
                      <a:pt x="154" y="320"/>
                      <a:pt x="160" y="320"/>
                    </a:cubicBezTo>
                    <a:cubicBezTo>
                      <a:pt x="166" y="320"/>
                      <a:pt x="170" y="315"/>
                      <a:pt x="170" y="309"/>
                    </a:cubicBezTo>
                    <a:cubicBezTo>
                      <a:pt x="170" y="277"/>
                      <a:pt x="170" y="277"/>
                      <a:pt x="170" y="277"/>
                    </a:cubicBezTo>
                    <a:cubicBezTo>
                      <a:pt x="192" y="277"/>
                      <a:pt x="192" y="277"/>
                      <a:pt x="192" y="277"/>
                    </a:cubicBezTo>
                    <a:cubicBezTo>
                      <a:pt x="192" y="309"/>
                      <a:pt x="192" y="309"/>
                      <a:pt x="192" y="309"/>
                    </a:cubicBezTo>
                    <a:cubicBezTo>
                      <a:pt x="192" y="315"/>
                      <a:pt x="196" y="320"/>
                      <a:pt x="202" y="320"/>
                    </a:cubicBezTo>
                    <a:cubicBezTo>
                      <a:pt x="208" y="320"/>
                      <a:pt x="213" y="315"/>
                      <a:pt x="213" y="309"/>
                    </a:cubicBezTo>
                    <a:cubicBezTo>
                      <a:pt x="213" y="277"/>
                      <a:pt x="213" y="277"/>
                      <a:pt x="213" y="277"/>
                    </a:cubicBezTo>
                    <a:cubicBezTo>
                      <a:pt x="266" y="277"/>
                      <a:pt x="266" y="277"/>
                      <a:pt x="266" y="277"/>
                    </a:cubicBezTo>
                    <a:cubicBezTo>
                      <a:pt x="272" y="277"/>
                      <a:pt x="277" y="272"/>
                      <a:pt x="277" y="266"/>
                    </a:cubicBezTo>
                    <a:cubicBezTo>
                      <a:pt x="277" y="213"/>
                      <a:pt x="277" y="213"/>
                      <a:pt x="277" y="213"/>
                    </a:cubicBezTo>
                    <a:cubicBezTo>
                      <a:pt x="309" y="213"/>
                      <a:pt x="309" y="213"/>
                      <a:pt x="309" y="213"/>
                    </a:cubicBezTo>
                    <a:cubicBezTo>
                      <a:pt x="315" y="213"/>
                      <a:pt x="320" y="208"/>
                      <a:pt x="320" y="202"/>
                    </a:cubicBezTo>
                    <a:cubicBezTo>
                      <a:pt x="320" y="196"/>
                      <a:pt x="315" y="192"/>
                      <a:pt x="309" y="192"/>
                    </a:cubicBezTo>
                    <a:cubicBezTo>
                      <a:pt x="277" y="192"/>
                      <a:pt x="277" y="192"/>
                      <a:pt x="277" y="192"/>
                    </a:cubicBezTo>
                    <a:cubicBezTo>
                      <a:pt x="277" y="170"/>
                      <a:pt x="277" y="170"/>
                      <a:pt x="277" y="170"/>
                    </a:cubicBezTo>
                    <a:lnTo>
                      <a:pt x="309" y="170"/>
                    </a:lnTo>
                    <a:close/>
                    <a:moveTo>
                      <a:pt x="256" y="256"/>
                    </a:moveTo>
                    <a:cubicBezTo>
                      <a:pt x="64" y="256"/>
                      <a:pt x="64" y="256"/>
                      <a:pt x="64" y="256"/>
                    </a:cubicBezTo>
                    <a:cubicBezTo>
                      <a:pt x="64" y="64"/>
                      <a:pt x="64" y="64"/>
                      <a:pt x="64" y="64"/>
                    </a:cubicBezTo>
                    <a:cubicBezTo>
                      <a:pt x="256" y="64"/>
                      <a:pt x="256" y="64"/>
                      <a:pt x="256" y="64"/>
                    </a:cubicBezTo>
                    <a:lnTo>
                      <a:pt x="256"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sp>
            <p:nvSpPr>
              <p:cNvPr id="76" name="Freeform 836">
                <a:extLst>
                  <a:ext uri="{FF2B5EF4-FFF2-40B4-BE49-F238E27FC236}">
                    <a16:creationId xmlns:a16="http://schemas.microsoft.com/office/drawing/2014/main" id="{0406E4A0-1F82-9493-03EA-251F7F00B384}"/>
                  </a:ext>
                </a:extLst>
              </p:cNvPr>
              <p:cNvSpPr>
                <a:spLocks noEditPoints="1"/>
              </p:cNvSpPr>
              <p:nvPr/>
            </p:nvSpPr>
            <p:spPr bwMode="auto">
              <a:xfrm>
                <a:off x="6104" y="3451"/>
                <a:ext cx="85" cy="85"/>
              </a:xfrm>
              <a:custGeom>
                <a:avLst/>
                <a:gdLst>
                  <a:gd name="T0" fmla="*/ 117 w 128"/>
                  <a:gd name="T1" fmla="*/ 0 h 128"/>
                  <a:gd name="T2" fmla="*/ 10 w 128"/>
                  <a:gd name="T3" fmla="*/ 0 h 128"/>
                  <a:gd name="T4" fmla="*/ 0 w 128"/>
                  <a:gd name="T5" fmla="*/ 10 h 128"/>
                  <a:gd name="T6" fmla="*/ 0 w 128"/>
                  <a:gd name="T7" fmla="*/ 117 h 128"/>
                  <a:gd name="T8" fmla="*/ 10 w 128"/>
                  <a:gd name="T9" fmla="*/ 128 h 128"/>
                  <a:gd name="T10" fmla="*/ 117 w 128"/>
                  <a:gd name="T11" fmla="*/ 128 h 128"/>
                  <a:gd name="T12" fmla="*/ 128 w 128"/>
                  <a:gd name="T13" fmla="*/ 117 h 128"/>
                  <a:gd name="T14" fmla="*/ 128 w 128"/>
                  <a:gd name="T15" fmla="*/ 10 h 128"/>
                  <a:gd name="T16" fmla="*/ 117 w 128"/>
                  <a:gd name="T17" fmla="*/ 0 h 128"/>
                  <a:gd name="T18" fmla="*/ 106 w 128"/>
                  <a:gd name="T19" fmla="*/ 106 h 128"/>
                  <a:gd name="T20" fmla="*/ 21 w 128"/>
                  <a:gd name="T21" fmla="*/ 106 h 128"/>
                  <a:gd name="T22" fmla="*/ 21 w 128"/>
                  <a:gd name="T23" fmla="*/ 21 h 128"/>
                  <a:gd name="T24" fmla="*/ 106 w 128"/>
                  <a:gd name="T25" fmla="*/ 21 h 128"/>
                  <a:gd name="T26" fmla="*/ 106 w 128"/>
                  <a:gd name="T2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17" y="0"/>
                    </a:moveTo>
                    <a:cubicBezTo>
                      <a:pt x="10" y="0"/>
                      <a:pt x="10" y="0"/>
                      <a:pt x="10" y="0"/>
                    </a:cubicBezTo>
                    <a:cubicBezTo>
                      <a:pt x="4" y="0"/>
                      <a:pt x="0" y="4"/>
                      <a:pt x="0" y="10"/>
                    </a:cubicBezTo>
                    <a:cubicBezTo>
                      <a:pt x="0" y="117"/>
                      <a:pt x="0" y="117"/>
                      <a:pt x="0" y="117"/>
                    </a:cubicBezTo>
                    <a:cubicBezTo>
                      <a:pt x="0" y="123"/>
                      <a:pt x="4" y="128"/>
                      <a:pt x="10" y="128"/>
                    </a:cubicBezTo>
                    <a:cubicBezTo>
                      <a:pt x="117" y="128"/>
                      <a:pt x="117" y="128"/>
                      <a:pt x="117" y="128"/>
                    </a:cubicBezTo>
                    <a:cubicBezTo>
                      <a:pt x="123" y="128"/>
                      <a:pt x="128" y="123"/>
                      <a:pt x="128" y="117"/>
                    </a:cubicBezTo>
                    <a:cubicBezTo>
                      <a:pt x="128" y="10"/>
                      <a:pt x="128" y="10"/>
                      <a:pt x="128" y="10"/>
                    </a:cubicBezTo>
                    <a:cubicBezTo>
                      <a:pt x="128" y="4"/>
                      <a:pt x="123" y="0"/>
                      <a:pt x="117" y="0"/>
                    </a:cubicBezTo>
                    <a:close/>
                    <a:moveTo>
                      <a:pt x="106" y="106"/>
                    </a:moveTo>
                    <a:cubicBezTo>
                      <a:pt x="21" y="106"/>
                      <a:pt x="21" y="106"/>
                      <a:pt x="21" y="106"/>
                    </a:cubicBezTo>
                    <a:cubicBezTo>
                      <a:pt x="21" y="21"/>
                      <a:pt x="21" y="21"/>
                      <a:pt x="21" y="21"/>
                    </a:cubicBezTo>
                    <a:cubicBezTo>
                      <a:pt x="106" y="21"/>
                      <a:pt x="106" y="21"/>
                      <a:pt x="106" y="21"/>
                    </a:cubicBezTo>
                    <a:lnTo>
                      <a:pt x="106" y="10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sp>
            <p:nvSpPr>
              <p:cNvPr id="77" name="Freeform 837">
                <a:extLst>
                  <a:ext uri="{FF2B5EF4-FFF2-40B4-BE49-F238E27FC236}">
                    <a16:creationId xmlns:a16="http://schemas.microsoft.com/office/drawing/2014/main" id="{14E393FF-624D-9E9B-88BD-82FDF12B4324}"/>
                  </a:ext>
                </a:extLst>
              </p:cNvPr>
              <p:cNvSpPr>
                <a:spLocks noEditPoints="1"/>
              </p:cNvSpPr>
              <p:nvPr/>
            </p:nvSpPr>
            <p:spPr bwMode="auto">
              <a:xfrm>
                <a:off x="5977" y="332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grpSp>
        <p:grpSp>
          <p:nvGrpSpPr>
            <p:cNvPr id="55" name="Group 1038">
              <a:extLst>
                <a:ext uri="{FF2B5EF4-FFF2-40B4-BE49-F238E27FC236}">
                  <a16:creationId xmlns:a16="http://schemas.microsoft.com/office/drawing/2014/main" id="{D2C7E80C-17BC-A968-8FA0-6957831B5A9E}"/>
                </a:ext>
              </a:extLst>
            </p:cNvPr>
            <p:cNvGrpSpPr>
              <a:grpSpLocks noChangeAspect="1"/>
            </p:cNvGrpSpPr>
            <p:nvPr/>
          </p:nvGrpSpPr>
          <p:grpSpPr bwMode="auto">
            <a:xfrm>
              <a:off x="4313621" y="2636096"/>
              <a:ext cx="457200" cy="457200"/>
              <a:chOff x="394" y="3989"/>
              <a:chExt cx="340" cy="340"/>
            </a:xfrm>
            <a:solidFill>
              <a:sysClr val="window" lastClr="FFFFFF"/>
            </a:solidFill>
          </p:grpSpPr>
          <p:sp>
            <p:nvSpPr>
              <p:cNvPr id="73" name="Freeform 1039">
                <a:extLst>
                  <a:ext uri="{FF2B5EF4-FFF2-40B4-BE49-F238E27FC236}">
                    <a16:creationId xmlns:a16="http://schemas.microsoft.com/office/drawing/2014/main" id="{810396E1-0DBE-F86F-5A34-450FA5247FC4}"/>
                  </a:ext>
                </a:extLst>
              </p:cNvPr>
              <p:cNvSpPr>
                <a:spLocks noEditPoints="1"/>
              </p:cNvSpPr>
              <p:nvPr/>
            </p:nvSpPr>
            <p:spPr bwMode="auto">
              <a:xfrm>
                <a:off x="394" y="398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sp>
            <p:nvSpPr>
              <p:cNvPr id="74" name="Freeform 1040">
                <a:extLst>
                  <a:ext uri="{FF2B5EF4-FFF2-40B4-BE49-F238E27FC236}">
                    <a16:creationId xmlns:a16="http://schemas.microsoft.com/office/drawing/2014/main" id="{46C36312-B1FB-7A98-E7AF-517586656E44}"/>
                  </a:ext>
                </a:extLst>
              </p:cNvPr>
              <p:cNvSpPr>
                <a:spLocks noEditPoints="1"/>
              </p:cNvSpPr>
              <p:nvPr/>
            </p:nvSpPr>
            <p:spPr bwMode="auto">
              <a:xfrm>
                <a:off x="471" y="4053"/>
                <a:ext cx="185" cy="201"/>
              </a:xfrm>
              <a:custGeom>
                <a:avLst/>
                <a:gdLst>
                  <a:gd name="T0" fmla="*/ 265 w 279"/>
                  <a:gd name="T1" fmla="*/ 301 h 303"/>
                  <a:gd name="T2" fmla="*/ 225 w 279"/>
                  <a:gd name="T3" fmla="*/ 302 h 303"/>
                  <a:gd name="T4" fmla="*/ 172 w 279"/>
                  <a:gd name="T5" fmla="*/ 302 h 303"/>
                  <a:gd name="T6" fmla="*/ 140 w 279"/>
                  <a:gd name="T7" fmla="*/ 292 h 303"/>
                  <a:gd name="T8" fmla="*/ 87 w 279"/>
                  <a:gd name="T9" fmla="*/ 292 h 303"/>
                  <a:gd name="T10" fmla="*/ 34 w 279"/>
                  <a:gd name="T11" fmla="*/ 292 h 303"/>
                  <a:gd name="T12" fmla="*/ 1 w 279"/>
                  <a:gd name="T13" fmla="*/ 293 h 303"/>
                  <a:gd name="T14" fmla="*/ 24 w 279"/>
                  <a:gd name="T15" fmla="*/ 271 h 303"/>
                  <a:gd name="T16" fmla="*/ 41 w 279"/>
                  <a:gd name="T17" fmla="*/ 269 h 303"/>
                  <a:gd name="T18" fmla="*/ 77 w 279"/>
                  <a:gd name="T19" fmla="*/ 271 h 303"/>
                  <a:gd name="T20" fmla="*/ 94 w 279"/>
                  <a:gd name="T21" fmla="*/ 269 h 303"/>
                  <a:gd name="T22" fmla="*/ 131 w 279"/>
                  <a:gd name="T23" fmla="*/ 271 h 303"/>
                  <a:gd name="T24" fmla="*/ 147 w 279"/>
                  <a:gd name="T25" fmla="*/ 269 h 303"/>
                  <a:gd name="T26" fmla="*/ 184 w 279"/>
                  <a:gd name="T27" fmla="*/ 271 h 303"/>
                  <a:gd name="T28" fmla="*/ 201 w 279"/>
                  <a:gd name="T29" fmla="*/ 269 h 303"/>
                  <a:gd name="T30" fmla="*/ 238 w 279"/>
                  <a:gd name="T31" fmla="*/ 271 h 303"/>
                  <a:gd name="T32" fmla="*/ 254 w 279"/>
                  <a:gd name="T33" fmla="*/ 269 h 303"/>
                  <a:gd name="T34" fmla="*/ 278 w 279"/>
                  <a:gd name="T35" fmla="*/ 293 h 303"/>
                  <a:gd name="T36" fmla="*/ 20 w 279"/>
                  <a:gd name="T37" fmla="*/ 149 h 303"/>
                  <a:gd name="T38" fmla="*/ 65 w 279"/>
                  <a:gd name="T39" fmla="*/ 51 h 303"/>
                  <a:gd name="T40" fmla="*/ 97 w 279"/>
                  <a:gd name="T41" fmla="*/ 42 h 303"/>
                  <a:gd name="T42" fmla="*/ 108 w 279"/>
                  <a:gd name="T43" fmla="*/ 0 h 303"/>
                  <a:gd name="T44" fmla="*/ 182 w 279"/>
                  <a:gd name="T45" fmla="*/ 10 h 303"/>
                  <a:gd name="T46" fmla="*/ 204 w 279"/>
                  <a:gd name="T47" fmla="*/ 42 h 303"/>
                  <a:gd name="T48" fmla="*/ 234 w 279"/>
                  <a:gd name="T49" fmla="*/ 142 h 303"/>
                  <a:gd name="T50" fmla="*/ 267 w 279"/>
                  <a:gd name="T51" fmla="*/ 162 h 303"/>
                  <a:gd name="T52" fmla="*/ 236 w 279"/>
                  <a:gd name="T53" fmla="*/ 256 h 303"/>
                  <a:gd name="T54" fmla="*/ 225 w 279"/>
                  <a:gd name="T55" fmla="*/ 242 h 303"/>
                  <a:gd name="T56" fmla="*/ 150 w 279"/>
                  <a:gd name="T57" fmla="*/ 142 h 303"/>
                  <a:gd name="T58" fmla="*/ 140 w 279"/>
                  <a:gd name="T59" fmla="*/ 245 h 303"/>
                  <a:gd name="T60" fmla="*/ 129 w 279"/>
                  <a:gd name="T61" fmla="*/ 142 h 303"/>
                  <a:gd name="T62" fmla="*/ 54 w 279"/>
                  <a:gd name="T63" fmla="*/ 242 h 303"/>
                  <a:gd name="T64" fmla="*/ 33 w 279"/>
                  <a:gd name="T65" fmla="*/ 248 h 303"/>
                  <a:gd name="T66" fmla="*/ 118 w 279"/>
                  <a:gd name="T67" fmla="*/ 42 h 303"/>
                  <a:gd name="T68" fmla="*/ 161 w 279"/>
                  <a:gd name="T69" fmla="*/ 21 h 303"/>
                  <a:gd name="T70" fmla="*/ 118 w 279"/>
                  <a:gd name="T71" fmla="*/ 42 h 303"/>
                  <a:gd name="T72" fmla="*/ 137 w 279"/>
                  <a:gd name="T73" fmla="*/ 117 h 303"/>
                  <a:gd name="T74" fmla="*/ 211 w 279"/>
                  <a:gd name="T75" fmla="*/ 136 h 303"/>
                  <a:gd name="T76" fmla="*/ 84 w 279"/>
                  <a:gd name="T77" fmla="*/ 6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9" h="303">
                    <a:moveTo>
                      <a:pt x="278" y="293"/>
                    </a:moveTo>
                    <a:cubicBezTo>
                      <a:pt x="277" y="299"/>
                      <a:pt x="271" y="302"/>
                      <a:pt x="265" y="301"/>
                    </a:cubicBezTo>
                    <a:cubicBezTo>
                      <a:pt x="259" y="299"/>
                      <a:pt x="253" y="296"/>
                      <a:pt x="247" y="292"/>
                    </a:cubicBezTo>
                    <a:cubicBezTo>
                      <a:pt x="242" y="296"/>
                      <a:pt x="234" y="301"/>
                      <a:pt x="225" y="302"/>
                    </a:cubicBezTo>
                    <a:cubicBezTo>
                      <a:pt x="214" y="303"/>
                      <a:pt x="204" y="299"/>
                      <a:pt x="194" y="292"/>
                    </a:cubicBezTo>
                    <a:cubicBezTo>
                      <a:pt x="189" y="296"/>
                      <a:pt x="181" y="301"/>
                      <a:pt x="172" y="302"/>
                    </a:cubicBezTo>
                    <a:cubicBezTo>
                      <a:pt x="170" y="302"/>
                      <a:pt x="169" y="302"/>
                      <a:pt x="168" y="302"/>
                    </a:cubicBezTo>
                    <a:cubicBezTo>
                      <a:pt x="159" y="302"/>
                      <a:pt x="149" y="299"/>
                      <a:pt x="140" y="292"/>
                    </a:cubicBezTo>
                    <a:cubicBezTo>
                      <a:pt x="135" y="296"/>
                      <a:pt x="128" y="301"/>
                      <a:pt x="118" y="302"/>
                    </a:cubicBezTo>
                    <a:cubicBezTo>
                      <a:pt x="108" y="303"/>
                      <a:pt x="97" y="299"/>
                      <a:pt x="87" y="292"/>
                    </a:cubicBezTo>
                    <a:cubicBezTo>
                      <a:pt x="82" y="296"/>
                      <a:pt x="75" y="301"/>
                      <a:pt x="65" y="302"/>
                    </a:cubicBezTo>
                    <a:cubicBezTo>
                      <a:pt x="54" y="303"/>
                      <a:pt x="44" y="300"/>
                      <a:pt x="34" y="292"/>
                    </a:cubicBezTo>
                    <a:cubicBezTo>
                      <a:pt x="29" y="296"/>
                      <a:pt x="22" y="300"/>
                      <a:pt x="13" y="302"/>
                    </a:cubicBezTo>
                    <a:cubicBezTo>
                      <a:pt x="7" y="302"/>
                      <a:pt x="2" y="298"/>
                      <a:pt x="1" y="293"/>
                    </a:cubicBezTo>
                    <a:cubicBezTo>
                      <a:pt x="0" y="287"/>
                      <a:pt x="4" y="281"/>
                      <a:pt x="10" y="280"/>
                    </a:cubicBezTo>
                    <a:cubicBezTo>
                      <a:pt x="18" y="279"/>
                      <a:pt x="24" y="271"/>
                      <a:pt x="24" y="271"/>
                    </a:cubicBezTo>
                    <a:cubicBezTo>
                      <a:pt x="26" y="268"/>
                      <a:pt x="29" y="267"/>
                      <a:pt x="32" y="266"/>
                    </a:cubicBezTo>
                    <a:cubicBezTo>
                      <a:pt x="35" y="266"/>
                      <a:pt x="38" y="267"/>
                      <a:pt x="41" y="269"/>
                    </a:cubicBezTo>
                    <a:cubicBezTo>
                      <a:pt x="49" y="277"/>
                      <a:pt x="56" y="281"/>
                      <a:pt x="63" y="281"/>
                    </a:cubicBezTo>
                    <a:cubicBezTo>
                      <a:pt x="71" y="280"/>
                      <a:pt x="77" y="271"/>
                      <a:pt x="77" y="271"/>
                    </a:cubicBezTo>
                    <a:cubicBezTo>
                      <a:pt x="79" y="268"/>
                      <a:pt x="82" y="267"/>
                      <a:pt x="85" y="266"/>
                    </a:cubicBezTo>
                    <a:cubicBezTo>
                      <a:pt x="89" y="266"/>
                      <a:pt x="92" y="267"/>
                      <a:pt x="94" y="269"/>
                    </a:cubicBezTo>
                    <a:cubicBezTo>
                      <a:pt x="102" y="277"/>
                      <a:pt x="109" y="281"/>
                      <a:pt x="116" y="281"/>
                    </a:cubicBezTo>
                    <a:cubicBezTo>
                      <a:pt x="125" y="280"/>
                      <a:pt x="131" y="271"/>
                      <a:pt x="131" y="271"/>
                    </a:cubicBezTo>
                    <a:cubicBezTo>
                      <a:pt x="133" y="268"/>
                      <a:pt x="136" y="267"/>
                      <a:pt x="139" y="266"/>
                    </a:cubicBezTo>
                    <a:cubicBezTo>
                      <a:pt x="142" y="266"/>
                      <a:pt x="145" y="267"/>
                      <a:pt x="147" y="269"/>
                    </a:cubicBezTo>
                    <a:cubicBezTo>
                      <a:pt x="155" y="277"/>
                      <a:pt x="163" y="281"/>
                      <a:pt x="169" y="281"/>
                    </a:cubicBezTo>
                    <a:cubicBezTo>
                      <a:pt x="178" y="280"/>
                      <a:pt x="184" y="271"/>
                      <a:pt x="184" y="271"/>
                    </a:cubicBezTo>
                    <a:cubicBezTo>
                      <a:pt x="186" y="268"/>
                      <a:pt x="189" y="267"/>
                      <a:pt x="192" y="266"/>
                    </a:cubicBezTo>
                    <a:cubicBezTo>
                      <a:pt x="195" y="266"/>
                      <a:pt x="198" y="267"/>
                      <a:pt x="201" y="269"/>
                    </a:cubicBezTo>
                    <a:cubicBezTo>
                      <a:pt x="208" y="277"/>
                      <a:pt x="216" y="281"/>
                      <a:pt x="222" y="280"/>
                    </a:cubicBezTo>
                    <a:cubicBezTo>
                      <a:pt x="231" y="280"/>
                      <a:pt x="237" y="271"/>
                      <a:pt x="238" y="271"/>
                    </a:cubicBezTo>
                    <a:cubicBezTo>
                      <a:pt x="239" y="268"/>
                      <a:pt x="242" y="267"/>
                      <a:pt x="245" y="266"/>
                    </a:cubicBezTo>
                    <a:cubicBezTo>
                      <a:pt x="248" y="266"/>
                      <a:pt x="252" y="267"/>
                      <a:pt x="254" y="269"/>
                    </a:cubicBezTo>
                    <a:cubicBezTo>
                      <a:pt x="260" y="275"/>
                      <a:pt x="265" y="279"/>
                      <a:pt x="270" y="280"/>
                    </a:cubicBezTo>
                    <a:cubicBezTo>
                      <a:pt x="276" y="281"/>
                      <a:pt x="279" y="287"/>
                      <a:pt x="278" y="293"/>
                    </a:cubicBezTo>
                    <a:close/>
                    <a:moveTo>
                      <a:pt x="12" y="162"/>
                    </a:moveTo>
                    <a:cubicBezTo>
                      <a:pt x="11" y="157"/>
                      <a:pt x="14" y="151"/>
                      <a:pt x="20" y="149"/>
                    </a:cubicBezTo>
                    <a:cubicBezTo>
                      <a:pt x="45" y="142"/>
                      <a:pt x="45" y="142"/>
                      <a:pt x="45" y="142"/>
                    </a:cubicBezTo>
                    <a:cubicBezTo>
                      <a:pt x="65" y="51"/>
                      <a:pt x="65" y="51"/>
                      <a:pt x="65" y="51"/>
                    </a:cubicBezTo>
                    <a:cubicBezTo>
                      <a:pt x="66" y="46"/>
                      <a:pt x="71" y="42"/>
                      <a:pt x="76" y="42"/>
                    </a:cubicBezTo>
                    <a:cubicBezTo>
                      <a:pt x="97" y="42"/>
                      <a:pt x="97" y="42"/>
                      <a:pt x="97" y="42"/>
                    </a:cubicBezTo>
                    <a:cubicBezTo>
                      <a:pt x="97" y="10"/>
                      <a:pt x="97" y="10"/>
                      <a:pt x="97" y="10"/>
                    </a:cubicBezTo>
                    <a:cubicBezTo>
                      <a:pt x="97" y="4"/>
                      <a:pt x="102" y="0"/>
                      <a:pt x="108" y="0"/>
                    </a:cubicBezTo>
                    <a:cubicBezTo>
                      <a:pt x="172" y="0"/>
                      <a:pt x="172" y="0"/>
                      <a:pt x="172" y="0"/>
                    </a:cubicBezTo>
                    <a:cubicBezTo>
                      <a:pt x="178" y="0"/>
                      <a:pt x="182" y="4"/>
                      <a:pt x="182" y="10"/>
                    </a:cubicBezTo>
                    <a:cubicBezTo>
                      <a:pt x="182" y="42"/>
                      <a:pt x="182" y="42"/>
                      <a:pt x="182" y="42"/>
                    </a:cubicBezTo>
                    <a:cubicBezTo>
                      <a:pt x="204" y="42"/>
                      <a:pt x="204" y="42"/>
                      <a:pt x="204" y="42"/>
                    </a:cubicBezTo>
                    <a:cubicBezTo>
                      <a:pt x="209" y="42"/>
                      <a:pt x="213" y="46"/>
                      <a:pt x="214" y="51"/>
                    </a:cubicBezTo>
                    <a:cubicBezTo>
                      <a:pt x="234" y="142"/>
                      <a:pt x="234" y="142"/>
                      <a:pt x="234" y="142"/>
                    </a:cubicBezTo>
                    <a:cubicBezTo>
                      <a:pt x="260" y="149"/>
                      <a:pt x="260" y="149"/>
                      <a:pt x="260" y="149"/>
                    </a:cubicBezTo>
                    <a:cubicBezTo>
                      <a:pt x="265" y="151"/>
                      <a:pt x="269" y="157"/>
                      <a:pt x="267" y="162"/>
                    </a:cubicBezTo>
                    <a:cubicBezTo>
                      <a:pt x="246" y="248"/>
                      <a:pt x="246" y="248"/>
                      <a:pt x="246" y="248"/>
                    </a:cubicBezTo>
                    <a:cubicBezTo>
                      <a:pt x="245" y="252"/>
                      <a:pt x="240" y="256"/>
                      <a:pt x="236" y="256"/>
                    </a:cubicBezTo>
                    <a:cubicBezTo>
                      <a:pt x="235" y="256"/>
                      <a:pt x="234" y="256"/>
                      <a:pt x="233" y="255"/>
                    </a:cubicBezTo>
                    <a:cubicBezTo>
                      <a:pt x="227" y="254"/>
                      <a:pt x="224" y="248"/>
                      <a:pt x="225" y="242"/>
                    </a:cubicBezTo>
                    <a:cubicBezTo>
                      <a:pt x="244" y="167"/>
                      <a:pt x="244" y="167"/>
                      <a:pt x="244" y="167"/>
                    </a:cubicBezTo>
                    <a:cubicBezTo>
                      <a:pt x="150" y="142"/>
                      <a:pt x="150" y="142"/>
                      <a:pt x="150" y="142"/>
                    </a:cubicBezTo>
                    <a:cubicBezTo>
                      <a:pt x="150" y="234"/>
                      <a:pt x="150" y="234"/>
                      <a:pt x="150" y="234"/>
                    </a:cubicBezTo>
                    <a:cubicBezTo>
                      <a:pt x="150" y="240"/>
                      <a:pt x="146" y="245"/>
                      <a:pt x="140" y="245"/>
                    </a:cubicBezTo>
                    <a:cubicBezTo>
                      <a:pt x="134" y="245"/>
                      <a:pt x="129" y="240"/>
                      <a:pt x="129" y="234"/>
                    </a:cubicBezTo>
                    <a:cubicBezTo>
                      <a:pt x="129" y="142"/>
                      <a:pt x="129" y="142"/>
                      <a:pt x="129" y="142"/>
                    </a:cubicBezTo>
                    <a:cubicBezTo>
                      <a:pt x="35" y="167"/>
                      <a:pt x="35" y="167"/>
                      <a:pt x="35" y="167"/>
                    </a:cubicBezTo>
                    <a:cubicBezTo>
                      <a:pt x="54" y="242"/>
                      <a:pt x="54" y="242"/>
                      <a:pt x="54" y="242"/>
                    </a:cubicBezTo>
                    <a:cubicBezTo>
                      <a:pt x="55" y="248"/>
                      <a:pt x="52" y="254"/>
                      <a:pt x="46" y="255"/>
                    </a:cubicBezTo>
                    <a:cubicBezTo>
                      <a:pt x="41" y="257"/>
                      <a:pt x="35" y="253"/>
                      <a:pt x="33" y="248"/>
                    </a:cubicBezTo>
                    <a:lnTo>
                      <a:pt x="12" y="162"/>
                    </a:lnTo>
                    <a:close/>
                    <a:moveTo>
                      <a:pt x="118" y="42"/>
                    </a:moveTo>
                    <a:cubicBezTo>
                      <a:pt x="161" y="42"/>
                      <a:pt x="161" y="42"/>
                      <a:pt x="161" y="42"/>
                    </a:cubicBezTo>
                    <a:cubicBezTo>
                      <a:pt x="161" y="21"/>
                      <a:pt x="161" y="21"/>
                      <a:pt x="161" y="21"/>
                    </a:cubicBezTo>
                    <a:cubicBezTo>
                      <a:pt x="118" y="21"/>
                      <a:pt x="118" y="21"/>
                      <a:pt x="118" y="21"/>
                    </a:cubicBezTo>
                    <a:lnTo>
                      <a:pt x="118" y="42"/>
                    </a:lnTo>
                    <a:close/>
                    <a:moveTo>
                      <a:pt x="69" y="136"/>
                    </a:moveTo>
                    <a:cubicBezTo>
                      <a:pt x="137" y="117"/>
                      <a:pt x="137" y="117"/>
                      <a:pt x="137" y="117"/>
                    </a:cubicBezTo>
                    <a:cubicBezTo>
                      <a:pt x="139" y="117"/>
                      <a:pt x="141" y="117"/>
                      <a:pt x="142" y="117"/>
                    </a:cubicBezTo>
                    <a:cubicBezTo>
                      <a:pt x="211" y="136"/>
                      <a:pt x="211" y="136"/>
                      <a:pt x="211" y="136"/>
                    </a:cubicBezTo>
                    <a:cubicBezTo>
                      <a:pt x="195" y="64"/>
                      <a:pt x="195" y="64"/>
                      <a:pt x="195" y="64"/>
                    </a:cubicBezTo>
                    <a:cubicBezTo>
                      <a:pt x="84" y="64"/>
                      <a:pt x="84" y="64"/>
                      <a:pt x="84" y="64"/>
                    </a:cubicBezTo>
                    <a:lnTo>
                      <a:pt x="69" y="1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grpSp>
        <p:grpSp>
          <p:nvGrpSpPr>
            <p:cNvPr id="56" name="Group 831">
              <a:extLst>
                <a:ext uri="{FF2B5EF4-FFF2-40B4-BE49-F238E27FC236}">
                  <a16:creationId xmlns:a16="http://schemas.microsoft.com/office/drawing/2014/main" id="{4756DF68-A87D-21CA-F694-EB1CB11EB658}"/>
                </a:ext>
              </a:extLst>
            </p:cNvPr>
            <p:cNvGrpSpPr>
              <a:grpSpLocks noChangeAspect="1"/>
            </p:cNvGrpSpPr>
            <p:nvPr/>
          </p:nvGrpSpPr>
          <p:grpSpPr bwMode="auto">
            <a:xfrm>
              <a:off x="7401160" y="2636096"/>
              <a:ext cx="457201" cy="457200"/>
              <a:chOff x="3500" y="3210"/>
              <a:chExt cx="340" cy="340"/>
            </a:xfrm>
            <a:solidFill>
              <a:sysClr val="window" lastClr="FFFFFF"/>
            </a:solidFill>
          </p:grpSpPr>
          <p:sp>
            <p:nvSpPr>
              <p:cNvPr id="70" name="Freeform 832">
                <a:extLst>
                  <a:ext uri="{FF2B5EF4-FFF2-40B4-BE49-F238E27FC236}">
                    <a16:creationId xmlns:a16="http://schemas.microsoft.com/office/drawing/2014/main" id="{8B5C188A-D60B-6E7F-2C82-4FE23F169412}"/>
                  </a:ext>
                </a:extLst>
              </p:cNvPr>
              <p:cNvSpPr>
                <a:spLocks noEditPoints="1"/>
              </p:cNvSpPr>
              <p:nvPr/>
            </p:nvSpPr>
            <p:spPr bwMode="auto">
              <a:xfrm>
                <a:off x="3564" y="3274"/>
                <a:ext cx="212" cy="184"/>
              </a:xfrm>
              <a:custGeom>
                <a:avLst/>
                <a:gdLst>
                  <a:gd name="T0" fmla="*/ 309 w 320"/>
                  <a:gd name="T1" fmla="*/ 42 h 277"/>
                  <a:gd name="T2" fmla="*/ 213 w 320"/>
                  <a:gd name="T3" fmla="*/ 42 h 277"/>
                  <a:gd name="T4" fmla="*/ 213 w 320"/>
                  <a:gd name="T5" fmla="*/ 10 h 277"/>
                  <a:gd name="T6" fmla="*/ 202 w 320"/>
                  <a:gd name="T7" fmla="*/ 0 h 277"/>
                  <a:gd name="T8" fmla="*/ 117 w 320"/>
                  <a:gd name="T9" fmla="*/ 0 h 277"/>
                  <a:gd name="T10" fmla="*/ 106 w 320"/>
                  <a:gd name="T11" fmla="*/ 10 h 277"/>
                  <a:gd name="T12" fmla="*/ 106 w 320"/>
                  <a:gd name="T13" fmla="*/ 42 h 277"/>
                  <a:gd name="T14" fmla="*/ 10 w 320"/>
                  <a:gd name="T15" fmla="*/ 42 h 277"/>
                  <a:gd name="T16" fmla="*/ 0 w 320"/>
                  <a:gd name="T17" fmla="*/ 53 h 277"/>
                  <a:gd name="T18" fmla="*/ 0 w 320"/>
                  <a:gd name="T19" fmla="*/ 266 h 277"/>
                  <a:gd name="T20" fmla="*/ 10 w 320"/>
                  <a:gd name="T21" fmla="*/ 277 h 277"/>
                  <a:gd name="T22" fmla="*/ 309 w 320"/>
                  <a:gd name="T23" fmla="*/ 277 h 277"/>
                  <a:gd name="T24" fmla="*/ 320 w 320"/>
                  <a:gd name="T25" fmla="*/ 266 h 277"/>
                  <a:gd name="T26" fmla="*/ 320 w 320"/>
                  <a:gd name="T27" fmla="*/ 53 h 277"/>
                  <a:gd name="T28" fmla="*/ 309 w 320"/>
                  <a:gd name="T29" fmla="*/ 42 h 277"/>
                  <a:gd name="T30" fmla="*/ 128 w 320"/>
                  <a:gd name="T31" fmla="*/ 21 h 277"/>
                  <a:gd name="T32" fmla="*/ 192 w 320"/>
                  <a:gd name="T33" fmla="*/ 21 h 277"/>
                  <a:gd name="T34" fmla="*/ 192 w 320"/>
                  <a:gd name="T35" fmla="*/ 42 h 277"/>
                  <a:gd name="T36" fmla="*/ 128 w 320"/>
                  <a:gd name="T37" fmla="*/ 42 h 277"/>
                  <a:gd name="T38" fmla="*/ 128 w 320"/>
                  <a:gd name="T39" fmla="*/ 21 h 277"/>
                  <a:gd name="T40" fmla="*/ 298 w 320"/>
                  <a:gd name="T41" fmla="*/ 256 h 277"/>
                  <a:gd name="T42" fmla="*/ 21 w 320"/>
                  <a:gd name="T43" fmla="*/ 256 h 277"/>
                  <a:gd name="T44" fmla="*/ 21 w 320"/>
                  <a:gd name="T45" fmla="*/ 64 h 277"/>
                  <a:gd name="T46" fmla="*/ 298 w 320"/>
                  <a:gd name="T47" fmla="*/ 64 h 277"/>
                  <a:gd name="T48" fmla="*/ 298 w 320"/>
                  <a:gd name="T49" fmla="*/ 25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0" h="277">
                    <a:moveTo>
                      <a:pt x="309" y="42"/>
                    </a:moveTo>
                    <a:cubicBezTo>
                      <a:pt x="213" y="42"/>
                      <a:pt x="213" y="42"/>
                      <a:pt x="213" y="42"/>
                    </a:cubicBezTo>
                    <a:cubicBezTo>
                      <a:pt x="213" y="10"/>
                      <a:pt x="213" y="10"/>
                      <a:pt x="213" y="10"/>
                    </a:cubicBezTo>
                    <a:cubicBezTo>
                      <a:pt x="213" y="4"/>
                      <a:pt x="208" y="0"/>
                      <a:pt x="202" y="0"/>
                    </a:cubicBezTo>
                    <a:cubicBezTo>
                      <a:pt x="117" y="0"/>
                      <a:pt x="117" y="0"/>
                      <a:pt x="117" y="0"/>
                    </a:cubicBezTo>
                    <a:cubicBezTo>
                      <a:pt x="111" y="0"/>
                      <a:pt x="106" y="4"/>
                      <a:pt x="106" y="10"/>
                    </a:cubicBezTo>
                    <a:cubicBezTo>
                      <a:pt x="106" y="42"/>
                      <a:pt x="106" y="42"/>
                      <a:pt x="106" y="42"/>
                    </a:cubicBezTo>
                    <a:cubicBezTo>
                      <a:pt x="10" y="42"/>
                      <a:pt x="10" y="42"/>
                      <a:pt x="10" y="42"/>
                    </a:cubicBezTo>
                    <a:cubicBezTo>
                      <a:pt x="4" y="42"/>
                      <a:pt x="0" y="47"/>
                      <a:pt x="0" y="53"/>
                    </a:cubicBezTo>
                    <a:cubicBezTo>
                      <a:pt x="0" y="266"/>
                      <a:pt x="0" y="266"/>
                      <a:pt x="0" y="266"/>
                    </a:cubicBezTo>
                    <a:cubicBezTo>
                      <a:pt x="0" y="272"/>
                      <a:pt x="4" y="277"/>
                      <a:pt x="10" y="277"/>
                    </a:cubicBezTo>
                    <a:cubicBezTo>
                      <a:pt x="309" y="277"/>
                      <a:pt x="309" y="277"/>
                      <a:pt x="309" y="277"/>
                    </a:cubicBezTo>
                    <a:cubicBezTo>
                      <a:pt x="315" y="277"/>
                      <a:pt x="320" y="272"/>
                      <a:pt x="320" y="266"/>
                    </a:cubicBezTo>
                    <a:cubicBezTo>
                      <a:pt x="320" y="53"/>
                      <a:pt x="320" y="53"/>
                      <a:pt x="320" y="53"/>
                    </a:cubicBezTo>
                    <a:cubicBezTo>
                      <a:pt x="320" y="47"/>
                      <a:pt x="315" y="42"/>
                      <a:pt x="309" y="42"/>
                    </a:cubicBezTo>
                    <a:close/>
                    <a:moveTo>
                      <a:pt x="128" y="21"/>
                    </a:moveTo>
                    <a:cubicBezTo>
                      <a:pt x="192" y="21"/>
                      <a:pt x="192" y="21"/>
                      <a:pt x="192" y="21"/>
                    </a:cubicBezTo>
                    <a:cubicBezTo>
                      <a:pt x="192" y="42"/>
                      <a:pt x="192" y="42"/>
                      <a:pt x="192" y="42"/>
                    </a:cubicBezTo>
                    <a:cubicBezTo>
                      <a:pt x="128" y="42"/>
                      <a:pt x="128" y="42"/>
                      <a:pt x="128" y="42"/>
                    </a:cubicBezTo>
                    <a:lnTo>
                      <a:pt x="128" y="21"/>
                    </a:lnTo>
                    <a:close/>
                    <a:moveTo>
                      <a:pt x="298" y="256"/>
                    </a:moveTo>
                    <a:cubicBezTo>
                      <a:pt x="21" y="256"/>
                      <a:pt x="21" y="256"/>
                      <a:pt x="21" y="256"/>
                    </a:cubicBezTo>
                    <a:cubicBezTo>
                      <a:pt x="21" y="64"/>
                      <a:pt x="21" y="64"/>
                      <a:pt x="21" y="64"/>
                    </a:cubicBezTo>
                    <a:cubicBezTo>
                      <a:pt x="298" y="64"/>
                      <a:pt x="298" y="64"/>
                      <a:pt x="298" y="64"/>
                    </a:cubicBezTo>
                    <a:lnTo>
                      <a:pt x="298"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sp>
            <p:nvSpPr>
              <p:cNvPr id="71" name="Freeform 833">
                <a:extLst>
                  <a:ext uri="{FF2B5EF4-FFF2-40B4-BE49-F238E27FC236}">
                    <a16:creationId xmlns:a16="http://schemas.microsoft.com/office/drawing/2014/main" id="{8AEFD95E-6B66-D539-05B2-48880D9B26F7}"/>
                  </a:ext>
                </a:extLst>
              </p:cNvPr>
              <p:cNvSpPr>
                <a:spLocks noEditPoints="1"/>
              </p:cNvSpPr>
              <p:nvPr/>
            </p:nvSpPr>
            <p:spPr bwMode="auto">
              <a:xfrm>
                <a:off x="3620" y="3330"/>
                <a:ext cx="99" cy="99"/>
              </a:xfrm>
              <a:custGeom>
                <a:avLst/>
                <a:gdLst>
                  <a:gd name="T0" fmla="*/ 107 w 149"/>
                  <a:gd name="T1" fmla="*/ 11 h 149"/>
                  <a:gd name="T2" fmla="*/ 96 w 149"/>
                  <a:gd name="T3" fmla="*/ 0 h 149"/>
                  <a:gd name="T4" fmla="*/ 53 w 149"/>
                  <a:gd name="T5" fmla="*/ 0 h 149"/>
                  <a:gd name="T6" fmla="*/ 43 w 149"/>
                  <a:gd name="T7" fmla="*/ 11 h 149"/>
                  <a:gd name="T8" fmla="*/ 43 w 149"/>
                  <a:gd name="T9" fmla="*/ 43 h 149"/>
                  <a:gd name="T10" fmla="*/ 11 w 149"/>
                  <a:gd name="T11" fmla="*/ 43 h 149"/>
                  <a:gd name="T12" fmla="*/ 0 w 149"/>
                  <a:gd name="T13" fmla="*/ 53 h 149"/>
                  <a:gd name="T14" fmla="*/ 0 w 149"/>
                  <a:gd name="T15" fmla="*/ 96 h 149"/>
                  <a:gd name="T16" fmla="*/ 11 w 149"/>
                  <a:gd name="T17" fmla="*/ 107 h 149"/>
                  <a:gd name="T18" fmla="*/ 43 w 149"/>
                  <a:gd name="T19" fmla="*/ 107 h 149"/>
                  <a:gd name="T20" fmla="*/ 43 w 149"/>
                  <a:gd name="T21" fmla="*/ 139 h 149"/>
                  <a:gd name="T22" fmla="*/ 53 w 149"/>
                  <a:gd name="T23" fmla="*/ 149 h 149"/>
                  <a:gd name="T24" fmla="*/ 96 w 149"/>
                  <a:gd name="T25" fmla="*/ 149 h 149"/>
                  <a:gd name="T26" fmla="*/ 107 w 149"/>
                  <a:gd name="T27" fmla="*/ 139 h 149"/>
                  <a:gd name="T28" fmla="*/ 107 w 149"/>
                  <a:gd name="T29" fmla="*/ 107 h 149"/>
                  <a:gd name="T30" fmla="*/ 139 w 149"/>
                  <a:gd name="T31" fmla="*/ 107 h 149"/>
                  <a:gd name="T32" fmla="*/ 149 w 149"/>
                  <a:gd name="T33" fmla="*/ 96 h 149"/>
                  <a:gd name="T34" fmla="*/ 149 w 149"/>
                  <a:gd name="T35" fmla="*/ 53 h 149"/>
                  <a:gd name="T36" fmla="*/ 139 w 149"/>
                  <a:gd name="T37" fmla="*/ 43 h 149"/>
                  <a:gd name="T38" fmla="*/ 107 w 149"/>
                  <a:gd name="T39" fmla="*/ 43 h 149"/>
                  <a:gd name="T40" fmla="*/ 107 w 149"/>
                  <a:gd name="T41" fmla="*/ 11 h 149"/>
                  <a:gd name="T42" fmla="*/ 128 w 149"/>
                  <a:gd name="T43" fmla="*/ 64 h 149"/>
                  <a:gd name="T44" fmla="*/ 128 w 149"/>
                  <a:gd name="T45" fmla="*/ 85 h 149"/>
                  <a:gd name="T46" fmla="*/ 96 w 149"/>
                  <a:gd name="T47" fmla="*/ 85 h 149"/>
                  <a:gd name="T48" fmla="*/ 85 w 149"/>
                  <a:gd name="T49" fmla="*/ 96 h 149"/>
                  <a:gd name="T50" fmla="*/ 85 w 149"/>
                  <a:gd name="T51" fmla="*/ 128 h 149"/>
                  <a:gd name="T52" fmla="*/ 64 w 149"/>
                  <a:gd name="T53" fmla="*/ 128 h 149"/>
                  <a:gd name="T54" fmla="*/ 64 w 149"/>
                  <a:gd name="T55" fmla="*/ 96 h 149"/>
                  <a:gd name="T56" fmla="*/ 53 w 149"/>
                  <a:gd name="T57" fmla="*/ 85 h 149"/>
                  <a:gd name="T58" fmla="*/ 21 w 149"/>
                  <a:gd name="T59" fmla="*/ 85 h 149"/>
                  <a:gd name="T60" fmla="*/ 21 w 149"/>
                  <a:gd name="T61" fmla="*/ 64 h 149"/>
                  <a:gd name="T62" fmla="*/ 53 w 149"/>
                  <a:gd name="T63" fmla="*/ 64 h 149"/>
                  <a:gd name="T64" fmla="*/ 64 w 149"/>
                  <a:gd name="T65" fmla="*/ 53 h 149"/>
                  <a:gd name="T66" fmla="*/ 64 w 149"/>
                  <a:gd name="T67" fmla="*/ 21 h 149"/>
                  <a:gd name="T68" fmla="*/ 85 w 149"/>
                  <a:gd name="T69" fmla="*/ 21 h 149"/>
                  <a:gd name="T70" fmla="*/ 85 w 149"/>
                  <a:gd name="T71" fmla="*/ 53 h 149"/>
                  <a:gd name="T72" fmla="*/ 96 w 149"/>
                  <a:gd name="T73" fmla="*/ 64 h 149"/>
                  <a:gd name="T74" fmla="*/ 128 w 149"/>
                  <a:gd name="T75" fmla="*/ 6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 h="149">
                    <a:moveTo>
                      <a:pt x="107" y="11"/>
                    </a:moveTo>
                    <a:cubicBezTo>
                      <a:pt x="107" y="5"/>
                      <a:pt x="102" y="0"/>
                      <a:pt x="96" y="0"/>
                    </a:cubicBezTo>
                    <a:cubicBezTo>
                      <a:pt x="53" y="0"/>
                      <a:pt x="53" y="0"/>
                      <a:pt x="53" y="0"/>
                    </a:cubicBezTo>
                    <a:cubicBezTo>
                      <a:pt x="47" y="0"/>
                      <a:pt x="43" y="5"/>
                      <a:pt x="43" y="11"/>
                    </a:cubicBezTo>
                    <a:cubicBezTo>
                      <a:pt x="43" y="43"/>
                      <a:pt x="43" y="43"/>
                      <a:pt x="43" y="43"/>
                    </a:cubicBezTo>
                    <a:cubicBezTo>
                      <a:pt x="11" y="43"/>
                      <a:pt x="11" y="43"/>
                      <a:pt x="11" y="43"/>
                    </a:cubicBezTo>
                    <a:cubicBezTo>
                      <a:pt x="5" y="43"/>
                      <a:pt x="0" y="47"/>
                      <a:pt x="0" y="53"/>
                    </a:cubicBezTo>
                    <a:cubicBezTo>
                      <a:pt x="0" y="96"/>
                      <a:pt x="0" y="96"/>
                      <a:pt x="0" y="96"/>
                    </a:cubicBezTo>
                    <a:cubicBezTo>
                      <a:pt x="0" y="102"/>
                      <a:pt x="5" y="107"/>
                      <a:pt x="11" y="107"/>
                    </a:cubicBezTo>
                    <a:cubicBezTo>
                      <a:pt x="43" y="107"/>
                      <a:pt x="43" y="107"/>
                      <a:pt x="43" y="107"/>
                    </a:cubicBezTo>
                    <a:cubicBezTo>
                      <a:pt x="43" y="139"/>
                      <a:pt x="43" y="139"/>
                      <a:pt x="43" y="139"/>
                    </a:cubicBezTo>
                    <a:cubicBezTo>
                      <a:pt x="43" y="145"/>
                      <a:pt x="47" y="149"/>
                      <a:pt x="53" y="149"/>
                    </a:cubicBezTo>
                    <a:cubicBezTo>
                      <a:pt x="96" y="149"/>
                      <a:pt x="96" y="149"/>
                      <a:pt x="96" y="149"/>
                    </a:cubicBezTo>
                    <a:cubicBezTo>
                      <a:pt x="102" y="149"/>
                      <a:pt x="107" y="145"/>
                      <a:pt x="107" y="139"/>
                    </a:cubicBezTo>
                    <a:cubicBezTo>
                      <a:pt x="107" y="107"/>
                      <a:pt x="107" y="107"/>
                      <a:pt x="107" y="107"/>
                    </a:cubicBezTo>
                    <a:cubicBezTo>
                      <a:pt x="139" y="107"/>
                      <a:pt x="139" y="107"/>
                      <a:pt x="139" y="107"/>
                    </a:cubicBezTo>
                    <a:cubicBezTo>
                      <a:pt x="145" y="107"/>
                      <a:pt x="149" y="102"/>
                      <a:pt x="149" y="96"/>
                    </a:cubicBezTo>
                    <a:cubicBezTo>
                      <a:pt x="149" y="53"/>
                      <a:pt x="149" y="53"/>
                      <a:pt x="149" y="53"/>
                    </a:cubicBezTo>
                    <a:cubicBezTo>
                      <a:pt x="149" y="47"/>
                      <a:pt x="145" y="43"/>
                      <a:pt x="139" y="43"/>
                    </a:cubicBezTo>
                    <a:cubicBezTo>
                      <a:pt x="107" y="43"/>
                      <a:pt x="107" y="43"/>
                      <a:pt x="107" y="43"/>
                    </a:cubicBezTo>
                    <a:lnTo>
                      <a:pt x="107" y="11"/>
                    </a:lnTo>
                    <a:close/>
                    <a:moveTo>
                      <a:pt x="128" y="64"/>
                    </a:moveTo>
                    <a:cubicBezTo>
                      <a:pt x="128" y="85"/>
                      <a:pt x="128" y="85"/>
                      <a:pt x="128" y="85"/>
                    </a:cubicBezTo>
                    <a:cubicBezTo>
                      <a:pt x="96" y="85"/>
                      <a:pt x="96" y="85"/>
                      <a:pt x="96" y="85"/>
                    </a:cubicBezTo>
                    <a:cubicBezTo>
                      <a:pt x="90" y="85"/>
                      <a:pt x="85" y="90"/>
                      <a:pt x="85" y="96"/>
                    </a:cubicBezTo>
                    <a:cubicBezTo>
                      <a:pt x="85" y="128"/>
                      <a:pt x="85" y="128"/>
                      <a:pt x="85" y="128"/>
                    </a:cubicBezTo>
                    <a:cubicBezTo>
                      <a:pt x="64" y="128"/>
                      <a:pt x="64" y="128"/>
                      <a:pt x="64" y="128"/>
                    </a:cubicBezTo>
                    <a:cubicBezTo>
                      <a:pt x="64" y="96"/>
                      <a:pt x="64" y="96"/>
                      <a:pt x="64" y="96"/>
                    </a:cubicBezTo>
                    <a:cubicBezTo>
                      <a:pt x="64" y="90"/>
                      <a:pt x="59" y="85"/>
                      <a:pt x="53" y="85"/>
                    </a:cubicBezTo>
                    <a:cubicBezTo>
                      <a:pt x="21" y="85"/>
                      <a:pt x="21" y="85"/>
                      <a:pt x="21" y="85"/>
                    </a:cubicBezTo>
                    <a:cubicBezTo>
                      <a:pt x="21" y="64"/>
                      <a:pt x="21" y="64"/>
                      <a:pt x="21" y="64"/>
                    </a:cubicBezTo>
                    <a:cubicBezTo>
                      <a:pt x="53" y="64"/>
                      <a:pt x="53" y="64"/>
                      <a:pt x="53" y="64"/>
                    </a:cubicBezTo>
                    <a:cubicBezTo>
                      <a:pt x="59" y="64"/>
                      <a:pt x="64" y="59"/>
                      <a:pt x="64" y="53"/>
                    </a:cubicBezTo>
                    <a:cubicBezTo>
                      <a:pt x="64" y="21"/>
                      <a:pt x="64" y="21"/>
                      <a:pt x="64" y="21"/>
                    </a:cubicBezTo>
                    <a:cubicBezTo>
                      <a:pt x="85" y="21"/>
                      <a:pt x="85" y="21"/>
                      <a:pt x="85" y="21"/>
                    </a:cubicBezTo>
                    <a:cubicBezTo>
                      <a:pt x="85" y="53"/>
                      <a:pt x="85" y="53"/>
                      <a:pt x="85" y="53"/>
                    </a:cubicBezTo>
                    <a:cubicBezTo>
                      <a:pt x="85" y="59"/>
                      <a:pt x="90" y="64"/>
                      <a:pt x="96" y="64"/>
                    </a:cubicBezTo>
                    <a:lnTo>
                      <a:pt x="128"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sp>
            <p:nvSpPr>
              <p:cNvPr id="72" name="Freeform 834">
                <a:extLst>
                  <a:ext uri="{FF2B5EF4-FFF2-40B4-BE49-F238E27FC236}">
                    <a16:creationId xmlns:a16="http://schemas.microsoft.com/office/drawing/2014/main" id="{55E781C6-DAA9-C4E9-C903-3C2C2672F6E0}"/>
                  </a:ext>
                </a:extLst>
              </p:cNvPr>
              <p:cNvSpPr>
                <a:spLocks noEditPoints="1"/>
              </p:cNvSpPr>
              <p:nvPr/>
            </p:nvSpPr>
            <p:spPr bwMode="auto">
              <a:xfrm>
                <a:off x="3500" y="32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grpSp>
        <p:grpSp>
          <p:nvGrpSpPr>
            <p:cNvPr id="57" name="Group 872">
              <a:extLst>
                <a:ext uri="{FF2B5EF4-FFF2-40B4-BE49-F238E27FC236}">
                  <a16:creationId xmlns:a16="http://schemas.microsoft.com/office/drawing/2014/main" id="{7FEC0F40-21AE-6A0E-E3C9-68B44598CF2D}"/>
                </a:ext>
              </a:extLst>
            </p:cNvPr>
            <p:cNvGrpSpPr>
              <a:grpSpLocks noChangeAspect="1"/>
            </p:cNvGrpSpPr>
            <p:nvPr/>
          </p:nvGrpSpPr>
          <p:grpSpPr bwMode="auto">
            <a:xfrm>
              <a:off x="5191577" y="4762117"/>
              <a:ext cx="457200" cy="457200"/>
              <a:chOff x="3132" y="3822"/>
              <a:chExt cx="340" cy="340"/>
            </a:xfrm>
            <a:solidFill>
              <a:sysClr val="window" lastClr="FFFFFF"/>
            </a:solidFill>
          </p:grpSpPr>
          <p:sp>
            <p:nvSpPr>
              <p:cNvPr id="67" name="Freeform 873">
                <a:extLst>
                  <a:ext uri="{FF2B5EF4-FFF2-40B4-BE49-F238E27FC236}">
                    <a16:creationId xmlns:a16="http://schemas.microsoft.com/office/drawing/2014/main" id="{A0D05A26-34C6-F1A8-0998-6ECBFCF9F4C3}"/>
                  </a:ext>
                </a:extLst>
              </p:cNvPr>
              <p:cNvSpPr>
                <a:spLocks noEditPoints="1"/>
              </p:cNvSpPr>
              <p:nvPr/>
            </p:nvSpPr>
            <p:spPr bwMode="auto">
              <a:xfrm>
                <a:off x="3132" y="3822"/>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sp>
            <p:nvSpPr>
              <p:cNvPr id="68" name="Freeform 874">
                <a:extLst>
                  <a:ext uri="{FF2B5EF4-FFF2-40B4-BE49-F238E27FC236}">
                    <a16:creationId xmlns:a16="http://schemas.microsoft.com/office/drawing/2014/main" id="{8264472F-2F9C-6A3E-F2F1-47597210A728}"/>
                  </a:ext>
                </a:extLst>
              </p:cNvPr>
              <p:cNvSpPr>
                <a:spLocks/>
              </p:cNvSpPr>
              <p:nvPr/>
            </p:nvSpPr>
            <p:spPr bwMode="auto">
              <a:xfrm>
                <a:off x="3217" y="3999"/>
                <a:ext cx="85" cy="14"/>
              </a:xfrm>
              <a:custGeom>
                <a:avLst/>
                <a:gdLst>
                  <a:gd name="T0" fmla="*/ 128 w 128"/>
                  <a:gd name="T1" fmla="*/ 11 h 21"/>
                  <a:gd name="T2" fmla="*/ 117 w 128"/>
                  <a:gd name="T3" fmla="*/ 0 h 21"/>
                  <a:gd name="T4" fmla="*/ 11 w 128"/>
                  <a:gd name="T5" fmla="*/ 0 h 21"/>
                  <a:gd name="T6" fmla="*/ 0 w 128"/>
                  <a:gd name="T7" fmla="*/ 11 h 21"/>
                  <a:gd name="T8" fmla="*/ 11 w 128"/>
                  <a:gd name="T9" fmla="*/ 21 h 21"/>
                  <a:gd name="T10" fmla="*/ 117 w 128"/>
                  <a:gd name="T11" fmla="*/ 21 h 21"/>
                  <a:gd name="T12" fmla="*/ 128 w 128"/>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28" y="11"/>
                    </a:moveTo>
                    <a:cubicBezTo>
                      <a:pt x="128" y="5"/>
                      <a:pt x="123" y="0"/>
                      <a:pt x="117" y="0"/>
                    </a:cubicBezTo>
                    <a:cubicBezTo>
                      <a:pt x="11" y="0"/>
                      <a:pt x="11" y="0"/>
                      <a:pt x="11" y="0"/>
                    </a:cubicBezTo>
                    <a:cubicBezTo>
                      <a:pt x="5" y="0"/>
                      <a:pt x="0" y="5"/>
                      <a:pt x="0" y="11"/>
                    </a:cubicBezTo>
                    <a:cubicBezTo>
                      <a:pt x="0" y="17"/>
                      <a:pt x="5" y="21"/>
                      <a:pt x="11" y="21"/>
                    </a:cubicBezTo>
                    <a:cubicBezTo>
                      <a:pt x="117" y="21"/>
                      <a:pt x="117" y="21"/>
                      <a:pt x="117" y="21"/>
                    </a:cubicBezTo>
                    <a:cubicBezTo>
                      <a:pt x="123" y="21"/>
                      <a:pt x="128" y="17"/>
                      <a:pt x="128"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sp>
            <p:nvSpPr>
              <p:cNvPr id="69" name="Freeform 875">
                <a:extLst>
                  <a:ext uri="{FF2B5EF4-FFF2-40B4-BE49-F238E27FC236}">
                    <a16:creationId xmlns:a16="http://schemas.microsoft.com/office/drawing/2014/main" id="{31628A02-407C-501E-E03F-704766900F76}"/>
                  </a:ext>
                </a:extLst>
              </p:cNvPr>
              <p:cNvSpPr>
                <a:spLocks noEditPoints="1"/>
              </p:cNvSpPr>
              <p:nvPr/>
            </p:nvSpPr>
            <p:spPr bwMode="auto">
              <a:xfrm>
                <a:off x="3230" y="3885"/>
                <a:ext cx="150" cy="213"/>
              </a:xfrm>
              <a:custGeom>
                <a:avLst/>
                <a:gdLst>
                  <a:gd name="T0" fmla="*/ 226 w 226"/>
                  <a:gd name="T1" fmla="*/ 167 h 321"/>
                  <a:gd name="T2" fmla="*/ 169 w 226"/>
                  <a:gd name="T3" fmla="*/ 69 h 321"/>
                  <a:gd name="T4" fmla="*/ 181 w 226"/>
                  <a:gd name="T5" fmla="*/ 57 h 321"/>
                  <a:gd name="T6" fmla="*/ 181 w 226"/>
                  <a:gd name="T7" fmla="*/ 42 h 321"/>
                  <a:gd name="T8" fmla="*/ 173 w 226"/>
                  <a:gd name="T9" fmla="*/ 35 h 321"/>
                  <a:gd name="T10" fmla="*/ 181 w 226"/>
                  <a:gd name="T11" fmla="*/ 27 h 321"/>
                  <a:gd name="T12" fmla="*/ 181 w 226"/>
                  <a:gd name="T13" fmla="*/ 12 h 321"/>
                  <a:gd name="T14" fmla="*/ 173 w 226"/>
                  <a:gd name="T15" fmla="*/ 4 h 321"/>
                  <a:gd name="T16" fmla="*/ 158 w 226"/>
                  <a:gd name="T17" fmla="*/ 4 h 321"/>
                  <a:gd name="T18" fmla="*/ 150 w 226"/>
                  <a:gd name="T19" fmla="*/ 12 h 321"/>
                  <a:gd name="T20" fmla="*/ 143 w 226"/>
                  <a:gd name="T21" fmla="*/ 4 h 321"/>
                  <a:gd name="T22" fmla="*/ 128 w 226"/>
                  <a:gd name="T23" fmla="*/ 4 h 321"/>
                  <a:gd name="T24" fmla="*/ 37 w 226"/>
                  <a:gd name="T25" fmla="*/ 95 h 321"/>
                  <a:gd name="T26" fmla="*/ 37 w 226"/>
                  <a:gd name="T27" fmla="*/ 110 h 321"/>
                  <a:gd name="T28" fmla="*/ 75 w 226"/>
                  <a:gd name="T29" fmla="*/ 148 h 321"/>
                  <a:gd name="T30" fmla="*/ 82 w 226"/>
                  <a:gd name="T31" fmla="*/ 151 h 321"/>
                  <a:gd name="T32" fmla="*/ 82 w 226"/>
                  <a:gd name="T33" fmla="*/ 151 h 321"/>
                  <a:gd name="T34" fmla="*/ 90 w 226"/>
                  <a:gd name="T35" fmla="*/ 148 h 321"/>
                  <a:gd name="T36" fmla="*/ 119 w 226"/>
                  <a:gd name="T37" fmla="*/ 119 h 321"/>
                  <a:gd name="T38" fmla="*/ 152 w 226"/>
                  <a:gd name="T39" fmla="*/ 161 h 321"/>
                  <a:gd name="T40" fmla="*/ 109 w 226"/>
                  <a:gd name="T41" fmla="*/ 204 h 321"/>
                  <a:gd name="T42" fmla="*/ 98 w 226"/>
                  <a:gd name="T43" fmla="*/ 215 h 321"/>
                  <a:gd name="T44" fmla="*/ 109 w 226"/>
                  <a:gd name="T45" fmla="*/ 225 h 321"/>
                  <a:gd name="T46" fmla="*/ 173 w 226"/>
                  <a:gd name="T47" fmla="*/ 161 h 321"/>
                  <a:gd name="T48" fmla="*/ 136 w 226"/>
                  <a:gd name="T49" fmla="*/ 102 h 321"/>
                  <a:gd name="T50" fmla="*/ 153 w 226"/>
                  <a:gd name="T51" fmla="*/ 85 h 321"/>
                  <a:gd name="T52" fmla="*/ 155 w 226"/>
                  <a:gd name="T53" fmla="*/ 86 h 321"/>
                  <a:gd name="T54" fmla="*/ 205 w 226"/>
                  <a:gd name="T55" fmla="*/ 167 h 321"/>
                  <a:gd name="T56" fmla="*/ 129 w 226"/>
                  <a:gd name="T57" fmla="*/ 257 h 321"/>
                  <a:gd name="T58" fmla="*/ 120 w 226"/>
                  <a:gd name="T59" fmla="*/ 266 h 321"/>
                  <a:gd name="T60" fmla="*/ 126 w 226"/>
                  <a:gd name="T61" fmla="*/ 278 h 321"/>
                  <a:gd name="T62" fmla="*/ 147 w 226"/>
                  <a:gd name="T63" fmla="*/ 300 h 321"/>
                  <a:gd name="T64" fmla="*/ 70 w 226"/>
                  <a:gd name="T65" fmla="*/ 300 h 321"/>
                  <a:gd name="T66" fmla="*/ 82 w 226"/>
                  <a:gd name="T67" fmla="*/ 288 h 321"/>
                  <a:gd name="T68" fmla="*/ 88 w 226"/>
                  <a:gd name="T69" fmla="*/ 277 h 321"/>
                  <a:gd name="T70" fmla="*/ 80 w 226"/>
                  <a:gd name="T71" fmla="*/ 268 h 321"/>
                  <a:gd name="T72" fmla="*/ 22 w 226"/>
                  <a:gd name="T73" fmla="*/ 211 h 321"/>
                  <a:gd name="T74" fmla="*/ 8 w 226"/>
                  <a:gd name="T75" fmla="*/ 205 h 321"/>
                  <a:gd name="T76" fmla="*/ 2 w 226"/>
                  <a:gd name="T77" fmla="*/ 219 h 321"/>
                  <a:gd name="T78" fmla="*/ 56 w 226"/>
                  <a:gd name="T79" fmla="*/ 282 h 321"/>
                  <a:gd name="T80" fmla="*/ 45 w 226"/>
                  <a:gd name="T81" fmla="*/ 309 h 321"/>
                  <a:gd name="T82" fmla="*/ 47 w 226"/>
                  <a:gd name="T83" fmla="*/ 317 h 321"/>
                  <a:gd name="T84" fmla="*/ 56 w 226"/>
                  <a:gd name="T85" fmla="*/ 321 h 321"/>
                  <a:gd name="T86" fmla="*/ 162 w 226"/>
                  <a:gd name="T87" fmla="*/ 321 h 321"/>
                  <a:gd name="T88" fmla="*/ 171 w 226"/>
                  <a:gd name="T89" fmla="*/ 317 h 321"/>
                  <a:gd name="T90" fmla="*/ 173 w 226"/>
                  <a:gd name="T91" fmla="*/ 309 h 321"/>
                  <a:gd name="T92" fmla="*/ 154 w 226"/>
                  <a:gd name="T93" fmla="*/ 273 h 321"/>
                  <a:gd name="T94" fmla="*/ 226 w 226"/>
                  <a:gd name="T95" fmla="*/ 167 h 321"/>
                  <a:gd name="T96" fmla="*/ 82 w 226"/>
                  <a:gd name="T97" fmla="*/ 126 h 321"/>
                  <a:gd name="T98" fmla="*/ 60 w 226"/>
                  <a:gd name="T99" fmla="*/ 103 h 321"/>
                  <a:gd name="T100" fmla="*/ 135 w 226"/>
                  <a:gd name="T101" fmla="*/ 27 h 321"/>
                  <a:gd name="T102" fmla="*/ 158 w 226"/>
                  <a:gd name="T103" fmla="*/ 50 h 321"/>
                  <a:gd name="T104" fmla="*/ 82 w 226"/>
                  <a:gd name="T105" fmla="*/ 12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6" h="321">
                    <a:moveTo>
                      <a:pt x="226" y="167"/>
                    </a:moveTo>
                    <a:cubicBezTo>
                      <a:pt x="226" y="126"/>
                      <a:pt x="205" y="89"/>
                      <a:pt x="169" y="69"/>
                    </a:cubicBezTo>
                    <a:cubicBezTo>
                      <a:pt x="181" y="57"/>
                      <a:pt x="181" y="57"/>
                      <a:pt x="181" y="57"/>
                    </a:cubicBezTo>
                    <a:cubicBezTo>
                      <a:pt x="185" y="53"/>
                      <a:pt x="185" y="46"/>
                      <a:pt x="181" y="42"/>
                    </a:cubicBezTo>
                    <a:cubicBezTo>
                      <a:pt x="173" y="35"/>
                      <a:pt x="173" y="35"/>
                      <a:pt x="173" y="35"/>
                    </a:cubicBezTo>
                    <a:cubicBezTo>
                      <a:pt x="181" y="27"/>
                      <a:pt x="181" y="27"/>
                      <a:pt x="181" y="27"/>
                    </a:cubicBezTo>
                    <a:cubicBezTo>
                      <a:pt x="185" y="23"/>
                      <a:pt x="185" y="16"/>
                      <a:pt x="181" y="12"/>
                    </a:cubicBezTo>
                    <a:cubicBezTo>
                      <a:pt x="173" y="4"/>
                      <a:pt x="173" y="4"/>
                      <a:pt x="173" y="4"/>
                    </a:cubicBezTo>
                    <a:cubicBezTo>
                      <a:pt x="169" y="0"/>
                      <a:pt x="162" y="0"/>
                      <a:pt x="158" y="4"/>
                    </a:cubicBezTo>
                    <a:cubicBezTo>
                      <a:pt x="150" y="12"/>
                      <a:pt x="150" y="12"/>
                      <a:pt x="150" y="12"/>
                    </a:cubicBezTo>
                    <a:cubicBezTo>
                      <a:pt x="143" y="4"/>
                      <a:pt x="143" y="4"/>
                      <a:pt x="143" y="4"/>
                    </a:cubicBezTo>
                    <a:cubicBezTo>
                      <a:pt x="139" y="0"/>
                      <a:pt x="132" y="0"/>
                      <a:pt x="128" y="4"/>
                    </a:cubicBezTo>
                    <a:cubicBezTo>
                      <a:pt x="37" y="95"/>
                      <a:pt x="37" y="95"/>
                      <a:pt x="37" y="95"/>
                    </a:cubicBezTo>
                    <a:cubicBezTo>
                      <a:pt x="33" y="99"/>
                      <a:pt x="33" y="106"/>
                      <a:pt x="37" y="110"/>
                    </a:cubicBezTo>
                    <a:cubicBezTo>
                      <a:pt x="75" y="148"/>
                      <a:pt x="75" y="148"/>
                      <a:pt x="75" y="148"/>
                    </a:cubicBezTo>
                    <a:cubicBezTo>
                      <a:pt x="77" y="150"/>
                      <a:pt x="79" y="151"/>
                      <a:pt x="82" y="151"/>
                    </a:cubicBezTo>
                    <a:cubicBezTo>
                      <a:pt x="82" y="151"/>
                      <a:pt x="82" y="151"/>
                      <a:pt x="82" y="151"/>
                    </a:cubicBezTo>
                    <a:cubicBezTo>
                      <a:pt x="85" y="151"/>
                      <a:pt x="88" y="150"/>
                      <a:pt x="90" y="148"/>
                    </a:cubicBezTo>
                    <a:cubicBezTo>
                      <a:pt x="119" y="119"/>
                      <a:pt x="119" y="119"/>
                      <a:pt x="119" y="119"/>
                    </a:cubicBezTo>
                    <a:cubicBezTo>
                      <a:pt x="139" y="124"/>
                      <a:pt x="152" y="141"/>
                      <a:pt x="152" y="161"/>
                    </a:cubicBezTo>
                    <a:cubicBezTo>
                      <a:pt x="152" y="186"/>
                      <a:pt x="134" y="204"/>
                      <a:pt x="109" y="204"/>
                    </a:cubicBezTo>
                    <a:cubicBezTo>
                      <a:pt x="103" y="204"/>
                      <a:pt x="98" y="209"/>
                      <a:pt x="98" y="215"/>
                    </a:cubicBezTo>
                    <a:cubicBezTo>
                      <a:pt x="98" y="221"/>
                      <a:pt x="103" y="225"/>
                      <a:pt x="109" y="225"/>
                    </a:cubicBezTo>
                    <a:cubicBezTo>
                      <a:pt x="145" y="225"/>
                      <a:pt x="173" y="198"/>
                      <a:pt x="173" y="161"/>
                    </a:cubicBezTo>
                    <a:cubicBezTo>
                      <a:pt x="173" y="135"/>
                      <a:pt x="158" y="113"/>
                      <a:pt x="136" y="102"/>
                    </a:cubicBezTo>
                    <a:cubicBezTo>
                      <a:pt x="153" y="85"/>
                      <a:pt x="153" y="85"/>
                      <a:pt x="153" y="85"/>
                    </a:cubicBezTo>
                    <a:cubicBezTo>
                      <a:pt x="154" y="85"/>
                      <a:pt x="155" y="86"/>
                      <a:pt x="155" y="86"/>
                    </a:cubicBezTo>
                    <a:cubicBezTo>
                      <a:pt x="186" y="101"/>
                      <a:pt x="205" y="132"/>
                      <a:pt x="205" y="167"/>
                    </a:cubicBezTo>
                    <a:cubicBezTo>
                      <a:pt x="205" y="212"/>
                      <a:pt x="172" y="251"/>
                      <a:pt x="129" y="257"/>
                    </a:cubicBezTo>
                    <a:cubicBezTo>
                      <a:pt x="124" y="258"/>
                      <a:pt x="121" y="262"/>
                      <a:pt x="120" y="266"/>
                    </a:cubicBezTo>
                    <a:cubicBezTo>
                      <a:pt x="119" y="271"/>
                      <a:pt x="121" y="275"/>
                      <a:pt x="126" y="278"/>
                    </a:cubicBezTo>
                    <a:cubicBezTo>
                      <a:pt x="134" y="282"/>
                      <a:pt x="142" y="291"/>
                      <a:pt x="147" y="300"/>
                    </a:cubicBezTo>
                    <a:cubicBezTo>
                      <a:pt x="70" y="300"/>
                      <a:pt x="70" y="300"/>
                      <a:pt x="70" y="300"/>
                    </a:cubicBezTo>
                    <a:cubicBezTo>
                      <a:pt x="73" y="295"/>
                      <a:pt x="77" y="291"/>
                      <a:pt x="82" y="288"/>
                    </a:cubicBezTo>
                    <a:cubicBezTo>
                      <a:pt x="86" y="286"/>
                      <a:pt x="88" y="281"/>
                      <a:pt x="88" y="277"/>
                    </a:cubicBezTo>
                    <a:cubicBezTo>
                      <a:pt x="87" y="273"/>
                      <a:pt x="84" y="269"/>
                      <a:pt x="80" y="268"/>
                    </a:cubicBezTo>
                    <a:cubicBezTo>
                      <a:pt x="55" y="262"/>
                      <a:pt x="34" y="241"/>
                      <a:pt x="22" y="211"/>
                    </a:cubicBezTo>
                    <a:cubicBezTo>
                      <a:pt x="20" y="206"/>
                      <a:pt x="14" y="203"/>
                      <a:pt x="8" y="205"/>
                    </a:cubicBezTo>
                    <a:cubicBezTo>
                      <a:pt x="3" y="207"/>
                      <a:pt x="0" y="213"/>
                      <a:pt x="2" y="219"/>
                    </a:cubicBezTo>
                    <a:cubicBezTo>
                      <a:pt x="14" y="248"/>
                      <a:pt x="33" y="271"/>
                      <a:pt x="56" y="282"/>
                    </a:cubicBezTo>
                    <a:cubicBezTo>
                      <a:pt x="51" y="289"/>
                      <a:pt x="47" y="298"/>
                      <a:pt x="45" y="309"/>
                    </a:cubicBezTo>
                    <a:cubicBezTo>
                      <a:pt x="45" y="312"/>
                      <a:pt x="45" y="315"/>
                      <a:pt x="47" y="317"/>
                    </a:cubicBezTo>
                    <a:cubicBezTo>
                      <a:pt x="49" y="320"/>
                      <a:pt x="52" y="321"/>
                      <a:pt x="56" y="321"/>
                    </a:cubicBezTo>
                    <a:cubicBezTo>
                      <a:pt x="162" y="321"/>
                      <a:pt x="162" y="321"/>
                      <a:pt x="162" y="321"/>
                    </a:cubicBezTo>
                    <a:cubicBezTo>
                      <a:pt x="166" y="321"/>
                      <a:pt x="169" y="320"/>
                      <a:pt x="171" y="317"/>
                    </a:cubicBezTo>
                    <a:cubicBezTo>
                      <a:pt x="173" y="315"/>
                      <a:pt x="173" y="312"/>
                      <a:pt x="173" y="309"/>
                    </a:cubicBezTo>
                    <a:cubicBezTo>
                      <a:pt x="170" y="296"/>
                      <a:pt x="163" y="283"/>
                      <a:pt x="154" y="273"/>
                    </a:cubicBezTo>
                    <a:cubicBezTo>
                      <a:pt x="196" y="257"/>
                      <a:pt x="226" y="214"/>
                      <a:pt x="226" y="167"/>
                    </a:cubicBezTo>
                    <a:close/>
                    <a:moveTo>
                      <a:pt x="82" y="126"/>
                    </a:moveTo>
                    <a:cubicBezTo>
                      <a:pt x="60" y="103"/>
                      <a:pt x="60" y="103"/>
                      <a:pt x="60" y="103"/>
                    </a:cubicBezTo>
                    <a:cubicBezTo>
                      <a:pt x="135" y="27"/>
                      <a:pt x="135" y="27"/>
                      <a:pt x="135" y="27"/>
                    </a:cubicBezTo>
                    <a:cubicBezTo>
                      <a:pt x="158" y="50"/>
                      <a:pt x="158" y="50"/>
                      <a:pt x="158" y="50"/>
                    </a:cubicBezTo>
                    <a:lnTo>
                      <a:pt x="82" y="1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grpSp>
        <p:grpSp>
          <p:nvGrpSpPr>
            <p:cNvPr id="58" name="Group 456">
              <a:extLst>
                <a:ext uri="{FF2B5EF4-FFF2-40B4-BE49-F238E27FC236}">
                  <a16:creationId xmlns:a16="http://schemas.microsoft.com/office/drawing/2014/main" id="{6B51CDFE-853F-4E97-6979-6ECB63395830}"/>
                </a:ext>
              </a:extLst>
            </p:cNvPr>
            <p:cNvGrpSpPr>
              <a:grpSpLocks noChangeAspect="1"/>
            </p:cNvGrpSpPr>
            <p:nvPr/>
          </p:nvGrpSpPr>
          <p:grpSpPr bwMode="auto">
            <a:xfrm>
              <a:off x="4313621" y="3858919"/>
              <a:ext cx="457200" cy="457201"/>
              <a:chOff x="3735" y="2737"/>
              <a:chExt cx="340" cy="340"/>
            </a:xfrm>
            <a:solidFill>
              <a:sysClr val="window" lastClr="FFFFFF"/>
            </a:solidFill>
          </p:grpSpPr>
          <p:sp>
            <p:nvSpPr>
              <p:cNvPr id="65" name="Freeform 457">
                <a:extLst>
                  <a:ext uri="{FF2B5EF4-FFF2-40B4-BE49-F238E27FC236}">
                    <a16:creationId xmlns:a16="http://schemas.microsoft.com/office/drawing/2014/main" id="{BFB55F16-1902-A4A9-41A4-1EE4EBD4379F}"/>
                  </a:ext>
                </a:extLst>
              </p:cNvPr>
              <p:cNvSpPr>
                <a:spLocks noEditPoints="1"/>
              </p:cNvSpPr>
              <p:nvPr/>
            </p:nvSpPr>
            <p:spPr bwMode="auto">
              <a:xfrm>
                <a:off x="3827" y="2801"/>
                <a:ext cx="156" cy="212"/>
              </a:xfrm>
              <a:custGeom>
                <a:avLst/>
                <a:gdLst>
                  <a:gd name="T0" fmla="*/ 234 w 236"/>
                  <a:gd name="T1" fmla="*/ 304 h 320"/>
                  <a:gd name="T2" fmla="*/ 150 w 236"/>
                  <a:gd name="T3" fmla="*/ 125 h 320"/>
                  <a:gd name="T4" fmla="*/ 150 w 236"/>
                  <a:gd name="T5" fmla="*/ 21 h 320"/>
                  <a:gd name="T6" fmla="*/ 160 w 236"/>
                  <a:gd name="T7" fmla="*/ 10 h 320"/>
                  <a:gd name="T8" fmla="*/ 150 w 236"/>
                  <a:gd name="T9" fmla="*/ 0 h 320"/>
                  <a:gd name="T10" fmla="*/ 86 w 236"/>
                  <a:gd name="T11" fmla="*/ 0 h 320"/>
                  <a:gd name="T12" fmla="*/ 75 w 236"/>
                  <a:gd name="T13" fmla="*/ 10 h 320"/>
                  <a:gd name="T14" fmla="*/ 86 w 236"/>
                  <a:gd name="T15" fmla="*/ 21 h 320"/>
                  <a:gd name="T16" fmla="*/ 86 w 236"/>
                  <a:gd name="T17" fmla="*/ 125 h 320"/>
                  <a:gd name="T18" fmla="*/ 1 w 236"/>
                  <a:gd name="T19" fmla="*/ 304 h 320"/>
                  <a:gd name="T20" fmla="*/ 2 w 236"/>
                  <a:gd name="T21" fmla="*/ 315 h 320"/>
                  <a:gd name="T22" fmla="*/ 11 w 236"/>
                  <a:gd name="T23" fmla="*/ 320 h 320"/>
                  <a:gd name="T24" fmla="*/ 224 w 236"/>
                  <a:gd name="T25" fmla="*/ 320 h 320"/>
                  <a:gd name="T26" fmla="*/ 233 w 236"/>
                  <a:gd name="T27" fmla="*/ 315 h 320"/>
                  <a:gd name="T28" fmla="*/ 234 w 236"/>
                  <a:gd name="T29" fmla="*/ 304 h 320"/>
                  <a:gd name="T30" fmla="*/ 106 w 236"/>
                  <a:gd name="T31" fmla="*/ 132 h 320"/>
                  <a:gd name="T32" fmla="*/ 107 w 236"/>
                  <a:gd name="T33" fmla="*/ 128 h 320"/>
                  <a:gd name="T34" fmla="*/ 107 w 236"/>
                  <a:gd name="T35" fmla="*/ 21 h 320"/>
                  <a:gd name="T36" fmla="*/ 128 w 236"/>
                  <a:gd name="T37" fmla="*/ 21 h 320"/>
                  <a:gd name="T38" fmla="*/ 128 w 236"/>
                  <a:gd name="T39" fmla="*/ 128 h 320"/>
                  <a:gd name="T40" fmla="*/ 129 w 236"/>
                  <a:gd name="T41" fmla="*/ 132 h 320"/>
                  <a:gd name="T42" fmla="*/ 167 w 236"/>
                  <a:gd name="T43" fmla="*/ 213 h 320"/>
                  <a:gd name="T44" fmla="*/ 68 w 236"/>
                  <a:gd name="T45" fmla="*/ 213 h 320"/>
                  <a:gd name="T46" fmla="*/ 106 w 236"/>
                  <a:gd name="T47" fmla="*/ 132 h 320"/>
                  <a:gd name="T48" fmla="*/ 28 w 236"/>
                  <a:gd name="T49" fmla="*/ 298 h 320"/>
                  <a:gd name="T50" fmla="*/ 58 w 236"/>
                  <a:gd name="T51" fmla="*/ 234 h 320"/>
                  <a:gd name="T52" fmla="*/ 177 w 236"/>
                  <a:gd name="T53" fmla="*/ 234 h 320"/>
                  <a:gd name="T54" fmla="*/ 208 w 236"/>
                  <a:gd name="T55" fmla="*/ 298 h 320"/>
                  <a:gd name="T56" fmla="*/ 28 w 236"/>
                  <a:gd name="T57"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320">
                    <a:moveTo>
                      <a:pt x="234" y="304"/>
                    </a:moveTo>
                    <a:cubicBezTo>
                      <a:pt x="150" y="125"/>
                      <a:pt x="150" y="125"/>
                      <a:pt x="150" y="125"/>
                    </a:cubicBezTo>
                    <a:cubicBezTo>
                      <a:pt x="150" y="21"/>
                      <a:pt x="150" y="21"/>
                      <a:pt x="150" y="21"/>
                    </a:cubicBezTo>
                    <a:cubicBezTo>
                      <a:pt x="156" y="21"/>
                      <a:pt x="160" y="16"/>
                      <a:pt x="160" y="10"/>
                    </a:cubicBezTo>
                    <a:cubicBezTo>
                      <a:pt x="160" y="4"/>
                      <a:pt x="156" y="0"/>
                      <a:pt x="150" y="0"/>
                    </a:cubicBezTo>
                    <a:cubicBezTo>
                      <a:pt x="86" y="0"/>
                      <a:pt x="86" y="0"/>
                      <a:pt x="86" y="0"/>
                    </a:cubicBezTo>
                    <a:cubicBezTo>
                      <a:pt x="80" y="0"/>
                      <a:pt x="75" y="4"/>
                      <a:pt x="75" y="10"/>
                    </a:cubicBezTo>
                    <a:cubicBezTo>
                      <a:pt x="75" y="16"/>
                      <a:pt x="80" y="21"/>
                      <a:pt x="86" y="21"/>
                    </a:cubicBezTo>
                    <a:cubicBezTo>
                      <a:pt x="86" y="125"/>
                      <a:pt x="86" y="125"/>
                      <a:pt x="86" y="125"/>
                    </a:cubicBezTo>
                    <a:cubicBezTo>
                      <a:pt x="1" y="304"/>
                      <a:pt x="1" y="304"/>
                      <a:pt x="1" y="304"/>
                    </a:cubicBezTo>
                    <a:cubicBezTo>
                      <a:pt x="0" y="308"/>
                      <a:pt x="0" y="312"/>
                      <a:pt x="2" y="315"/>
                    </a:cubicBezTo>
                    <a:cubicBezTo>
                      <a:pt x="4" y="318"/>
                      <a:pt x="7" y="320"/>
                      <a:pt x="11" y="320"/>
                    </a:cubicBezTo>
                    <a:cubicBezTo>
                      <a:pt x="224" y="320"/>
                      <a:pt x="224" y="320"/>
                      <a:pt x="224" y="320"/>
                    </a:cubicBezTo>
                    <a:cubicBezTo>
                      <a:pt x="228" y="320"/>
                      <a:pt x="231" y="318"/>
                      <a:pt x="233" y="315"/>
                    </a:cubicBezTo>
                    <a:cubicBezTo>
                      <a:pt x="235" y="312"/>
                      <a:pt x="236" y="308"/>
                      <a:pt x="234" y="304"/>
                    </a:cubicBezTo>
                    <a:close/>
                    <a:moveTo>
                      <a:pt x="106" y="132"/>
                    </a:moveTo>
                    <a:cubicBezTo>
                      <a:pt x="107" y="131"/>
                      <a:pt x="107" y="129"/>
                      <a:pt x="107" y="128"/>
                    </a:cubicBezTo>
                    <a:cubicBezTo>
                      <a:pt x="107" y="21"/>
                      <a:pt x="107" y="21"/>
                      <a:pt x="107" y="21"/>
                    </a:cubicBezTo>
                    <a:cubicBezTo>
                      <a:pt x="128" y="21"/>
                      <a:pt x="128" y="21"/>
                      <a:pt x="128" y="21"/>
                    </a:cubicBezTo>
                    <a:cubicBezTo>
                      <a:pt x="128" y="128"/>
                      <a:pt x="128" y="128"/>
                      <a:pt x="128" y="128"/>
                    </a:cubicBezTo>
                    <a:cubicBezTo>
                      <a:pt x="128" y="129"/>
                      <a:pt x="129" y="131"/>
                      <a:pt x="129" y="132"/>
                    </a:cubicBezTo>
                    <a:cubicBezTo>
                      <a:pt x="167" y="213"/>
                      <a:pt x="167" y="213"/>
                      <a:pt x="167" y="213"/>
                    </a:cubicBezTo>
                    <a:cubicBezTo>
                      <a:pt x="68" y="213"/>
                      <a:pt x="68" y="213"/>
                      <a:pt x="68" y="213"/>
                    </a:cubicBezTo>
                    <a:lnTo>
                      <a:pt x="106" y="132"/>
                    </a:lnTo>
                    <a:close/>
                    <a:moveTo>
                      <a:pt x="28" y="298"/>
                    </a:moveTo>
                    <a:cubicBezTo>
                      <a:pt x="58" y="234"/>
                      <a:pt x="58" y="234"/>
                      <a:pt x="58" y="234"/>
                    </a:cubicBezTo>
                    <a:cubicBezTo>
                      <a:pt x="177" y="234"/>
                      <a:pt x="177" y="234"/>
                      <a:pt x="177" y="234"/>
                    </a:cubicBezTo>
                    <a:cubicBezTo>
                      <a:pt x="208" y="298"/>
                      <a:pt x="208" y="298"/>
                      <a:pt x="208" y="298"/>
                    </a:cubicBezTo>
                    <a:lnTo>
                      <a:pt x="28"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sp>
            <p:nvSpPr>
              <p:cNvPr id="66" name="Freeform 458">
                <a:extLst>
                  <a:ext uri="{FF2B5EF4-FFF2-40B4-BE49-F238E27FC236}">
                    <a16:creationId xmlns:a16="http://schemas.microsoft.com/office/drawing/2014/main" id="{491748CA-F4D8-8080-32BE-30FEC2EFCC1D}"/>
                  </a:ext>
                </a:extLst>
              </p:cNvPr>
              <p:cNvSpPr>
                <a:spLocks noEditPoints="1"/>
              </p:cNvSpPr>
              <p:nvPr/>
            </p:nvSpPr>
            <p:spPr bwMode="auto">
              <a:xfrm>
                <a:off x="3735" y="273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grpSp>
        <p:grpSp>
          <p:nvGrpSpPr>
            <p:cNvPr id="59" name="Group 427">
              <a:extLst>
                <a:ext uri="{FF2B5EF4-FFF2-40B4-BE49-F238E27FC236}">
                  <a16:creationId xmlns:a16="http://schemas.microsoft.com/office/drawing/2014/main" id="{0AF835A0-DEEE-3AAD-653F-A54D47DBC79F}"/>
                </a:ext>
              </a:extLst>
            </p:cNvPr>
            <p:cNvGrpSpPr>
              <a:grpSpLocks noChangeAspect="1"/>
            </p:cNvGrpSpPr>
            <p:nvPr/>
          </p:nvGrpSpPr>
          <p:grpSpPr bwMode="auto">
            <a:xfrm>
              <a:off x="6496037" y="4762122"/>
              <a:ext cx="457201" cy="457201"/>
              <a:chOff x="3492" y="1636"/>
              <a:chExt cx="340" cy="340"/>
            </a:xfrm>
            <a:solidFill>
              <a:sysClr val="window" lastClr="FFFFFF"/>
            </a:solidFill>
          </p:grpSpPr>
          <p:sp>
            <p:nvSpPr>
              <p:cNvPr id="63" name="Freeform 428">
                <a:extLst>
                  <a:ext uri="{FF2B5EF4-FFF2-40B4-BE49-F238E27FC236}">
                    <a16:creationId xmlns:a16="http://schemas.microsoft.com/office/drawing/2014/main" id="{0E9F3FA4-1F29-4E0A-727B-E31931BE28BF}"/>
                  </a:ext>
                </a:extLst>
              </p:cNvPr>
              <p:cNvSpPr>
                <a:spLocks noEditPoints="1"/>
              </p:cNvSpPr>
              <p:nvPr/>
            </p:nvSpPr>
            <p:spPr bwMode="auto">
              <a:xfrm>
                <a:off x="3586" y="1700"/>
                <a:ext cx="151" cy="212"/>
              </a:xfrm>
              <a:custGeom>
                <a:avLst/>
                <a:gdLst>
                  <a:gd name="T0" fmla="*/ 114 w 227"/>
                  <a:gd name="T1" fmla="*/ 320 h 320"/>
                  <a:gd name="T2" fmla="*/ 102 w 227"/>
                  <a:gd name="T3" fmla="*/ 319 h 320"/>
                  <a:gd name="T4" fmla="*/ 0 w 227"/>
                  <a:gd name="T5" fmla="*/ 209 h 320"/>
                  <a:gd name="T6" fmla="*/ 9 w 227"/>
                  <a:gd name="T7" fmla="*/ 167 h 320"/>
                  <a:gd name="T8" fmla="*/ 22 w 227"/>
                  <a:gd name="T9" fmla="*/ 145 h 320"/>
                  <a:gd name="T10" fmla="*/ 29 w 227"/>
                  <a:gd name="T11" fmla="*/ 136 h 320"/>
                  <a:gd name="T12" fmla="*/ 62 w 227"/>
                  <a:gd name="T13" fmla="*/ 93 h 320"/>
                  <a:gd name="T14" fmla="*/ 92 w 227"/>
                  <a:gd name="T15" fmla="*/ 20 h 320"/>
                  <a:gd name="T16" fmla="*/ 112 w 227"/>
                  <a:gd name="T17" fmla="*/ 0 h 320"/>
                  <a:gd name="T18" fmla="*/ 113 w 227"/>
                  <a:gd name="T19" fmla="*/ 0 h 320"/>
                  <a:gd name="T20" fmla="*/ 115 w 227"/>
                  <a:gd name="T21" fmla="*/ 0 h 320"/>
                  <a:gd name="T22" fmla="*/ 116 w 227"/>
                  <a:gd name="T23" fmla="*/ 0 h 320"/>
                  <a:gd name="T24" fmla="*/ 135 w 227"/>
                  <a:gd name="T25" fmla="*/ 20 h 320"/>
                  <a:gd name="T26" fmla="*/ 165 w 227"/>
                  <a:gd name="T27" fmla="*/ 93 h 320"/>
                  <a:gd name="T28" fmla="*/ 199 w 227"/>
                  <a:gd name="T29" fmla="*/ 136 h 320"/>
                  <a:gd name="T30" fmla="*/ 206 w 227"/>
                  <a:gd name="T31" fmla="*/ 145 h 320"/>
                  <a:gd name="T32" fmla="*/ 219 w 227"/>
                  <a:gd name="T33" fmla="*/ 167 h 320"/>
                  <a:gd name="T34" fmla="*/ 227 w 227"/>
                  <a:gd name="T35" fmla="*/ 209 h 320"/>
                  <a:gd name="T36" fmla="*/ 125 w 227"/>
                  <a:gd name="T37" fmla="*/ 319 h 320"/>
                  <a:gd name="T38" fmla="*/ 114 w 227"/>
                  <a:gd name="T39" fmla="*/ 320 h 320"/>
                  <a:gd name="T40" fmla="*/ 113 w 227"/>
                  <a:gd name="T41" fmla="*/ 21 h 320"/>
                  <a:gd name="T42" fmla="*/ 113 w 227"/>
                  <a:gd name="T43" fmla="*/ 22 h 320"/>
                  <a:gd name="T44" fmla="*/ 80 w 227"/>
                  <a:gd name="T45" fmla="*/ 105 h 320"/>
                  <a:gd name="T46" fmla="*/ 45 w 227"/>
                  <a:gd name="T47" fmla="*/ 150 h 320"/>
                  <a:gd name="T48" fmla="*/ 39 w 227"/>
                  <a:gd name="T49" fmla="*/ 158 h 320"/>
                  <a:gd name="T50" fmla="*/ 28 w 227"/>
                  <a:gd name="T51" fmla="*/ 175 h 320"/>
                  <a:gd name="T52" fmla="*/ 21 w 227"/>
                  <a:gd name="T53" fmla="*/ 209 h 320"/>
                  <a:gd name="T54" fmla="*/ 104 w 227"/>
                  <a:gd name="T55" fmla="*/ 298 h 320"/>
                  <a:gd name="T56" fmla="*/ 114 w 227"/>
                  <a:gd name="T57" fmla="*/ 298 h 320"/>
                  <a:gd name="T58" fmla="*/ 123 w 227"/>
                  <a:gd name="T59" fmla="*/ 298 h 320"/>
                  <a:gd name="T60" fmla="*/ 206 w 227"/>
                  <a:gd name="T61" fmla="*/ 209 h 320"/>
                  <a:gd name="T62" fmla="*/ 199 w 227"/>
                  <a:gd name="T63" fmla="*/ 175 h 320"/>
                  <a:gd name="T64" fmla="*/ 189 w 227"/>
                  <a:gd name="T65" fmla="*/ 158 h 320"/>
                  <a:gd name="T66" fmla="*/ 182 w 227"/>
                  <a:gd name="T67" fmla="*/ 150 h 320"/>
                  <a:gd name="T68" fmla="*/ 148 w 227"/>
                  <a:gd name="T69" fmla="*/ 105 h 320"/>
                  <a:gd name="T70" fmla="*/ 114 w 227"/>
                  <a:gd name="T71" fmla="*/ 22 h 320"/>
                  <a:gd name="T72" fmla="*/ 114 w 227"/>
                  <a:gd name="T73" fmla="*/ 21 h 320"/>
                  <a:gd name="T74" fmla="*/ 113 w 227"/>
                  <a:gd name="T75" fmla="*/ 21 h 320"/>
                  <a:gd name="T76" fmla="*/ 118 w 227"/>
                  <a:gd name="T77" fmla="*/ 21 h 320"/>
                  <a:gd name="T78" fmla="*/ 118 w 227"/>
                  <a:gd name="T79" fmla="*/ 2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 h="320">
                    <a:moveTo>
                      <a:pt x="114" y="320"/>
                    </a:moveTo>
                    <a:cubicBezTo>
                      <a:pt x="107" y="320"/>
                      <a:pt x="102" y="319"/>
                      <a:pt x="102" y="319"/>
                    </a:cubicBezTo>
                    <a:cubicBezTo>
                      <a:pt x="44" y="313"/>
                      <a:pt x="0" y="266"/>
                      <a:pt x="0" y="209"/>
                    </a:cubicBezTo>
                    <a:cubicBezTo>
                      <a:pt x="0" y="194"/>
                      <a:pt x="6" y="174"/>
                      <a:pt x="9" y="167"/>
                    </a:cubicBezTo>
                    <a:cubicBezTo>
                      <a:pt x="11" y="160"/>
                      <a:pt x="16" y="153"/>
                      <a:pt x="22" y="145"/>
                    </a:cubicBezTo>
                    <a:cubicBezTo>
                      <a:pt x="23" y="143"/>
                      <a:pt x="25" y="140"/>
                      <a:pt x="29" y="136"/>
                    </a:cubicBezTo>
                    <a:cubicBezTo>
                      <a:pt x="37" y="126"/>
                      <a:pt x="50" y="110"/>
                      <a:pt x="62" y="93"/>
                    </a:cubicBezTo>
                    <a:cubicBezTo>
                      <a:pt x="74" y="75"/>
                      <a:pt x="88" y="47"/>
                      <a:pt x="92" y="20"/>
                    </a:cubicBezTo>
                    <a:cubicBezTo>
                      <a:pt x="92" y="8"/>
                      <a:pt x="101" y="0"/>
                      <a:pt x="112" y="0"/>
                    </a:cubicBezTo>
                    <a:cubicBezTo>
                      <a:pt x="112" y="0"/>
                      <a:pt x="112" y="0"/>
                      <a:pt x="113" y="0"/>
                    </a:cubicBezTo>
                    <a:cubicBezTo>
                      <a:pt x="113" y="0"/>
                      <a:pt x="114" y="0"/>
                      <a:pt x="115" y="0"/>
                    </a:cubicBezTo>
                    <a:cubicBezTo>
                      <a:pt x="115" y="0"/>
                      <a:pt x="115" y="0"/>
                      <a:pt x="116" y="0"/>
                    </a:cubicBezTo>
                    <a:cubicBezTo>
                      <a:pt x="127" y="0"/>
                      <a:pt x="135" y="8"/>
                      <a:pt x="135" y="20"/>
                    </a:cubicBezTo>
                    <a:cubicBezTo>
                      <a:pt x="139" y="47"/>
                      <a:pt x="154" y="75"/>
                      <a:pt x="165" y="93"/>
                    </a:cubicBezTo>
                    <a:cubicBezTo>
                      <a:pt x="177" y="110"/>
                      <a:pt x="191" y="126"/>
                      <a:pt x="199" y="136"/>
                    </a:cubicBezTo>
                    <a:cubicBezTo>
                      <a:pt x="202" y="140"/>
                      <a:pt x="204" y="143"/>
                      <a:pt x="206" y="145"/>
                    </a:cubicBezTo>
                    <a:cubicBezTo>
                      <a:pt x="212" y="153"/>
                      <a:pt x="216" y="160"/>
                      <a:pt x="219" y="167"/>
                    </a:cubicBezTo>
                    <a:cubicBezTo>
                      <a:pt x="222" y="174"/>
                      <a:pt x="227" y="194"/>
                      <a:pt x="227" y="209"/>
                    </a:cubicBezTo>
                    <a:cubicBezTo>
                      <a:pt x="227" y="266"/>
                      <a:pt x="184" y="313"/>
                      <a:pt x="125" y="319"/>
                    </a:cubicBezTo>
                    <a:cubicBezTo>
                      <a:pt x="125" y="319"/>
                      <a:pt x="120" y="320"/>
                      <a:pt x="114" y="320"/>
                    </a:cubicBezTo>
                    <a:close/>
                    <a:moveTo>
                      <a:pt x="113" y="21"/>
                    </a:moveTo>
                    <a:cubicBezTo>
                      <a:pt x="113" y="22"/>
                      <a:pt x="113" y="22"/>
                      <a:pt x="113" y="22"/>
                    </a:cubicBezTo>
                    <a:cubicBezTo>
                      <a:pt x="109" y="54"/>
                      <a:pt x="93" y="84"/>
                      <a:pt x="80" y="105"/>
                    </a:cubicBezTo>
                    <a:cubicBezTo>
                      <a:pt x="67" y="123"/>
                      <a:pt x="53" y="140"/>
                      <a:pt x="45" y="150"/>
                    </a:cubicBezTo>
                    <a:cubicBezTo>
                      <a:pt x="42" y="153"/>
                      <a:pt x="40" y="156"/>
                      <a:pt x="39" y="158"/>
                    </a:cubicBezTo>
                    <a:cubicBezTo>
                      <a:pt x="34" y="164"/>
                      <a:pt x="30" y="170"/>
                      <a:pt x="28" y="175"/>
                    </a:cubicBezTo>
                    <a:cubicBezTo>
                      <a:pt x="26" y="181"/>
                      <a:pt x="21" y="198"/>
                      <a:pt x="21" y="209"/>
                    </a:cubicBezTo>
                    <a:cubicBezTo>
                      <a:pt x="21" y="255"/>
                      <a:pt x="57" y="293"/>
                      <a:pt x="104" y="298"/>
                    </a:cubicBezTo>
                    <a:cubicBezTo>
                      <a:pt x="104" y="298"/>
                      <a:pt x="109" y="298"/>
                      <a:pt x="114" y="298"/>
                    </a:cubicBezTo>
                    <a:cubicBezTo>
                      <a:pt x="119" y="298"/>
                      <a:pt x="123" y="298"/>
                      <a:pt x="123" y="298"/>
                    </a:cubicBezTo>
                    <a:cubicBezTo>
                      <a:pt x="171" y="293"/>
                      <a:pt x="206" y="255"/>
                      <a:pt x="206" y="209"/>
                    </a:cubicBezTo>
                    <a:cubicBezTo>
                      <a:pt x="206" y="198"/>
                      <a:pt x="201" y="181"/>
                      <a:pt x="199" y="175"/>
                    </a:cubicBezTo>
                    <a:cubicBezTo>
                      <a:pt x="197" y="170"/>
                      <a:pt x="193" y="164"/>
                      <a:pt x="189" y="158"/>
                    </a:cubicBezTo>
                    <a:cubicBezTo>
                      <a:pt x="187" y="156"/>
                      <a:pt x="185" y="153"/>
                      <a:pt x="182" y="150"/>
                    </a:cubicBezTo>
                    <a:cubicBezTo>
                      <a:pt x="174" y="140"/>
                      <a:pt x="160" y="123"/>
                      <a:pt x="148" y="105"/>
                    </a:cubicBezTo>
                    <a:cubicBezTo>
                      <a:pt x="134" y="84"/>
                      <a:pt x="118" y="54"/>
                      <a:pt x="114" y="22"/>
                    </a:cubicBezTo>
                    <a:cubicBezTo>
                      <a:pt x="114" y="22"/>
                      <a:pt x="114" y="22"/>
                      <a:pt x="114" y="21"/>
                    </a:cubicBezTo>
                    <a:cubicBezTo>
                      <a:pt x="114" y="21"/>
                      <a:pt x="114" y="21"/>
                      <a:pt x="113" y="21"/>
                    </a:cubicBezTo>
                    <a:close/>
                    <a:moveTo>
                      <a:pt x="118" y="21"/>
                    </a:moveTo>
                    <a:cubicBezTo>
                      <a:pt x="118" y="21"/>
                      <a:pt x="118" y="21"/>
                      <a:pt x="118"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sp>
            <p:nvSpPr>
              <p:cNvPr id="64" name="Freeform 429">
                <a:extLst>
                  <a:ext uri="{FF2B5EF4-FFF2-40B4-BE49-F238E27FC236}">
                    <a16:creationId xmlns:a16="http://schemas.microsoft.com/office/drawing/2014/main" id="{5490A058-3EF5-0919-F8CB-D5156DED9E95}"/>
                  </a:ext>
                </a:extLst>
              </p:cNvPr>
              <p:cNvSpPr>
                <a:spLocks noEditPoints="1"/>
              </p:cNvSpPr>
              <p:nvPr/>
            </p:nvSpPr>
            <p:spPr bwMode="auto">
              <a:xfrm>
                <a:off x="3492" y="163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grpSp>
        <p:grpSp>
          <p:nvGrpSpPr>
            <p:cNvPr id="60" name="Group 688">
              <a:extLst>
                <a:ext uri="{FF2B5EF4-FFF2-40B4-BE49-F238E27FC236}">
                  <a16:creationId xmlns:a16="http://schemas.microsoft.com/office/drawing/2014/main" id="{56949DC9-3E0F-0BB1-0C36-CA8F168B7C79}"/>
                </a:ext>
              </a:extLst>
            </p:cNvPr>
            <p:cNvGrpSpPr>
              <a:grpSpLocks noChangeAspect="1"/>
            </p:cNvGrpSpPr>
            <p:nvPr/>
          </p:nvGrpSpPr>
          <p:grpSpPr bwMode="auto">
            <a:xfrm>
              <a:off x="7401150" y="3858911"/>
              <a:ext cx="457200" cy="457200"/>
              <a:chOff x="5828" y="2694"/>
              <a:chExt cx="340" cy="340"/>
            </a:xfrm>
            <a:solidFill>
              <a:sysClr val="window" lastClr="FFFFFF"/>
            </a:solidFill>
          </p:grpSpPr>
          <p:sp>
            <p:nvSpPr>
              <p:cNvPr id="61" name="Freeform 689">
                <a:extLst>
                  <a:ext uri="{FF2B5EF4-FFF2-40B4-BE49-F238E27FC236}">
                    <a16:creationId xmlns:a16="http://schemas.microsoft.com/office/drawing/2014/main" id="{1DE1AF05-6674-64F9-232B-D1A6D0F6005B}"/>
                  </a:ext>
                </a:extLst>
              </p:cNvPr>
              <p:cNvSpPr>
                <a:spLocks noEditPoints="1"/>
              </p:cNvSpPr>
              <p:nvPr/>
            </p:nvSpPr>
            <p:spPr bwMode="auto">
              <a:xfrm>
                <a:off x="5828" y="26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sp>
            <p:nvSpPr>
              <p:cNvPr id="62" name="Freeform 690">
                <a:extLst>
                  <a:ext uri="{FF2B5EF4-FFF2-40B4-BE49-F238E27FC236}">
                    <a16:creationId xmlns:a16="http://schemas.microsoft.com/office/drawing/2014/main" id="{583F9E59-5632-0CD0-8D56-85A1EE3F5661}"/>
                  </a:ext>
                </a:extLst>
              </p:cNvPr>
              <p:cNvSpPr>
                <a:spLocks noEditPoints="1"/>
              </p:cNvSpPr>
              <p:nvPr/>
            </p:nvSpPr>
            <p:spPr bwMode="auto">
              <a:xfrm>
                <a:off x="5892" y="2764"/>
                <a:ext cx="200" cy="207"/>
              </a:xfrm>
              <a:custGeom>
                <a:avLst/>
                <a:gdLst>
                  <a:gd name="T0" fmla="*/ 166 w 302"/>
                  <a:gd name="T1" fmla="*/ 311 h 311"/>
                  <a:gd name="T2" fmla="*/ 158 w 302"/>
                  <a:gd name="T3" fmla="*/ 308 h 311"/>
                  <a:gd name="T4" fmla="*/ 113 w 302"/>
                  <a:gd name="T5" fmla="*/ 263 h 311"/>
                  <a:gd name="T6" fmla="*/ 92 w 302"/>
                  <a:gd name="T7" fmla="*/ 268 h 311"/>
                  <a:gd name="T8" fmla="*/ 55 w 302"/>
                  <a:gd name="T9" fmla="*/ 257 h 311"/>
                  <a:gd name="T10" fmla="*/ 49 w 302"/>
                  <a:gd name="T11" fmla="*/ 198 h 311"/>
                  <a:gd name="T12" fmla="*/ 4 w 302"/>
                  <a:gd name="T13" fmla="*/ 153 h 311"/>
                  <a:gd name="T14" fmla="*/ 2 w 302"/>
                  <a:gd name="T15" fmla="*/ 140 h 311"/>
                  <a:gd name="T16" fmla="*/ 97 w 302"/>
                  <a:gd name="T17" fmla="*/ 95 h 311"/>
                  <a:gd name="T18" fmla="*/ 280 w 302"/>
                  <a:gd name="T19" fmla="*/ 25 h 311"/>
                  <a:gd name="T20" fmla="*/ 287 w 302"/>
                  <a:gd name="T21" fmla="*/ 33 h 311"/>
                  <a:gd name="T22" fmla="*/ 216 w 302"/>
                  <a:gd name="T23" fmla="*/ 216 h 311"/>
                  <a:gd name="T24" fmla="*/ 172 w 302"/>
                  <a:gd name="T25" fmla="*/ 309 h 311"/>
                  <a:gd name="T26" fmla="*/ 166 w 302"/>
                  <a:gd name="T27" fmla="*/ 311 h 311"/>
                  <a:gd name="T28" fmla="*/ 115 w 302"/>
                  <a:gd name="T29" fmla="*/ 239 h 311"/>
                  <a:gd name="T30" fmla="*/ 122 w 302"/>
                  <a:gd name="T31" fmla="*/ 242 h 311"/>
                  <a:gd name="T32" fmla="*/ 167 w 302"/>
                  <a:gd name="T33" fmla="*/ 286 h 311"/>
                  <a:gd name="T34" fmla="*/ 194 w 302"/>
                  <a:gd name="T35" fmla="*/ 216 h 311"/>
                  <a:gd name="T36" fmla="*/ 197 w 302"/>
                  <a:gd name="T37" fmla="*/ 205 h 311"/>
                  <a:gd name="T38" fmla="*/ 267 w 302"/>
                  <a:gd name="T39" fmla="*/ 44 h 311"/>
                  <a:gd name="T40" fmla="*/ 107 w 302"/>
                  <a:gd name="T41" fmla="*/ 114 h 311"/>
                  <a:gd name="T42" fmla="*/ 96 w 302"/>
                  <a:gd name="T43" fmla="*/ 116 h 311"/>
                  <a:gd name="T44" fmla="*/ 25 w 302"/>
                  <a:gd name="T45" fmla="*/ 144 h 311"/>
                  <a:gd name="T46" fmla="*/ 70 w 302"/>
                  <a:gd name="T47" fmla="*/ 189 h 311"/>
                  <a:gd name="T48" fmla="*/ 70 w 302"/>
                  <a:gd name="T49" fmla="*/ 204 h 311"/>
                  <a:gd name="T50" fmla="*/ 70 w 302"/>
                  <a:gd name="T51" fmla="*/ 242 h 311"/>
                  <a:gd name="T52" fmla="*/ 107 w 302"/>
                  <a:gd name="T53" fmla="*/ 242 h 311"/>
                  <a:gd name="T54" fmla="*/ 115 w 302"/>
                  <a:gd name="T55" fmla="*/ 239 h 311"/>
                  <a:gd name="T56" fmla="*/ 145 w 302"/>
                  <a:gd name="T57" fmla="*/ 209 h 311"/>
                  <a:gd name="T58" fmla="*/ 112 w 302"/>
                  <a:gd name="T59" fmla="*/ 196 h 311"/>
                  <a:gd name="T60" fmla="*/ 112 w 302"/>
                  <a:gd name="T61" fmla="*/ 131 h 311"/>
                  <a:gd name="T62" fmla="*/ 145 w 302"/>
                  <a:gd name="T63" fmla="*/ 117 h 311"/>
                  <a:gd name="T64" fmla="*/ 177 w 302"/>
                  <a:gd name="T65" fmla="*/ 131 h 311"/>
                  <a:gd name="T66" fmla="*/ 177 w 302"/>
                  <a:gd name="T67" fmla="*/ 196 h 311"/>
                  <a:gd name="T68" fmla="*/ 177 w 302"/>
                  <a:gd name="T69" fmla="*/ 196 h 311"/>
                  <a:gd name="T70" fmla="*/ 145 w 302"/>
                  <a:gd name="T71" fmla="*/ 209 h 311"/>
                  <a:gd name="T72" fmla="*/ 145 w 302"/>
                  <a:gd name="T73" fmla="*/ 139 h 311"/>
                  <a:gd name="T74" fmla="*/ 128 w 302"/>
                  <a:gd name="T75" fmla="*/ 146 h 311"/>
                  <a:gd name="T76" fmla="*/ 128 w 302"/>
                  <a:gd name="T77" fmla="*/ 181 h 311"/>
                  <a:gd name="T78" fmla="*/ 162 w 302"/>
                  <a:gd name="T79" fmla="*/ 181 h 311"/>
                  <a:gd name="T80" fmla="*/ 162 w 302"/>
                  <a:gd name="T81" fmla="*/ 181 h 311"/>
                  <a:gd name="T82" fmla="*/ 162 w 302"/>
                  <a:gd name="T83" fmla="*/ 146 h 311"/>
                  <a:gd name="T84" fmla="*/ 145 w 302"/>
                  <a:gd name="T85" fmla="*/ 13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11">
                    <a:moveTo>
                      <a:pt x="166" y="311"/>
                    </a:moveTo>
                    <a:cubicBezTo>
                      <a:pt x="163" y="311"/>
                      <a:pt x="160" y="310"/>
                      <a:pt x="158" y="308"/>
                    </a:cubicBezTo>
                    <a:cubicBezTo>
                      <a:pt x="113" y="263"/>
                      <a:pt x="113" y="263"/>
                      <a:pt x="113" y="263"/>
                    </a:cubicBezTo>
                    <a:cubicBezTo>
                      <a:pt x="107" y="266"/>
                      <a:pt x="100" y="268"/>
                      <a:pt x="92" y="268"/>
                    </a:cubicBezTo>
                    <a:cubicBezTo>
                      <a:pt x="77" y="270"/>
                      <a:pt x="63" y="266"/>
                      <a:pt x="55" y="257"/>
                    </a:cubicBezTo>
                    <a:cubicBezTo>
                      <a:pt x="39" y="242"/>
                      <a:pt x="41" y="214"/>
                      <a:pt x="49" y="198"/>
                    </a:cubicBezTo>
                    <a:cubicBezTo>
                      <a:pt x="4" y="153"/>
                      <a:pt x="4" y="153"/>
                      <a:pt x="4" y="153"/>
                    </a:cubicBezTo>
                    <a:cubicBezTo>
                      <a:pt x="0" y="150"/>
                      <a:pt x="0" y="145"/>
                      <a:pt x="2" y="140"/>
                    </a:cubicBezTo>
                    <a:cubicBezTo>
                      <a:pt x="35" y="87"/>
                      <a:pt x="79" y="91"/>
                      <a:pt x="97" y="95"/>
                    </a:cubicBezTo>
                    <a:cubicBezTo>
                      <a:pt x="194" y="0"/>
                      <a:pt x="276" y="24"/>
                      <a:pt x="280" y="25"/>
                    </a:cubicBezTo>
                    <a:cubicBezTo>
                      <a:pt x="284" y="26"/>
                      <a:pt x="286" y="29"/>
                      <a:pt x="287" y="33"/>
                    </a:cubicBezTo>
                    <a:cubicBezTo>
                      <a:pt x="288" y="37"/>
                      <a:pt x="302" y="127"/>
                      <a:pt x="216" y="216"/>
                    </a:cubicBezTo>
                    <a:cubicBezTo>
                      <a:pt x="219" y="232"/>
                      <a:pt x="220" y="273"/>
                      <a:pt x="172" y="309"/>
                    </a:cubicBezTo>
                    <a:cubicBezTo>
                      <a:pt x="170" y="310"/>
                      <a:pt x="168" y="311"/>
                      <a:pt x="166" y="311"/>
                    </a:cubicBezTo>
                    <a:close/>
                    <a:moveTo>
                      <a:pt x="115" y="239"/>
                    </a:moveTo>
                    <a:cubicBezTo>
                      <a:pt x="118" y="239"/>
                      <a:pt x="120" y="240"/>
                      <a:pt x="122" y="242"/>
                    </a:cubicBezTo>
                    <a:cubicBezTo>
                      <a:pt x="167" y="286"/>
                      <a:pt x="167" y="286"/>
                      <a:pt x="167" y="286"/>
                    </a:cubicBezTo>
                    <a:cubicBezTo>
                      <a:pt x="206" y="252"/>
                      <a:pt x="195" y="216"/>
                      <a:pt x="194" y="216"/>
                    </a:cubicBezTo>
                    <a:cubicBezTo>
                      <a:pt x="193" y="212"/>
                      <a:pt x="194" y="208"/>
                      <a:pt x="197" y="205"/>
                    </a:cubicBezTo>
                    <a:cubicBezTo>
                      <a:pt x="266" y="136"/>
                      <a:pt x="268" y="66"/>
                      <a:pt x="267" y="44"/>
                    </a:cubicBezTo>
                    <a:cubicBezTo>
                      <a:pt x="246" y="41"/>
                      <a:pt x="183" y="39"/>
                      <a:pt x="107" y="114"/>
                    </a:cubicBezTo>
                    <a:cubicBezTo>
                      <a:pt x="104" y="117"/>
                      <a:pt x="100" y="118"/>
                      <a:pt x="96" y="116"/>
                    </a:cubicBezTo>
                    <a:cubicBezTo>
                      <a:pt x="94" y="116"/>
                      <a:pt x="55" y="102"/>
                      <a:pt x="25" y="144"/>
                    </a:cubicBezTo>
                    <a:cubicBezTo>
                      <a:pt x="70" y="189"/>
                      <a:pt x="70" y="189"/>
                      <a:pt x="70" y="189"/>
                    </a:cubicBezTo>
                    <a:cubicBezTo>
                      <a:pt x="74" y="193"/>
                      <a:pt x="74" y="200"/>
                      <a:pt x="70" y="204"/>
                    </a:cubicBezTo>
                    <a:cubicBezTo>
                      <a:pt x="66" y="209"/>
                      <a:pt x="60" y="232"/>
                      <a:pt x="70" y="242"/>
                    </a:cubicBezTo>
                    <a:cubicBezTo>
                      <a:pt x="79" y="252"/>
                      <a:pt x="103" y="246"/>
                      <a:pt x="107" y="242"/>
                    </a:cubicBezTo>
                    <a:cubicBezTo>
                      <a:pt x="109" y="240"/>
                      <a:pt x="112" y="239"/>
                      <a:pt x="115" y="239"/>
                    </a:cubicBezTo>
                    <a:close/>
                    <a:moveTo>
                      <a:pt x="145" y="209"/>
                    </a:moveTo>
                    <a:cubicBezTo>
                      <a:pt x="133" y="209"/>
                      <a:pt x="121" y="205"/>
                      <a:pt x="112" y="196"/>
                    </a:cubicBezTo>
                    <a:cubicBezTo>
                      <a:pt x="95" y="178"/>
                      <a:pt x="95" y="149"/>
                      <a:pt x="112" y="131"/>
                    </a:cubicBezTo>
                    <a:cubicBezTo>
                      <a:pt x="121" y="122"/>
                      <a:pt x="133" y="117"/>
                      <a:pt x="145" y="117"/>
                    </a:cubicBezTo>
                    <a:cubicBezTo>
                      <a:pt x="157" y="117"/>
                      <a:pt x="169" y="122"/>
                      <a:pt x="177" y="131"/>
                    </a:cubicBezTo>
                    <a:cubicBezTo>
                      <a:pt x="195" y="149"/>
                      <a:pt x="195" y="178"/>
                      <a:pt x="177" y="196"/>
                    </a:cubicBezTo>
                    <a:cubicBezTo>
                      <a:pt x="177" y="196"/>
                      <a:pt x="177" y="196"/>
                      <a:pt x="177" y="196"/>
                    </a:cubicBezTo>
                    <a:cubicBezTo>
                      <a:pt x="168" y="205"/>
                      <a:pt x="157" y="209"/>
                      <a:pt x="145" y="209"/>
                    </a:cubicBezTo>
                    <a:close/>
                    <a:moveTo>
                      <a:pt x="145" y="139"/>
                    </a:moveTo>
                    <a:cubicBezTo>
                      <a:pt x="138" y="139"/>
                      <a:pt x="132" y="141"/>
                      <a:pt x="128" y="146"/>
                    </a:cubicBezTo>
                    <a:cubicBezTo>
                      <a:pt x="118" y="156"/>
                      <a:pt x="118" y="171"/>
                      <a:pt x="128" y="181"/>
                    </a:cubicBezTo>
                    <a:cubicBezTo>
                      <a:pt x="137" y="190"/>
                      <a:pt x="153" y="190"/>
                      <a:pt x="162" y="181"/>
                    </a:cubicBezTo>
                    <a:cubicBezTo>
                      <a:pt x="162" y="181"/>
                      <a:pt x="162" y="181"/>
                      <a:pt x="162" y="181"/>
                    </a:cubicBezTo>
                    <a:cubicBezTo>
                      <a:pt x="172" y="171"/>
                      <a:pt x="172" y="156"/>
                      <a:pt x="162" y="146"/>
                    </a:cubicBezTo>
                    <a:cubicBezTo>
                      <a:pt x="158" y="141"/>
                      <a:pt x="151" y="139"/>
                      <a:pt x="145" y="1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black"/>
                  </a:solidFill>
                  <a:effectLst/>
                  <a:uLnTx/>
                  <a:uFillTx/>
                  <a:latin typeface="Verdana"/>
                  <a:ea typeface="+mn-ea"/>
                  <a:cs typeface="+mn-cs"/>
                </a:endParaRPr>
              </a:p>
            </p:txBody>
          </p:sp>
        </p:grpSp>
      </p:grpSp>
    </p:spTree>
    <p:extLst>
      <p:ext uri="{BB962C8B-B14F-4D97-AF65-F5344CB8AC3E}">
        <p14:creationId xmlns:p14="http://schemas.microsoft.com/office/powerpoint/2010/main" val="42446627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Dividers and Title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16_9_Onscreen_US.potx [Read-Only]" id="{747678D8-1E3A-4E91-B049-69D7C2820B25}" vid="{DC5301C9-FEEC-481D-B604-AC964BC0CB3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ividers and Title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16_9_Onscreen_US.potx [Read-Only]" id="{747678D8-1E3A-4E91-B049-69D7C2820B25}" vid="{DC5301C9-FEEC-481D-B604-AC964BC0CB3B}"/>
    </a:ext>
  </a:extLst>
</a:theme>
</file>

<file path=ppt/theme/theme5.xml><?xml version="1.0" encoding="utf-8"?>
<a:theme xmlns:a="http://schemas.openxmlformats.org/drawingml/2006/main" name="2_Dividers and Title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16_9_Onscreen_US.potx [Read-Only]" id="{747678D8-1E3A-4E91-B049-69D7C2820B25}" vid="{DC5301C9-FEEC-481D-B604-AC964BC0CB3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949CA291F2E04F9C0B1CBBDB4402BC" ma:contentTypeVersion="15" ma:contentTypeDescription="Create a new document." ma:contentTypeScope="" ma:versionID="7462722d566f6a426a679061b90a2ec8">
  <xsd:schema xmlns:xsd="http://www.w3.org/2001/XMLSchema" xmlns:xs="http://www.w3.org/2001/XMLSchema" xmlns:p="http://schemas.microsoft.com/office/2006/metadata/properties" xmlns:ns2="a5d37fbb-d953-4188-8d15-6258d57d1b33" xmlns:ns3="1fa29dcd-d106-40f3-8a7a-45854b59aac1" targetNamespace="http://schemas.microsoft.com/office/2006/metadata/properties" ma:root="true" ma:fieldsID="8798f45e0f8725a50b68bb2d5588877b" ns2:_="" ns3:_="">
    <xsd:import namespace="a5d37fbb-d953-4188-8d15-6258d57d1b33"/>
    <xsd:import namespace="1fa29dcd-d106-40f3-8a7a-45854b59aac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element ref="ns2:MediaServiceDateTaken"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2:MediaServiceBillingMetadata"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d37fbb-d953-4188-8d15-6258d57d1b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a29dcd-d106-40f3-8a7a-45854b59aac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081dc4b3-0fb5-47e1-b22b-8b3f7fd4d751}" ma:internalName="TaxCatchAll" ma:showField="CatchAllData" ma:web="1fa29dcd-d106-40f3-8a7a-45854b59aa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fa29dcd-d106-40f3-8a7a-45854b59aac1" xsi:nil="true"/>
    <lcf76f155ced4ddcb4097134ff3c332f xmlns="a5d37fbb-d953-4188-8d15-6258d57d1b3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DBF134-0390-4592-A326-DD2F65C924AE}">
  <ds:schemaRefs>
    <ds:schemaRef ds:uri="1fa29dcd-d106-40f3-8a7a-45854b59aac1"/>
    <ds:schemaRef ds:uri="a5d37fbb-d953-4188-8d15-6258d57d1b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EB0842B-BC3F-4EA3-8681-C17C9ADF69BC}">
  <ds:schemaRefs>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purl.org/dc/terms/"/>
    <ds:schemaRef ds:uri="http://www.w3.org/XML/1998/namespace"/>
    <ds:schemaRef ds:uri="http://schemas.openxmlformats.org/package/2006/metadata/core-properties"/>
    <ds:schemaRef ds:uri="1fa29dcd-d106-40f3-8a7a-45854b59aac1"/>
    <ds:schemaRef ds:uri="a5d37fbb-d953-4188-8d15-6258d57d1b33"/>
    <ds:schemaRef ds:uri="http://purl.org/dc/dcmitype/"/>
  </ds:schemaRefs>
</ds:datastoreItem>
</file>

<file path=customXml/itemProps3.xml><?xml version="1.0" encoding="utf-8"?>
<ds:datastoreItem xmlns:ds="http://schemas.openxmlformats.org/officeDocument/2006/customXml" ds:itemID="{DD93563D-463C-4A0C-852E-CF0AD6F7AA20}">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otalTime>0</TotalTime>
  <Words>12875</Words>
  <Application>Microsoft Office PowerPoint</Application>
  <PresentationFormat>Widescreen</PresentationFormat>
  <Paragraphs>1756</Paragraphs>
  <Slides>60</Slides>
  <Notes>49</Notes>
  <HiddenSlides>9</HiddenSlides>
  <MMClips>1</MMClips>
  <ScaleCrop>false</ScaleCrop>
  <HeadingPairs>
    <vt:vector size="8" baseType="variant">
      <vt:variant>
        <vt:lpstr>Fonts Used</vt:lpstr>
      </vt:variant>
      <vt:variant>
        <vt:i4>16</vt:i4>
      </vt:variant>
      <vt:variant>
        <vt:lpstr>Theme</vt:lpstr>
      </vt:variant>
      <vt:variant>
        <vt:i4>5</vt:i4>
      </vt:variant>
      <vt:variant>
        <vt:lpstr>Embedded OLE Servers</vt:lpstr>
      </vt:variant>
      <vt:variant>
        <vt:i4>1</vt:i4>
      </vt:variant>
      <vt:variant>
        <vt:lpstr>Slide Titles</vt:lpstr>
      </vt:variant>
      <vt:variant>
        <vt:i4>60</vt:i4>
      </vt:variant>
    </vt:vector>
  </HeadingPairs>
  <TitlesOfParts>
    <vt:vector size="82" baseType="lpstr">
      <vt:lpstr>Aptos</vt:lpstr>
      <vt:lpstr>Aptos Display</vt:lpstr>
      <vt:lpstr>Arial</vt:lpstr>
      <vt:lpstr>Calibri</vt:lpstr>
      <vt:lpstr>Calibri Light</vt:lpstr>
      <vt:lpstr>Chronicle Display Black</vt:lpstr>
      <vt:lpstr>Helvetica</vt:lpstr>
      <vt:lpstr>Nexa Black</vt:lpstr>
      <vt:lpstr>Open Sans</vt:lpstr>
      <vt:lpstr>Open Sans Bold</vt:lpstr>
      <vt:lpstr>Open Sans ExtraBold</vt:lpstr>
      <vt:lpstr>Open Sans Light</vt:lpstr>
      <vt:lpstr>Open Sans SemiBold</vt:lpstr>
      <vt:lpstr>Verdana</vt:lpstr>
      <vt:lpstr>Wingdings</vt:lpstr>
      <vt:lpstr>Wingdings 2</vt:lpstr>
      <vt:lpstr>1_Office Theme</vt:lpstr>
      <vt:lpstr>Dividers and Title Slides</vt:lpstr>
      <vt:lpstr>2_Office Theme</vt:lpstr>
      <vt:lpstr>1_Dividers and Title Slides</vt:lpstr>
      <vt:lpstr>2_Dividers and Title Slides</vt:lpstr>
      <vt:lpstr>think-cell Slide</vt:lpstr>
      <vt:lpstr>Nuclear Jumpstart Kit</vt:lpstr>
      <vt:lpstr>Executive Summary</vt:lpstr>
      <vt:lpstr>Contents</vt:lpstr>
      <vt:lpstr>Nuclear Consulting Services Market Sizing</vt:lpstr>
      <vt:lpstr>Nuclear Energy Overview</vt:lpstr>
      <vt:lpstr>How Nuclear Energy is Made</vt:lpstr>
      <vt:lpstr>PowerPoint Presentation</vt:lpstr>
      <vt:lpstr>Nuclear Asset Catalog</vt:lpstr>
      <vt:lpstr>Who Needs Nuclear Power</vt:lpstr>
      <vt:lpstr>Why Now?</vt:lpstr>
      <vt:lpstr>Nuclear Key Players (Technical)</vt:lpstr>
      <vt:lpstr>Nuclear Key Players (Non-Technical)</vt:lpstr>
      <vt:lpstr>Challenges &amp; Solutions</vt:lpstr>
      <vt:lpstr>Overview</vt:lpstr>
      <vt:lpstr>Business Development</vt:lpstr>
      <vt:lpstr>Financing</vt:lpstr>
      <vt:lpstr>Public Perception</vt:lpstr>
      <vt:lpstr>Workforce</vt:lpstr>
      <vt:lpstr>Technology Strategy</vt:lpstr>
      <vt:lpstr>Cost Optimization</vt:lpstr>
      <vt:lpstr>Cyber &amp; Physical Security</vt:lpstr>
      <vt:lpstr>Risk Management</vt:lpstr>
      <vt:lpstr>Supply Chain</vt:lpstr>
      <vt:lpstr>Regulatory</vt:lpstr>
      <vt:lpstr>Eminence + Resources</vt:lpstr>
      <vt:lpstr>Eminence</vt:lpstr>
      <vt:lpstr>Key Resources</vt:lpstr>
      <vt:lpstr>PowerPoint Presentation</vt:lpstr>
      <vt:lpstr>Target Clients</vt:lpstr>
      <vt:lpstr>Target Clients – Utilities (Sell-to)</vt:lpstr>
      <vt:lpstr>Target Partners – SMR Developers (Sell-to)</vt:lpstr>
      <vt:lpstr>Target Clients – Power Purchasers (Sell-to)</vt:lpstr>
      <vt:lpstr>Target Partners – E&amp;C Firms (Sell-with)</vt:lpstr>
      <vt:lpstr>Quals</vt:lpstr>
      <vt:lpstr>Overview</vt:lpstr>
      <vt:lpstr>Quals: Business Development</vt:lpstr>
      <vt:lpstr>Quals: Financing</vt:lpstr>
      <vt:lpstr>Quals: Public Perception</vt:lpstr>
      <vt:lpstr>Quals: Workforce</vt:lpstr>
      <vt:lpstr>Quals: Technology Strategy</vt:lpstr>
      <vt:lpstr>Quals: Cost Optimization</vt:lpstr>
      <vt:lpstr>Quals: Cyber &amp; Physical Security</vt:lpstr>
      <vt:lpstr>Quals: Risk Management</vt:lpstr>
      <vt:lpstr>Quals: Supply Chain &amp; Sourcing</vt:lpstr>
      <vt:lpstr>Quals: Regulatory</vt:lpstr>
      <vt:lpstr>Quals: Other</vt:lpstr>
      <vt:lpstr>Quals: Stakeholder Engagement</vt:lpstr>
      <vt:lpstr>Appendix</vt:lpstr>
      <vt:lpstr>Buyer Types</vt:lpstr>
      <vt:lpstr>Buyer Types</vt:lpstr>
      <vt:lpstr>Challenges to Nuclear</vt:lpstr>
      <vt:lpstr>PowerPoint Presentation</vt:lpstr>
      <vt:lpstr>Tailored Solutions for Nuclear Service Players</vt:lpstr>
      <vt:lpstr>Tailored Solutions for Nuclear Operations Players</vt:lpstr>
      <vt:lpstr>Buyer &amp; Partner Analysis</vt:lpstr>
      <vt:lpstr>Buyer &amp; Partner Analysis</vt:lpstr>
      <vt:lpstr>Buyer &amp; Partner Analysis</vt:lpstr>
      <vt:lpstr>Buyer &amp; Partner Analysis</vt:lpstr>
      <vt:lpstr>Competitors</vt:lpstr>
      <vt:lpstr>Types of Key Players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Maling, Jack</dc:creator>
  <cp:lastModifiedBy>Hall, Torey</cp:lastModifiedBy>
  <cp:revision>2</cp:revision>
  <dcterms:created xsi:type="dcterms:W3CDTF">2025-07-21T20:34:27Z</dcterms:created>
  <dcterms:modified xsi:type="dcterms:W3CDTF">2025-12-17T21:27:13Z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0x0101009B949CA291F2E04F9C0B1CBBDB4402BC</vt:lpwstr>
  </property>
  <property fmtid="{D5CDD505-2E9C-101B-9397-08002B2CF9AE}" pid="3" name="MediaServiceImageTags">
    <vt:lpwstr/>
  </property>
</Properties>
</file>